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318" r:id="rId2"/>
    <p:sldId id="327" r:id="rId3"/>
    <p:sldId id="328" r:id="rId4"/>
    <p:sldId id="329" r:id="rId5"/>
    <p:sldId id="330" r:id="rId6"/>
    <p:sldId id="331" r:id="rId7"/>
    <p:sldId id="332" r:id="rId8"/>
  </p:sldIdLst>
  <p:sldSz cx="12192000" cy="6858000"/>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7" d="100"/>
          <a:sy n="117"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3519664D-4759-4A67-84B0-273D5D916FD1}" type="datetimeFigureOut">
              <a:rPr lang="de-CH" smtClean="0"/>
              <a:t>07.04.2019</a:t>
            </a:fld>
            <a:endParaRPr lang="de-CH"/>
          </a:p>
        </p:txBody>
      </p:sp>
      <p:sp>
        <p:nvSpPr>
          <p:cNvPr id="4" name="Fußzeilenplatzhalt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11741C9C-9645-44D1-B68A-8D68BDAE2EDA}" type="slidenum">
              <a:rPr lang="de-CH" smtClean="0"/>
              <a:t>‹Nr.›</a:t>
            </a:fld>
            <a:endParaRPr lang="de-CH"/>
          </a:p>
        </p:txBody>
      </p:sp>
    </p:spTree>
    <p:extLst>
      <p:ext uri="{BB962C8B-B14F-4D97-AF65-F5344CB8AC3E}">
        <p14:creationId xmlns:p14="http://schemas.microsoft.com/office/powerpoint/2010/main" val="41003791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07.04.2019</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server.com/text/LUT/Spr%C3%BCche1,7" TargetMode="External"/><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 Id="rId4" Type="http://schemas.openxmlformats.org/officeDocument/2006/relationships/hyperlink" Target="https://www.bibleserver.com/text/LUT/Spr%C3%BCche9,10"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server.com/text/LUT/Psalm111,1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9017853"/>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pPr>
              <a:spcBef>
                <a:spcPts val="1200"/>
              </a:spcBef>
            </a:pPr>
            <a:r>
              <a:rPr lang="de-DE" sz="2400" u="sng" dirty="0">
                <a:solidFill>
                  <a:srgbClr val="0070C0"/>
                </a:solidFill>
              </a:rPr>
              <a:t>Sprüche 16,6: </a:t>
            </a:r>
            <a:r>
              <a:rPr lang="de-DE" sz="2400" u="sng" dirty="0" smtClean="0"/>
              <a:t/>
            </a:r>
            <a:br>
              <a:rPr lang="de-DE" sz="2400" u="sng" dirty="0" smtClean="0"/>
            </a:br>
            <a:r>
              <a:rPr lang="de-DE" sz="2400" dirty="0" smtClean="0">
                <a:solidFill>
                  <a:srgbClr val="096719"/>
                </a:solidFill>
              </a:rPr>
              <a:t>Durch </a:t>
            </a:r>
            <a:r>
              <a:rPr lang="de-DE" sz="2400" dirty="0">
                <a:solidFill>
                  <a:srgbClr val="096719"/>
                </a:solidFill>
              </a:rPr>
              <a:t>Güte und Treue wird Missetat gesühnt, und durch die Furcht des HERRN meidet man </a:t>
            </a:r>
            <a:r>
              <a:rPr lang="de-DE" sz="2400" dirty="0" smtClean="0">
                <a:solidFill>
                  <a:srgbClr val="096719"/>
                </a:solidFill>
              </a:rPr>
              <a:t>das Böse.</a:t>
            </a:r>
          </a:p>
          <a:p>
            <a:pPr>
              <a:spcBef>
                <a:spcPts val="1200"/>
              </a:spcBef>
            </a:pPr>
            <a:r>
              <a:rPr lang="de-DE" sz="2400" u="sng" dirty="0">
                <a:solidFill>
                  <a:srgbClr val="0070C0"/>
                </a:solidFill>
              </a:rPr>
              <a:t>Sprüche 14,7: </a:t>
            </a:r>
            <a:r>
              <a:rPr lang="de-DE" sz="2400" dirty="0"/>
              <a:t/>
            </a:r>
            <a:br>
              <a:rPr lang="de-DE" sz="2400" dirty="0"/>
            </a:br>
            <a:r>
              <a:rPr lang="de-DE" sz="2400" dirty="0" smtClean="0">
                <a:solidFill>
                  <a:srgbClr val="096719"/>
                </a:solidFill>
              </a:rPr>
              <a:t>Die </a:t>
            </a:r>
            <a:r>
              <a:rPr lang="de-DE" sz="2400" dirty="0">
                <a:solidFill>
                  <a:srgbClr val="096719"/>
                </a:solidFill>
              </a:rPr>
              <a:t>Furcht des HERRN ist eine Quelle des Lebens, dass man meide die Stricke </a:t>
            </a:r>
            <a:r>
              <a:rPr lang="de-DE" sz="2400" dirty="0" smtClean="0">
                <a:solidFill>
                  <a:srgbClr val="096719"/>
                </a:solidFill>
              </a:rPr>
              <a:t>des Todes.</a:t>
            </a:r>
          </a:p>
          <a:p>
            <a:pPr>
              <a:spcBef>
                <a:spcPts val="1200"/>
              </a:spcBef>
            </a:pPr>
            <a:r>
              <a:rPr lang="de-DE" sz="2400" u="sng" dirty="0">
                <a:solidFill>
                  <a:srgbClr val="0070C0"/>
                </a:solidFill>
              </a:rPr>
              <a:t>Jesaja 11,2-3a: </a:t>
            </a:r>
            <a:r>
              <a:rPr lang="de-DE" sz="2400" u="sng" dirty="0" smtClean="0"/>
              <a:t/>
            </a:r>
            <a:br>
              <a:rPr lang="de-DE" sz="2400" u="sng" dirty="0" smtClean="0"/>
            </a:br>
            <a:r>
              <a:rPr lang="de-DE" sz="2400" dirty="0" smtClean="0">
                <a:solidFill>
                  <a:srgbClr val="096719"/>
                </a:solidFill>
              </a:rPr>
              <a:t>Auf </a:t>
            </a:r>
            <a:r>
              <a:rPr lang="de-DE" sz="2400" dirty="0">
                <a:solidFill>
                  <a:srgbClr val="096719"/>
                </a:solidFill>
              </a:rPr>
              <a:t>ihm wird ruhen der Geist des HERRN, der Geist der Weisheit und des Verstandes, der Geist des Rates und der Stärke, der Geist der Erkenntnis und der Furcht des HERRN.  Und Wohlgefallen wird er haben an der Furcht des HERRN. </a:t>
            </a:r>
            <a:endParaRPr lang="de-DE" sz="2400" dirty="0" smtClean="0">
              <a:solidFill>
                <a:srgbClr val="096719"/>
              </a:solidFill>
            </a:endParaRPr>
          </a:p>
          <a:p>
            <a:pPr>
              <a:spcBef>
                <a:spcPts val="1200"/>
              </a:spcBef>
            </a:pPr>
            <a:r>
              <a:rPr lang="de-DE" sz="2400" u="sng" dirty="0">
                <a:solidFill>
                  <a:srgbClr val="0070C0"/>
                </a:solidFill>
              </a:rPr>
              <a:t>Apostelgeschichte 9,31: </a:t>
            </a:r>
            <a:r>
              <a:rPr lang="de-DE" sz="2400" u="sng" dirty="0" smtClean="0"/>
              <a:t/>
            </a:r>
            <a:br>
              <a:rPr lang="de-DE" sz="2400" u="sng" dirty="0" smtClean="0"/>
            </a:br>
            <a:r>
              <a:rPr lang="de-DE" sz="2400" dirty="0" smtClean="0">
                <a:solidFill>
                  <a:srgbClr val="096719"/>
                </a:solidFill>
              </a:rPr>
              <a:t>So </a:t>
            </a:r>
            <a:r>
              <a:rPr lang="de-DE" sz="2400" dirty="0">
                <a:solidFill>
                  <a:srgbClr val="096719"/>
                </a:solidFill>
              </a:rPr>
              <a:t>hatte nun die Gemeinde Frieden in ganz Judäa und Galiläa und </a:t>
            </a:r>
            <a:r>
              <a:rPr lang="de-DE" sz="2400" dirty="0" err="1">
                <a:solidFill>
                  <a:srgbClr val="096719"/>
                </a:solidFill>
              </a:rPr>
              <a:t>Samarien</a:t>
            </a:r>
            <a:r>
              <a:rPr lang="de-DE" sz="2400" dirty="0">
                <a:solidFill>
                  <a:srgbClr val="096719"/>
                </a:solidFill>
              </a:rPr>
              <a:t> und baute sich auf und lebte in der Furcht des Herrn und mehrte sich unter dem Beistand des Heiligen Geistes. </a:t>
            </a:r>
            <a:endParaRPr lang="de-DE" sz="2400" dirty="0" smtClean="0">
              <a:solidFill>
                <a:srgbClr val="096719"/>
              </a:solidFill>
            </a:endParaRPr>
          </a:p>
          <a:p>
            <a:pPr marL="342900" indent="-342900">
              <a:spcBef>
                <a:spcPts val="1200"/>
              </a:spcBef>
              <a:buFont typeface="Arial" panose="020B0604020202020204" pitchFamily="34" charset="0"/>
              <a:buChar char="•"/>
            </a:pPr>
            <a:endParaRPr lang="de-DE" sz="2400" dirty="0" smtClean="0"/>
          </a:p>
          <a:p>
            <a:pPr marL="342900" indent="-342900">
              <a:spcBef>
                <a:spcPts val="1200"/>
              </a:spcBef>
              <a:buFont typeface="Arial" panose="020B0604020202020204" pitchFamily="34" charset="0"/>
              <a:buChar char="•"/>
            </a:pPr>
            <a:endParaRPr lang="de-DE" sz="2400" b="1"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8935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7294305"/>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r>
              <a:rPr lang="de-DE" sz="2400" dirty="0" smtClean="0">
                <a:hlinkClick r:id="rId2"/>
              </a:rPr>
              <a:t>Psalm </a:t>
            </a:r>
            <a:r>
              <a:rPr lang="de-DE" sz="2400" dirty="0">
                <a:hlinkClick r:id="rId2"/>
              </a:rPr>
              <a:t>111,10</a:t>
            </a:r>
            <a:r>
              <a:rPr lang="de-DE" sz="2400" dirty="0"/>
              <a:t> </a:t>
            </a:r>
            <a:r>
              <a:rPr lang="de-DE" sz="2400" dirty="0" smtClean="0"/>
              <a:t/>
            </a:r>
            <a:br>
              <a:rPr lang="de-DE" sz="2400" dirty="0" smtClean="0"/>
            </a:br>
            <a:r>
              <a:rPr lang="de-DE" sz="2400" dirty="0" smtClean="0">
                <a:solidFill>
                  <a:srgbClr val="096719"/>
                </a:solidFill>
              </a:rPr>
              <a:t>Die </a:t>
            </a:r>
            <a:r>
              <a:rPr lang="de-DE" sz="2400" dirty="0">
                <a:solidFill>
                  <a:srgbClr val="096719"/>
                </a:solidFill>
              </a:rPr>
              <a:t>Furcht des HERRN ist der Weisheit Anfang. / Wahrhaft klug sind alle, die danach tun. Sein Lob bleibet ewiglich. </a:t>
            </a:r>
          </a:p>
          <a:p>
            <a:endParaRPr lang="de-DE" sz="2400" dirty="0" smtClean="0">
              <a:hlinkClick r:id="rId3"/>
            </a:endParaRPr>
          </a:p>
          <a:p>
            <a:r>
              <a:rPr lang="de-DE" sz="2400" dirty="0" smtClean="0">
                <a:hlinkClick r:id="rId3"/>
              </a:rPr>
              <a:t>Sprüche </a:t>
            </a:r>
            <a:r>
              <a:rPr lang="de-DE" sz="2400" dirty="0">
                <a:hlinkClick r:id="rId3"/>
              </a:rPr>
              <a:t>1,7</a:t>
            </a:r>
            <a:r>
              <a:rPr lang="de-DE" sz="2400" dirty="0"/>
              <a:t> </a:t>
            </a:r>
            <a:r>
              <a:rPr lang="de-DE" sz="2400" dirty="0" smtClean="0"/>
              <a:t/>
            </a:r>
            <a:br>
              <a:rPr lang="de-DE" sz="2400" dirty="0" smtClean="0"/>
            </a:br>
            <a:r>
              <a:rPr lang="de-DE" sz="2400" dirty="0" smtClean="0">
                <a:solidFill>
                  <a:srgbClr val="096719"/>
                </a:solidFill>
              </a:rPr>
              <a:t>Die </a:t>
            </a:r>
            <a:r>
              <a:rPr lang="de-DE" sz="2400" dirty="0">
                <a:solidFill>
                  <a:srgbClr val="096719"/>
                </a:solidFill>
              </a:rPr>
              <a:t>Furcht des HERRN ist der Anfang der Erkenntnis. Die Toren verachten Weisheit und Zucht. </a:t>
            </a:r>
          </a:p>
          <a:p>
            <a:endParaRPr lang="de-DE" sz="2400" dirty="0" smtClean="0">
              <a:hlinkClick r:id="rId4"/>
            </a:endParaRPr>
          </a:p>
          <a:p>
            <a:r>
              <a:rPr lang="de-DE" sz="2400" dirty="0" smtClean="0">
                <a:hlinkClick r:id="rId4"/>
              </a:rPr>
              <a:t>Sprüche </a:t>
            </a:r>
            <a:r>
              <a:rPr lang="de-DE" sz="2400" dirty="0">
                <a:hlinkClick r:id="rId4"/>
              </a:rPr>
              <a:t>9,10</a:t>
            </a:r>
            <a:r>
              <a:rPr lang="de-DE" sz="2400" dirty="0"/>
              <a:t> </a:t>
            </a:r>
            <a:r>
              <a:rPr lang="de-DE" sz="2400" dirty="0" smtClean="0"/>
              <a:t/>
            </a:r>
            <a:br>
              <a:rPr lang="de-DE" sz="2400" dirty="0" smtClean="0"/>
            </a:br>
            <a:r>
              <a:rPr lang="de-DE" sz="2400" dirty="0" smtClean="0">
                <a:solidFill>
                  <a:srgbClr val="096719"/>
                </a:solidFill>
              </a:rPr>
              <a:t>Der </a:t>
            </a:r>
            <a:r>
              <a:rPr lang="de-DE" sz="2400" dirty="0">
                <a:solidFill>
                  <a:srgbClr val="096719"/>
                </a:solidFill>
              </a:rPr>
              <a:t>Weisheit Anfang ist die Furcht des HERRN, und den Heiligen erkennen, das ist Verstand. </a:t>
            </a:r>
          </a:p>
          <a:p>
            <a:pPr marL="342900" indent="-342900">
              <a:spcBef>
                <a:spcPts val="1200"/>
              </a:spcBef>
              <a:buFont typeface="Arial" panose="020B0604020202020204" pitchFamily="34" charset="0"/>
              <a:buChar char="•"/>
            </a:pPr>
            <a:endParaRPr lang="de-DE" sz="2400" dirty="0" smtClean="0"/>
          </a:p>
          <a:p>
            <a:pPr marL="342900" indent="-342900">
              <a:spcBef>
                <a:spcPts val="1200"/>
              </a:spcBef>
              <a:buFont typeface="Arial" panose="020B0604020202020204" pitchFamily="34" charset="0"/>
              <a:buChar char="•"/>
            </a:pPr>
            <a:endParaRPr lang="de-DE" sz="2400" b="1" dirty="0" smtClean="0"/>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73925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4154984"/>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endParaRPr lang="de-DE" sz="2400" dirty="0" smtClean="0">
              <a:hlinkClick r:id="rId2"/>
            </a:endParaRPr>
          </a:p>
          <a:p>
            <a:r>
              <a:rPr lang="de-DE" sz="2400" b="1" dirty="0" smtClean="0"/>
              <a:t>Was ist die Furcht des Herrn?</a:t>
            </a:r>
          </a:p>
          <a:p>
            <a:pPr marL="342900" indent="-342900">
              <a:lnSpc>
                <a:spcPct val="150000"/>
              </a:lnSpc>
              <a:buFont typeface="Arial" panose="020B0604020202020204" pitchFamily="34" charset="0"/>
              <a:buChar char="•"/>
            </a:pPr>
            <a:r>
              <a:rPr lang="de-DE" sz="2400" dirty="0" smtClean="0"/>
              <a:t>nicht Angst (Merkmal des Glaubens ist Zutrauen, Vertrauen; Angst ist nicht in der Liebe)</a:t>
            </a:r>
          </a:p>
          <a:p>
            <a:pPr marL="342900" indent="-342900">
              <a:lnSpc>
                <a:spcPct val="150000"/>
              </a:lnSpc>
              <a:buFont typeface="Arial" panose="020B0604020202020204" pitchFamily="34" charset="0"/>
              <a:buChar char="•"/>
            </a:pPr>
            <a:r>
              <a:rPr lang="de-DE" sz="2400" dirty="0" smtClean="0"/>
              <a:t>[</a:t>
            </a:r>
            <a:r>
              <a:rPr lang="de-DE" sz="2400" dirty="0" err="1" smtClean="0"/>
              <a:t>eulabia</a:t>
            </a:r>
            <a:r>
              <a:rPr lang="de-DE" sz="2400" dirty="0" smtClean="0"/>
              <a:t>] = Vorsicht, Ehrfurcht</a:t>
            </a:r>
          </a:p>
          <a:p>
            <a:pPr marL="342900" indent="-342900">
              <a:lnSpc>
                <a:spcPct val="150000"/>
              </a:lnSpc>
              <a:buFont typeface="Arial" panose="020B0604020202020204" pitchFamily="34" charset="0"/>
              <a:buChar char="•"/>
            </a:pPr>
            <a:r>
              <a:rPr lang="de-DE" sz="2400" dirty="0" smtClean="0"/>
              <a:t>Respekt, Anerkennung einer Macht. </a:t>
            </a:r>
            <a:r>
              <a:rPr lang="de-DE" sz="2400" dirty="0" err="1" smtClean="0"/>
              <a:t>Bsp</a:t>
            </a:r>
            <a:r>
              <a:rPr lang="de-DE" sz="2400" dirty="0" smtClean="0"/>
              <a:t>: Abgrund / Strom</a:t>
            </a:r>
          </a:p>
          <a:p>
            <a:pPr marL="342900" indent="-342900">
              <a:lnSpc>
                <a:spcPct val="150000"/>
              </a:lnSpc>
              <a:buFont typeface="Arial" panose="020B0604020202020204" pitchFamily="34" charset="0"/>
              <a:buChar char="•"/>
            </a:pPr>
            <a:r>
              <a:rPr lang="de-DE" sz="2400" dirty="0" smtClean="0"/>
              <a:t>Herzenshaltung der Ehrfurcht gegenüber Gott</a:t>
            </a:r>
          </a:p>
          <a:p>
            <a:r>
              <a:rPr lang="de-DE" sz="2400" dirty="0"/>
              <a:t/>
            </a:r>
            <a:br>
              <a:rPr lang="de-DE" sz="2400" dirty="0"/>
            </a:br>
            <a:endParaRPr lang="de-DE" sz="2400" dirty="0" smtClean="0">
              <a:hlinkClick r:id="rId2"/>
            </a:endParaRPr>
          </a:p>
        </p:txBody>
      </p:sp>
    </p:spTree>
    <p:extLst>
      <p:ext uri="{BB962C8B-B14F-4D97-AF65-F5344CB8AC3E}">
        <p14:creationId xmlns:p14="http://schemas.microsoft.com/office/powerpoint/2010/main" val="52447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6586418"/>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endParaRPr lang="de-DE" sz="2400" dirty="0" smtClean="0">
              <a:hlinkClick r:id="rId2"/>
            </a:endParaRPr>
          </a:p>
          <a:p>
            <a:r>
              <a:rPr lang="de-DE" sz="2400" b="1" dirty="0" smtClean="0"/>
              <a:t>Was ist die Furcht des Herrn?</a:t>
            </a:r>
          </a:p>
          <a:p>
            <a:pPr>
              <a:lnSpc>
                <a:spcPct val="150000"/>
              </a:lnSpc>
            </a:pPr>
            <a:r>
              <a:rPr lang="de-DE" sz="2400" u="sng" dirty="0" smtClean="0"/>
              <a:t>Im Leben von Jesus</a:t>
            </a:r>
          </a:p>
          <a:p>
            <a:pPr marL="342900" indent="-342900">
              <a:buFont typeface="Arial" panose="020B0604020202020204" pitchFamily="34" charset="0"/>
              <a:buChar char="•"/>
            </a:pPr>
            <a:r>
              <a:rPr lang="de-DE" sz="2400" dirty="0" smtClean="0">
                <a:solidFill>
                  <a:srgbClr val="096719"/>
                </a:solidFill>
              </a:rPr>
              <a:t>Da </a:t>
            </a:r>
            <a:r>
              <a:rPr lang="de-DE" sz="2400" dirty="0">
                <a:solidFill>
                  <a:srgbClr val="096719"/>
                </a:solidFill>
              </a:rPr>
              <a:t>antwortete Jesus und sprach zu ihnen: Wahrlich, wahrlich, ich sage euch: Der Sohn kann nichts von sich aus tun, sondern nur, was er den Vater tun sieht; denn was dieser tut, das tut in gleicher Weise auch der Sohn. </a:t>
            </a:r>
            <a:r>
              <a:rPr lang="de-DE" sz="2400" dirty="0" smtClean="0"/>
              <a:t>(</a:t>
            </a:r>
            <a:r>
              <a:rPr lang="de-DE" sz="2400" dirty="0" err="1" smtClean="0"/>
              <a:t>Joh</a:t>
            </a:r>
            <a:r>
              <a:rPr lang="de-DE" sz="2400" dirty="0" smtClean="0"/>
              <a:t> 5,19)</a:t>
            </a:r>
          </a:p>
          <a:p>
            <a:pPr marL="342900" indent="-342900">
              <a:spcBef>
                <a:spcPts val="1200"/>
              </a:spcBef>
              <a:buFont typeface="Arial" panose="020B0604020202020204" pitchFamily="34" charset="0"/>
              <a:buChar char="•"/>
            </a:pPr>
            <a:r>
              <a:rPr lang="de-DE" sz="2400" dirty="0" smtClean="0"/>
              <a:t>Bei der </a:t>
            </a:r>
            <a:r>
              <a:rPr lang="de-DE" sz="2400" dirty="0"/>
              <a:t>Taufe von Jesus: </a:t>
            </a:r>
            <a:r>
              <a:rPr lang="de-DE" sz="2400" dirty="0">
                <a:solidFill>
                  <a:srgbClr val="096719"/>
                </a:solidFill>
              </a:rPr>
              <a:t>Dies ist mein lieber Sohn, an dem ich Wohlgefallen habe</a:t>
            </a:r>
            <a:r>
              <a:rPr lang="de-DE" sz="2400" dirty="0"/>
              <a:t>. </a:t>
            </a:r>
            <a:r>
              <a:rPr lang="de-DE" dirty="0" smtClean="0"/>
              <a:t>(</a:t>
            </a:r>
            <a:r>
              <a:rPr lang="de-DE" dirty="0" err="1" smtClean="0"/>
              <a:t>Mt</a:t>
            </a:r>
            <a:r>
              <a:rPr lang="de-DE" dirty="0" smtClean="0"/>
              <a:t> 3,17)</a:t>
            </a:r>
            <a:endParaRPr lang="de-DE" dirty="0"/>
          </a:p>
          <a:p>
            <a:pPr marL="342900" indent="-342900">
              <a:spcBef>
                <a:spcPts val="1200"/>
              </a:spcBef>
              <a:buFont typeface="Arial" panose="020B0604020202020204" pitchFamily="34" charset="0"/>
              <a:buChar char="•"/>
            </a:pPr>
            <a:r>
              <a:rPr lang="de-DE" sz="2400" dirty="0" smtClean="0"/>
              <a:t>Auf dem Berg der Verklärung: </a:t>
            </a:r>
            <a:r>
              <a:rPr lang="de-DE" sz="2400" dirty="0" smtClean="0">
                <a:solidFill>
                  <a:srgbClr val="096719"/>
                </a:solidFill>
              </a:rPr>
              <a:t>Dies </a:t>
            </a:r>
            <a:r>
              <a:rPr lang="de-DE" sz="2400" dirty="0">
                <a:solidFill>
                  <a:srgbClr val="096719"/>
                </a:solidFill>
              </a:rPr>
              <a:t>ist mein lieber Sohn, an dem ich </a:t>
            </a:r>
            <a:r>
              <a:rPr lang="de-DE" sz="2400" dirty="0" smtClean="0">
                <a:solidFill>
                  <a:srgbClr val="096719"/>
                </a:solidFill>
              </a:rPr>
              <a:t>Wohlgefallen </a:t>
            </a:r>
            <a:r>
              <a:rPr lang="de-DE" dirty="0" smtClean="0">
                <a:solidFill>
                  <a:srgbClr val="096719"/>
                </a:solidFill>
              </a:rPr>
              <a:t>(</a:t>
            </a:r>
            <a:r>
              <a:rPr lang="de-DE" dirty="0" err="1" smtClean="0">
                <a:solidFill>
                  <a:srgbClr val="096719"/>
                </a:solidFill>
              </a:rPr>
              <a:t>Mt</a:t>
            </a:r>
            <a:r>
              <a:rPr lang="de-DE" dirty="0" smtClean="0">
                <a:solidFill>
                  <a:srgbClr val="096719"/>
                </a:solidFill>
              </a:rPr>
              <a:t> 17,5)</a:t>
            </a:r>
          </a:p>
          <a:p>
            <a:pPr marL="342900" indent="-342900">
              <a:spcBef>
                <a:spcPts val="1200"/>
              </a:spcBef>
              <a:buFont typeface="Arial" panose="020B0604020202020204" pitchFamily="34" charset="0"/>
              <a:buChar char="•"/>
            </a:pPr>
            <a:r>
              <a:rPr lang="de-DE" sz="2400" dirty="0" smtClean="0">
                <a:solidFill>
                  <a:srgbClr val="096719"/>
                </a:solidFill>
              </a:rPr>
              <a:t>Ein </a:t>
            </a:r>
            <a:r>
              <a:rPr lang="de-DE" sz="2400" dirty="0">
                <a:solidFill>
                  <a:srgbClr val="096719"/>
                </a:solidFill>
              </a:rPr>
              <a:t>weiser Sohn erfreut den Vater; aber ein törichter Mensch verachtet seine Mutter. </a:t>
            </a:r>
            <a:r>
              <a:rPr lang="de-DE" sz="2400" dirty="0" smtClean="0"/>
              <a:t>(</a:t>
            </a:r>
            <a:r>
              <a:rPr lang="de-DE" sz="2400" dirty="0" err="1" smtClean="0"/>
              <a:t>Spr</a:t>
            </a:r>
            <a:r>
              <a:rPr lang="de-DE" sz="2400" dirty="0" smtClean="0"/>
              <a:t> 15,20)</a:t>
            </a:r>
            <a:endParaRPr lang="de-DE" sz="2400" dirty="0" smtClean="0">
              <a:solidFill>
                <a:srgbClr val="096719"/>
              </a:solidFill>
            </a:endParaRPr>
          </a:p>
          <a:p>
            <a:pPr marL="342900" indent="-342900">
              <a:spcBef>
                <a:spcPts val="1200"/>
              </a:spcBef>
              <a:buFont typeface="Arial" panose="020B0604020202020204" pitchFamily="34" charset="0"/>
              <a:buChar char="•"/>
            </a:pPr>
            <a:r>
              <a:rPr lang="de-DE" sz="2400" dirty="0" smtClean="0">
                <a:solidFill>
                  <a:srgbClr val="096719"/>
                </a:solidFill>
              </a:rPr>
              <a:t>Dein Name werde geheiligt </a:t>
            </a:r>
            <a:r>
              <a:rPr lang="de-DE" sz="2400" dirty="0" smtClean="0"/>
              <a:t>(</a:t>
            </a:r>
            <a:r>
              <a:rPr lang="de-DE" sz="2400" dirty="0" err="1" smtClean="0"/>
              <a:t>Mt</a:t>
            </a:r>
            <a:r>
              <a:rPr lang="de-DE" sz="2400" dirty="0" smtClean="0"/>
              <a:t> 6,9)</a:t>
            </a:r>
            <a:br>
              <a:rPr lang="de-DE" sz="2400" dirty="0" smtClean="0"/>
            </a:br>
            <a:endParaRPr lang="de-DE" sz="2400" dirty="0" smtClean="0"/>
          </a:p>
          <a:p>
            <a:pPr>
              <a:spcBef>
                <a:spcPts val="1200"/>
              </a:spcBef>
            </a:pPr>
            <a:r>
              <a:rPr lang="de-DE" sz="2400" dirty="0" smtClean="0">
                <a:sym typeface="Wingdings" panose="05000000000000000000" pitchFamily="2" charset="2"/>
              </a:rPr>
              <a:t> </a:t>
            </a:r>
            <a:r>
              <a:rPr lang="de-DE" sz="2400" b="1" dirty="0" smtClean="0">
                <a:sym typeface="Wingdings" panose="05000000000000000000" pitchFamily="2" charset="2"/>
              </a:rPr>
              <a:t>allezeit tun, was Gott gefällt</a:t>
            </a:r>
            <a:r>
              <a:rPr lang="de-DE" sz="2400" b="1" dirty="0"/>
              <a:t/>
            </a:r>
            <a:br>
              <a:rPr lang="de-DE" sz="2400" b="1" dirty="0"/>
            </a:br>
            <a:endParaRPr lang="de-DE" sz="2400" b="1" dirty="0" smtClean="0">
              <a:hlinkClick r:id="rId2"/>
            </a:endParaRPr>
          </a:p>
        </p:txBody>
      </p:sp>
    </p:spTree>
    <p:extLst>
      <p:ext uri="{BB962C8B-B14F-4D97-AF65-F5344CB8AC3E}">
        <p14:creationId xmlns:p14="http://schemas.microsoft.com/office/powerpoint/2010/main" val="259434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6217087"/>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endParaRPr lang="de-DE" sz="2400" dirty="0" smtClean="0">
              <a:hlinkClick r:id="rId2"/>
            </a:endParaRPr>
          </a:p>
          <a:p>
            <a:r>
              <a:rPr lang="de-DE" sz="2400" b="1" dirty="0" smtClean="0"/>
              <a:t>Was ist die Furcht des Herrn?</a:t>
            </a:r>
          </a:p>
          <a:p>
            <a:pPr>
              <a:lnSpc>
                <a:spcPct val="150000"/>
              </a:lnSpc>
            </a:pPr>
            <a:r>
              <a:rPr lang="de-DE" sz="2400" u="sng" dirty="0" smtClean="0"/>
              <a:t>Im Leben der Gemeinde</a:t>
            </a:r>
          </a:p>
          <a:p>
            <a:pPr marL="342900" indent="-342900">
              <a:buFont typeface="Arial" panose="020B0604020202020204" pitchFamily="34" charset="0"/>
              <a:buChar char="•"/>
            </a:pPr>
            <a:r>
              <a:rPr lang="de-DE" sz="2400" dirty="0">
                <a:solidFill>
                  <a:srgbClr val="096719"/>
                </a:solidFill>
              </a:rPr>
              <a:t>Ob ihr nun esst oder trinkt oder was ihr auch tut, das tut alles zu Gottes </a:t>
            </a:r>
            <a:r>
              <a:rPr lang="de-DE" sz="2400" dirty="0" smtClean="0">
                <a:solidFill>
                  <a:srgbClr val="096719"/>
                </a:solidFill>
              </a:rPr>
              <a:t>Ehre</a:t>
            </a:r>
            <a:r>
              <a:rPr lang="de-DE" sz="2400" dirty="0"/>
              <a:t> </a:t>
            </a:r>
            <a:r>
              <a:rPr lang="de-DE" dirty="0" smtClean="0"/>
              <a:t>(1. Kor 10,31)</a:t>
            </a:r>
          </a:p>
          <a:p>
            <a:pPr marL="342900" indent="-342900">
              <a:spcBef>
                <a:spcPts val="1200"/>
              </a:spcBef>
              <a:buFont typeface="Arial" panose="020B0604020202020204" pitchFamily="34" charset="0"/>
              <a:buChar char="•"/>
            </a:pPr>
            <a:r>
              <a:rPr lang="de-DE" sz="2400" dirty="0">
                <a:solidFill>
                  <a:srgbClr val="096719"/>
                </a:solidFill>
              </a:rPr>
              <a:t>dass ihr, des Herrn würdig, ihm ganz zu Gefallen lebt und Frucht bringt in jedem guten Werk und wachst in der Erkenntnis Gottes </a:t>
            </a:r>
            <a:r>
              <a:rPr lang="de-DE" sz="2400" dirty="0" smtClean="0"/>
              <a:t>(Kol 1,10)</a:t>
            </a:r>
            <a:endParaRPr lang="de-DE" dirty="0"/>
          </a:p>
          <a:p>
            <a:pPr marL="342900" indent="-342900">
              <a:spcBef>
                <a:spcPts val="1200"/>
              </a:spcBef>
              <a:buFont typeface="Arial" panose="020B0604020202020204" pitchFamily="34" charset="0"/>
              <a:buChar char="•"/>
            </a:pPr>
            <a:r>
              <a:rPr lang="de-DE" sz="2400" dirty="0">
                <a:solidFill>
                  <a:srgbClr val="096719"/>
                </a:solidFill>
              </a:rPr>
              <a:t>Weiter, Brüder und Schwestern, bitten und ermahnen wir euch in dem Herrn Jesus – da ihr von uns empfangen habt, wie ihr wandeln sollt, um Gott zu gefallen, was ihr ja auch tut –, dass ihr darin immer vollkommener werdet. </a:t>
            </a:r>
            <a:r>
              <a:rPr lang="de-DE" sz="2400" dirty="0" smtClean="0"/>
              <a:t>(1.Thess 4,1)</a:t>
            </a:r>
            <a:endParaRPr lang="de-DE" dirty="0" smtClean="0">
              <a:solidFill>
                <a:srgbClr val="096719"/>
              </a:solidFill>
            </a:endParaRPr>
          </a:p>
          <a:p>
            <a:pPr marL="342900" indent="-342900">
              <a:spcBef>
                <a:spcPts val="1200"/>
              </a:spcBef>
              <a:buFont typeface="Arial" panose="020B0604020202020204" pitchFamily="34" charset="0"/>
              <a:buChar char="•"/>
            </a:pPr>
            <a:r>
              <a:rPr lang="de-DE" sz="2400" dirty="0">
                <a:solidFill>
                  <a:srgbClr val="096719"/>
                </a:solidFill>
              </a:rPr>
              <a:t>nicht mit Dienst allein vor Augen, um den Menschen zu gefallen, sondern als Sklaven Christi, die den Willen Gottes tun von Herzen. </a:t>
            </a:r>
            <a:r>
              <a:rPr lang="de-DE" sz="2400" dirty="0" smtClean="0"/>
              <a:t>(</a:t>
            </a:r>
            <a:r>
              <a:rPr lang="de-DE" sz="2400" dirty="0" err="1" smtClean="0"/>
              <a:t>Eph</a:t>
            </a:r>
            <a:r>
              <a:rPr lang="de-DE" sz="2400" dirty="0" smtClean="0"/>
              <a:t> 6,6)</a:t>
            </a:r>
            <a:endParaRPr lang="de-DE" sz="2400" dirty="0" smtClean="0">
              <a:solidFill>
                <a:srgbClr val="096719"/>
              </a:solidFill>
            </a:endParaRPr>
          </a:p>
          <a:p>
            <a:pPr>
              <a:spcBef>
                <a:spcPts val="1200"/>
              </a:spcBef>
            </a:pPr>
            <a:r>
              <a:rPr lang="de-DE" sz="2400" dirty="0" smtClean="0">
                <a:sym typeface="Wingdings" panose="05000000000000000000" pitchFamily="2" charset="2"/>
              </a:rPr>
              <a:t> </a:t>
            </a:r>
            <a:r>
              <a:rPr lang="de-DE" sz="2400" b="1" dirty="0" smtClean="0">
                <a:sym typeface="Wingdings" panose="05000000000000000000" pitchFamily="2" charset="2"/>
              </a:rPr>
              <a:t>Gesinnung der Dankbarkeit und der Wertschätzung</a:t>
            </a:r>
          </a:p>
          <a:p>
            <a:pPr>
              <a:spcBef>
                <a:spcPts val="1200"/>
              </a:spcBef>
            </a:pPr>
            <a:r>
              <a:rPr lang="de-DE" sz="2400" b="1" dirty="0" smtClean="0">
                <a:sym typeface="Wingdings" panose="05000000000000000000" pitchFamily="2" charset="2"/>
              </a:rPr>
              <a:t>Gnade ist nicht der Ersatz für ein heiliges Leben, sie befähigt uns dazu</a:t>
            </a:r>
            <a:endParaRPr lang="de-DE" sz="2400" b="1" dirty="0" smtClean="0">
              <a:hlinkClick r:id="rId2"/>
            </a:endParaRPr>
          </a:p>
        </p:txBody>
      </p:sp>
    </p:spTree>
    <p:extLst>
      <p:ext uri="{BB962C8B-B14F-4D97-AF65-F5344CB8AC3E}">
        <p14:creationId xmlns:p14="http://schemas.microsoft.com/office/powerpoint/2010/main" val="302498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6001643"/>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endParaRPr lang="de-DE" sz="2400" dirty="0" smtClean="0">
              <a:hlinkClick r:id="rId2"/>
            </a:endParaRPr>
          </a:p>
          <a:p>
            <a:r>
              <a:rPr lang="de-DE" sz="2400" b="1" dirty="0" smtClean="0"/>
              <a:t>Was ist die Furcht des Herrn?</a:t>
            </a:r>
          </a:p>
          <a:p>
            <a:endParaRPr lang="de-DE" sz="2400" b="1" dirty="0" smtClean="0"/>
          </a:p>
          <a:p>
            <a:r>
              <a:rPr lang="de-DE" sz="2400" u="sng" dirty="0" err="1" smtClean="0">
                <a:solidFill>
                  <a:srgbClr val="0070C0"/>
                </a:solidFill>
                <a:sym typeface="Wingdings" panose="05000000000000000000" pitchFamily="2" charset="2"/>
              </a:rPr>
              <a:t>Joh</a:t>
            </a:r>
            <a:r>
              <a:rPr lang="de-DE" sz="2400" u="sng" dirty="0" smtClean="0">
                <a:solidFill>
                  <a:srgbClr val="0070C0"/>
                </a:solidFill>
                <a:sym typeface="Wingdings" panose="05000000000000000000" pitchFamily="2" charset="2"/>
              </a:rPr>
              <a:t> 12,42: </a:t>
            </a:r>
            <a:r>
              <a:rPr lang="de-DE" sz="2400" dirty="0">
                <a:solidFill>
                  <a:srgbClr val="096719"/>
                </a:solidFill>
              </a:rPr>
              <a:t>Doch auch von den Oberen glaubten viele an ihn; aber um der Pharisäer willen bekannten sie es nicht, um nicht aus der Synagoge ausgestoßen zu werden. </a:t>
            </a:r>
            <a:endParaRPr lang="de-DE" sz="2400" dirty="0" smtClean="0">
              <a:solidFill>
                <a:srgbClr val="096719"/>
              </a:solidFill>
            </a:endParaRPr>
          </a:p>
          <a:p>
            <a:endParaRPr lang="de-DE" sz="2400" u="sng" dirty="0" smtClean="0">
              <a:solidFill>
                <a:srgbClr val="096719"/>
              </a:solidFill>
              <a:sym typeface="Wingdings" panose="05000000000000000000" pitchFamily="2" charset="2"/>
            </a:endParaRPr>
          </a:p>
          <a:p>
            <a:r>
              <a:rPr lang="de-DE" sz="2400" u="sng" dirty="0" smtClean="0">
                <a:solidFill>
                  <a:srgbClr val="0070C0"/>
                </a:solidFill>
                <a:sym typeface="Wingdings" panose="05000000000000000000" pitchFamily="2" charset="2"/>
              </a:rPr>
              <a:t>Gal 1,10: </a:t>
            </a:r>
            <a:r>
              <a:rPr lang="de-DE" sz="2400" dirty="0">
                <a:solidFill>
                  <a:srgbClr val="096719"/>
                </a:solidFill>
              </a:rPr>
              <a:t>Will ich denn jetzt Menschen oder Gott überzeugen? Oder suche ich Menschen gefällig zu sein? Wenn ich noch Menschen gefällig wäre, so wäre ich Christi Knecht nicht</a:t>
            </a:r>
            <a:r>
              <a:rPr lang="de-DE" sz="2400" dirty="0" smtClean="0">
                <a:solidFill>
                  <a:srgbClr val="096719"/>
                </a:solidFill>
              </a:rPr>
              <a:t>.</a:t>
            </a:r>
          </a:p>
          <a:p>
            <a:endParaRPr lang="de-DE" sz="2400" b="1" dirty="0">
              <a:solidFill>
                <a:srgbClr val="096719"/>
              </a:solidFill>
              <a:sym typeface="Wingdings" panose="05000000000000000000" pitchFamily="2" charset="2"/>
            </a:endParaRPr>
          </a:p>
          <a:p>
            <a:r>
              <a:rPr lang="de-DE" sz="2400" u="sng" dirty="0" smtClean="0">
                <a:solidFill>
                  <a:srgbClr val="0070C0"/>
                </a:solidFill>
              </a:rPr>
              <a:t>Kol 3,22-23: </a:t>
            </a:r>
            <a:r>
              <a:rPr lang="de-DE" sz="2400" dirty="0" smtClean="0">
                <a:solidFill>
                  <a:srgbClr val="096719"/>
                </a:solidFill>
              </a:rPr>
              <a:t>Ihr </a:t>
            </a:r>
            <a:r>
              <a:rPr lang="de-DE" sz="2400" dirty="0">
                <a:solidFill>
                  <a:srgbClr val="096719"/>
                </a:solidFill>
              </a:rPr>
              <a:t>Sklaven, seid gehorsam in allen Dingen euren irdischen Herren; dient nicht allein vor ihren Augen, um den Menschen zu gefallen, sondern in Einfalt des Herzens und in der Furcht des Herrn. </a:t>
            </a:r>
            <a:r>
              <a:rPr lang="de-DE" sz="2400" dirty="0" smtClean="0">
                <a:solidFill>
                  <a:srgbClr val="096719"/>
                </a:solidFill>
              </a:rPr>
              <a:t>Alles</a:t>
            </a:r>
            <a:r>
              <a:rPr lang="de-DE" sz="2400" dirty="0">
                <a:solidFill>
                  <a:srgbClr val="096719"/>
                </a:solidFill>
              </a:rPr>
              <a:t>, was ihr tut, das tut von Herzen als dem Herrn und nicht den Menschen, </a:t>
            </a:r>
          </a:p>
          <a:p>
            <a:endParaRPr lang="de-DE" sz="2400" b="1" dirty="0">
              <a:solidFill>
                <a:srgbClr val="096719"/>
              </a:solidFill>
              <a:sym typeface="Wingdings" panose="05000000000000000000" pitchFamily="2" charset="2"/>
            </a:endParaRPr>
          </a:p>
          <a:p>
            <a:r>
              <a:rPr lang="de-DE" sz="2400" b="1" dirty="0" smtClean="0">
                <a:sym typeface="Wingdings" panose="05000000000000000000" pitchFamily="2" charset="2"/>
              </a:rPr>
              <a:t> </a:t>
            </a:r>
            <a:r>
              <a:rPr lang="de-DE" sz="2400" b="1" dirty="0" smtClean="0"/>
              <a:t>Gegenteil von Gottesfurcht ist Menschenfurcht</a:t>
            </a:r>
          </a:p>
        </p:txBody>
      </p:sp>
    </p:spTree>
    <p:extLst>
      <p:ext uri="{BB962C8B-B14F-4D97-AF65-F5344CB8AC3E}">
        <p14:creationId xmlns:p14="http://schemas.microsoft.com/office/powerpoint/2010/main" val="49397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0" y="253278"/>
            <a:ext cx="11493121" cy="3600986"/>
          </a:xfrm>
          <a:prstGeom prst="rect">
            <a:avLst/>
          </a:prstGeom>
        </p:spPr>
        <p:txBody>
          <a:bodyPr wrap="square" rtlCol="0">
            <a:spAutoFit/>
          </a:bodyPr>
          <a:lstStyle/>
          <a:p>
            <a:pPr algn="ctr">
              <a:spcBef>
                <a:spcPts val="1200"/>
              </a:spcBef>
            </a:pPr>
            <a:r>
              <a:rPr lang="de-CH" sz="2400" b="1" dirty="0" smtClean="0">
                <a:solidFill>
                  <a:srgbClr val="C00000"/>
                </a:solidFill>
              </a:rPr>
              <a:t>Die Furcht des Herrn    </a:t>
            </a:r>
          </a:p>
          <a:p>
            <a:endParaRPr lang="de-DE" sz="2400" dirty="0" smtClean="0">
              <a:hlinkClick r:id="rId2"/>
            </a:endParaRPr>
          </a:p>
          <a:p>
            <a:r>
              <a:rPr lang="de-DE" sz="2400" b="1" dirty="0" smtClean="0"/>
              <a:t>Was ist die Furcht des Herrn?</a:t>
            </a:r>
          </a:p>
          <a:p>
            <a:endParaRPr lang="de-DE" sz="2400" b="1" dirty="0" smtClean="0"/>
          </a:p>
          <a:p>
            <a:pPr marL="342900" indent="-342900">
              <a:buFont typeface="Wingdings"/>
              <a:buChar char="è"/>
            </a:pPr>
            <a:r>
              <a:rPr lang="de-DE" sz="2400" b="1" dirty="0" smtClean="0"/>
              <a:t>Gegenteil von Gottesfurcht ist Menschenfurcht</a:t>
            </a:r>
          </a:p>
          <a:p>
            <a:pPr marL="342900" indent="-342900">
              <a:lnSpc>
                <a:spcPct val="150000"/>
              </a:lnSpc>
              <a:buFont typeface="Arial" panose="020B0604020202020204" pitchFamily="34" charset="0"/>
              <a:buChar char="•"/>
            </a:pPr>
            <a:r>
              <a:rPr lang="de-DE" sz="2400" dirty="0" smtClean="0"/>
              <a:t>Wem passe ich mich an?</a:t>
            </a:r>
          </a:p>
          <a:p>
            <a:pPr marL="342900" indent="-342900">
              <a:lnSpc>
                <a:spcPct val="150000"/>
              </a:lnSpc>
              <a:buFont typeface="Arial" panose="020B0604020202020204" pitchFamily="34" charset="0"/>
              <a:buChar char="•"/>
            </a:pPr>
            <a:r>
              <a:rPr lang="de-DE" sz="2400" dirty="0" smtClean="0"/>
              <a:t>Wem will ich gefallen?</a:t>
            </a:r>
          </a:p>
          <a:p>
            <a:pPr marL="342900" indent="-342900">
              <a:lnSpc>
                <a:spcPct val="150000"/>
              </a:lnSpc>
              <a:buFont typeface="Arial" panose="020B0604020202020204" pitchFamily="34" charset="0"/>
              <a:buChar char="•"/>
            </a:pPr>
            <a:r>
              <a:rPr lang="de-DE" sz="2400" dirty="0" smtClean="0"/>
              <a:t>Wo gehe ich Kompromisse ein?</a:t>
            </a:r>
            <a:endParaRPr lang="de-DE" sz="2400" dirty="0"/>
          </a:p>
        </p:txBody>
      </p:sp>
    </p:spTree>
    <p:extLst>
      <p:ext uri="{BB962C8B-B14F-4D97-AF65-F5344CB8AC3E}">
        <p14:creationId xmlns:p14="http://schemas.microsoft.com/office/powerpoint/2010/main" val="208450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Benutzerdefiniert</PresentationFormat>
  <Paragraphs>66</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Schwab Andreas</cp:lastModifiedBy>
  <cp:revision>170</cp:revision>
  <cp:lastPrinted>2019-04-07T06:40:36Z</cp:lastPrinted>
  <dcterms:created xsi:type="dcterms:W3CDTF">2014-02-28T17:33:24Z</dcterms:created>
  <dcterms:modified xsi:type="dcterms:W3CDTF">2019-04-07T06:42:43Z</dcterms:modified>
</cp:coreProperties>
</file>