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8" r:id="rId2"/>
    <p:sldId id="322" r:id="rId3"/>
    <p:sldId id="324" r:id="rId4"/>
    <p:sldId id="323" r:id="rId5"/>
    <p:sldId id="315" r:id="rId6"/>
    <p:sldId id="325" r:id="rId7"/>
    <p:sldId id="326" r:id="rId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9"/>
    <a:srgbClr val="018D04"/>
    <a:srgbClr val="000099"/>
    <a:srgbClr val="0000CC"/>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7" d="100"/>
          <a:sy n="117" d="100"/>
        </p:scale>
        <p:origin x="-18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03.03.2019</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7478970"/>
          </a:xfrm>
          <a:prstGeom prst="rect">
            <a:avLst/>
          </a:prstGeom>
        </p:spPr>
        <p:txBody>
          <a:bodyPr wrap="square" rtlCol="0">
            <a:spAutoFit/>
          </a:bodyPr>
          <a:lstStyle/>
          <a:p>
            <a:pPr>
              <a:spcBef>
                <a:spcPts val="1200"/>
              </a:spcBef>
            </a:pPr>
            <a:r>
              <a:rPr lang="de-CH" sz="2400" b="1" dirty="0" smtClean="0">
                <a:solidFill>
                  <a:srgbClr val="C00000"/>
                </a:solidFill>
              </a:rPr>
              <a:t>Den Kampf um unsere Gedanken gewinnen       </a:t>
            </a:r>
          </a:p>
          <a:p>
            <a:endParaRPr lang="de-DE" sz="2400" u="sng" dirty="0" smtClean="0"/>
          </a:p>
          <a:p>
            <a:pPr marL="342900" indent="-342900">
              <a:spcBef>
                <a:spcPts val="1200"/>
              </a:spcBef>
              <a:buFont typeface="Arial" panose="020B0604020202020204" pitchFamily="34" charset="0"/>
              <a:buChar char="•"/>
            </a:pPr>
            <a:r>
              <a:rPr lang="de-DE" sz="2400" b="1" dirty="0" smtClean="0"/>
              <a:t>„</a:t>
            </a:r>
            <a:r>
              <a:rPr lang="de-DE" sz="2400" dirty="0" smtClean="0"/>
              <a:t>euch </a:t>
            </a:r>
            <a:r>
              <a:rPr lang="de-DE" sz="2400" dirty="0"/>
              <a:t>jungen Männern; </a:t>
            </a:r>
            <a:r>
              <a:rPr lang="de-DE" sz="2400" b="1" dirty="0"/>
              <a:t>denn ihr habt den Bösen </a:t>
            </a:r>
            <a:r>
              <a:rPr lang="de-DE" sz="2400" b="1" dirty="0" smtClean="0"/>
              <a:t>überwunden</a:t>
            </a:r>
            <a:r>
              <a:rPr lang="de-DE" sz="2400" dirty="0" smtClean="0"/>
              <a:t>“ (1. </a:t>
            </a:r>
            <a:r>
              <a:rPr lang="de-DE" sz="2400" dirty="0" err="1" smtClean="0"/>
              <a:t>Joh</a:t>
            </a:r>
            <a:r>
              <a:rPr lang="de-DE" sz="2400" dirty="0" smtClean="0"/>
              <a:t> 2,13)</a:t>
            </a:r>
            <a:endParaRPr lang="de-DE" sz="2400" b="1" dirty="0" smtClean="0"/>
          </a:p>
          <a:p>
            <a:pPr marL="342900" indent="-342900">
              <a:spcBef>
                <a:spcPts val="1200"/>
              </a:spcBef>
              <a:buFont typeface="Arial" panose="020B0604020202020204" pitchFamily="34" charset="0"/>
              <a:buChar char="•"/>
            </a:pPr>
            <a:r>
              <a:rPr lang="de-DE" sz="2400" b="1" dirty="0" smtClean="0"/>
              <a:t>Gedankenfestungen </a:t>
            </a:r>
            <a:r>
              <a:rPr lang="de-DE" sz="2400" b="1" dirty="0"/>
              <a:t>zum Einsturz </a:t>
            </a:r>
            <a:r>
              <a:rPr lang="de-DE" sz="2400" b="1" dirty="0" smtClean="0"/>
              <a:t>bringen </a:t>
            </a:r>
            <a:r>
              <a:rPr lang="de-DE" sz="2400" dirty="0" smtClean="0"/>
              <a:t>(2. Kor 10,3-5)</a:t>
            </a:r>
            <a:endParaRPr lang="de-DE" sz="2400" dirty="0"/>
          </a:p>
          <a:p>
            <a:pPr marL="342900" indent="-342900">
              <a:spcBef>
                <a:spcPts val="1200"/>
              </a:spcBef>
              <a:buFont typeface="Arial" panose="020B0604020202020204" pitchFamily="34" charset="0"/>
              <a:buChar char="•"/>
            </a:pPr>
            <a:r>
              <a:rPr lang="de-DE" sz="2400" b="1" dirty="0" smtClean="0"/>
              <a:t>Das </a:t>
            </a:r>
            <a:r>
              <a:rPr lang="de-DE" sz="2400" b="1" dirty="0"/>
              <a:t>Denken erneuern </a:t>
            </a:r>
            <a:r>
              <a:rPr lang="de-DE" sz="2400" b="1" dirty="0" smtClean="0"/>
              <a:t>lassen </a:t>
            </a:r>
            <a:r>
              <a:rPr lang="de-DE" sz="2400" dirty="0" smtClean="0"/>
              <a:t>(</a:t>
            </a:r>
            <a:r>
              <a:rPr lang="de-DE" sz="2400" dirty="0" err="1" smtClean="0"/>
              <a:t>Röm</a:t>
            </a:r>
            <a:r>
              <a:rPr lang="de-DE" sz="2400" dirty="0" smtClean="0"/>
              <a:t> 12,2)</a:t>
            </a:r>
            <a:endParaRPr lang="de-DE" sz="2400" dirty="0"/>
          </a:p>
          <a:p>
            <a:pPr marL="342900" indent="-342900">
              <a:spcBef>
                <a:spcPts val="1200"/>
              </a:spcBef>
              <a:buFont typeface="Arial" panose="020B0604020202020204" pitchFamily="34" charset="0"/>
              <a:buChar char="•"/>
            </a:pPr>
            <a:r>
              <a:rPr lang="de-DE" sz="2400" b="1" dirty="0" smtClean="0"/>
              <a:t>Filter anwenden </a:t>
            </a:r>
            <a:r>
              <a:rPr lang="de-DE" sz="2400" dirty="0" smtClean="0"/>
              <a:t>(Phil 4,8)</a:t>
            </a:r>
          </a:p>
          <a:p>
            <a:pPr>
              <a:spcBef>
                <a:spcPts val="1200"/>
              </a:spcBef>
            </a:pPr>
            <a:r>
              <a:rPr lang="de-DE" sz="2400" u="sng" dirty="0" smtClean="0"/>
              <a:t>John </a:t>
            </a:r>
            <a:r>
              <a:rPr lang="de-DE" sz="2400" u="sng" dirty="0" err="1" smtClean="0"/>
              <a:t>Alley</a:t>
            </a:r>
            <a:r>
              <a:rPr lang="de-DE" sz="2400" u="sng" dirty="0" smtClean="0"/>
              <a:t>:</a:t>
            </a:r>
            <a:r>
              <a:rPr lang="de-DE" sz="2400" dirty="0" smtClean="0"/>
              <a:t>            (für dich selber und Leute für die du betest)</a:t>
            </a:r>
          </a:p>
          <a:p>
            <a:pPr marL="342900" indent="-342900">
              <a:spcBef>
                <a:spcPts val="1200"/>
              </a:spcBef>
              <a:buFontTx/>
              <a:buChar char="-"/>
            </a:pPr>
            <a:r>
              <a:rPr lang="de-DE" sz="2400" dirty="0" smtClean="0"/>
              <a:t>Negative Gedanken, Gefühle sind nicht von dir - zurückweisen; </a:t>
            </a:r>
            <a:br>
              <a:rPr lang="de-DE" sz="2400" dirty="0" smtClean="0"/>
            </a:br>
            <a:r>
              <a:rPr lang="de-DE" sz="2400" dirty="0" smtClean="0"/>
              <a:t>der feindlichen Macht gebieten zu schweigen</a:t>
            </a:r>
          </a:p>
          <a:p>
            <a:pPr marL="342900" indent="-342900">
              <a:spcBef>
                <a:spcPts val="1200"/>
              </a:spcBef>
              <a:buFontTx/>
              <a:buChar char="-"/>
            </a:pPr>
            <a:r>
              <a:rPr lang="de-DE" sz="2400" dirty="0" smtClean="0"/>
              <a:t>Frieden empfangen</a:t>
            </a:r>
          </a:p>
          <a:p>
            <a:pPr marL="342900" indent="-342900">
              <a:spcBef>
                <a:spcPts val="1200"/>
              </a:spcBef>
              <a:buFontTx/>
              <a:buChar char="-"/>
            </a:pPr>
            <a:r>
              <a:rPr lang="de-DE" sz="2400" dirty="0" smtClean="0"/>
              <a:t>Herz, Gedanken, Gefühle, Wünsche an Jesus binden (positiv </a:t>
            </a:r>
            <a:r>
              <a:rPr lang="de-DE" sz="2400" dirty="0" err="1" smtClean="0"/>
              <a:t>binding</a:t>
            </a:r>
            <a:r>
              <a:rPr lang="de-DE" sz="2400" dirty="0" smtClean="0"/>
              <a:t>)</a:t>
            </a:r>
          </a:p>
          <a:p>
            <a:pPr>
              <a:spcBef>
                <a:spcPts val="1200"/>
              </a:spcBef>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189350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7463582"/>
          </a:xfrm>
          <a:prstGeom prst="rect">
            <a:avLst/>
          </a:prstGeom>
        </p:spPr>
        <p:txBody>
          <a:bodyPr wrap="square" rtlCol="0">
            <a:spAutoFit/>
          </a:bodyPr>
          <a:lstStyle/>
          <a:p>
            <a:pPr>
              <a:spcBef>
                <a:spcPts val="1200"/>
              </a:spcBef>
            </a:pPr>
            <a:r>
              <a:rPr lang="de-CH" sz="2400" b="1" dirty="0" smtClean="0">
                <a:solidFill>
                  <a:srgbClr val="C00000"/>
                </a:solidFill>
              </a:rPr>
              <a:t>Es ist ein geistlicher Kampf       </a:t>
            </a:r>
          </a:p>
          <a:p>
            <a:r>
              <a:rPr lang="de-DE" sz="2400" u="sng" dirty="0" smtClean="0"/>
              <a:t>Epheser 6,10-18:</a:t>
            </a:r>
          </a:p>
          <a:p>
            <a:pPr>
              <a:spcBef>
                <a:spcPts val="600"/>
              </a:spcBef>
            </a:pPr>
            <a:r>
              <a:rPr lang="de-DE" sz="2000" dirty="0" smtClean="0"/>
              <a:t>10 Zuletzt</a:t>
            </a:r>
            <a:r>
              <a:rPr lang="de-DE" sz="2000" dirty="0"/>
              <a:t>: Seid stark in dem Herrn und in der Macht seiner Stärke. </a:t>
            </a:r>
          </a:p>
          <a:p>
            <a:pPr>
              <a:spcBef>
                <a:spcPts val="600"/>
              </a:spcBef>
            </a:pPr>
            <a:r>
              <a:rPr lang="de-DE" sz="2000" dirty="0"/>
              <a:t>11 Zieht an die Waffenrüstung Gottes, damit ihr bestehen könnt gegen die listigen Anschläge des Teufels. </a:t>
            </a:r>
          </a:p>
          <a:p>
            <a:pPr>
              <a:spcBef>
                <a:spcPts val="600"/>
              </a:spcBef>
            </a:pPr>
            <a:r>
              <a:rPr lang="de-DE" sz="2000" dirty="0"/>
              <a:t>12 Denn wir haben nicht mit Fleisch und Blut zu kämpfen, sondern mit Mächtigen und Gewaltigen, mit den Herren der Welt, die über diese Finsternis herrschen, mit den bösen Geistern unter dem Himmel. </a:t>
            </a:r>
          </a:p>
          <a:p>
            <a:pPr>
              <a:spcBef>
                <a:spcPts val="600"/>
              </a:spcBef>
            </a:pPr>
            <a:r>
              <a:rPr lang="de-DE" sz="2000" dirty="0"/>
              <a:t>13 Deshalb ergreift die Waffenrüstung Gottes, damit ihr an dem bösen Tag Widerstand leisten und alles überwinden und das Feld behalten könnt. </a:t>
            </a:r>
          </a:p>
          <a:p>
            <a:pPr>
              <a:spcBef>
                <a:spcPts val="600"/>
              </a:spcBef>
            </a:pPr>
            <a:r>
              <a:rPr lang="de-DE" sz="2000" dirty="0"/>
              <a:t>14 So steht nun fest, umgürtet an euren Lenden mit Wahrheit und angetan mit dem Panzer der Gerechtigkeit </a:t>
            </a:r>
          </a:p>
          <a:p>
            <a:pPr>
              <a:spcBef>
                <a:spcPts val="600"/>
              </a:spcBef>
            </a:pPr>
            <a:r>
              <a:rPr lang="de-DE" sz="2000" dirty="0"/>
              <a:t>15 und beschuht an den Füßen, bereit für das Evangelium des Friedens. </a:t>
            </a:r>
          </a:p>
          <a:p>
            <a:pPr>
              <a:spcBef>
                <a:spcPts val="600"/>
              </a:spcBef>
            </a:pPr>
            <a:r>
              <a:rPr lang="de-DE" sz="2000" dirty="0"/>
              <a:t>16 Vor allen Dingen aber ergreift den Schild des Glaubens, mit dem ihr auslöschen könnt alle feurigen Pfeile des Bösen, </a:t>
            </a:r>
          </a:p>
          <a:p>
            <a:pPr>
              <a:spcBef>
                <a:spcPts val="600"/>
              </a:spcBef>
            </a:pPr>
            <a:r>
              <a:rPr lang="de-DE" sz="2000" dirty="0"/>
              <a:t>17 und nehmt den Helm des Heils und das Schwert des Geistes, welches ist das Wort Gottes. </a:t>
            </a:r>
          </a:p>
          <a:p>
            <a:pPr>
              <a:spcBef>
                <a:spcPts val="600"/>
              </a:spcBef>
            </a:pPr>
            <a:r>
              <a:rPr lang="de-DE" sz="2000" dirty="0"/>
              <a:t>18 Betet allezeit mit allem Bitten und Flehen im Geist und wacht dazu mit aller Beharrlichkeit und Flehen für alle Heiligen </a:t>
            </a:r>
          </a:p>
          <a:p>
            <a:endParaRPr lang="de-DE" sz="2400" u="sng" dirty="0" smtClean="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242080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6940361"/>
          </a:xfrm>
          <a:prstGeom prst="rect">
            <a:avLst/>
          </a:prstGeom>
        </p:spPr>
        <p:txBody>
          <a:bodyPr wrap="square" rtlCol="0">
            <a:spAutoFit/>
          </a:bodyPr>
          <a:lstStyle/>
          <a:p>
            <a:pPr>
              <a:spcBef>
                <a:spcPts val="1200"/>
              </a:spcBef>
            </a:pPr>
            <a:r>
              <a:rPr lang="de-CH" sz="2400" b="1" dirty="0" smtClean="0">
                <a:solidFill>
                  <a:srgbClr val="C00000"/>
                </a:solidFill>
              </a:rPr>
              <a:t>Es ist ein geistlicher Kampf       </a:t>
            </a:r>
          </a:p>
          <a:p>
            <a:endParaRPr lang="de-DE" sz="2400" u="sng" dirty="0" smtClean="0"/>
          </a:p>
          <a:p>
            <a:r>
              <a:rPr lang="de-DE" sz="2400" u="sng" dirty="0" smtClean="0"/>
              <a:t>Epheser 6,10-18:</a:t>
            </a:r>
          </a:p>
          <a:p>
            <a:pPr marL="342900" indent="-342900">
              <a:lnSpc>
                <a:spcPct val="150000"/>
              </a:lnSpc>
              <a:spcBef>
                <a:spcPts val="600"/>
              </a:spcBef>
              <a:buFont typeface="Arial" panose="020B0604020202020204" pitchFamily="34" charset="0"/>
              <a:buChar char="•"/>
            </a:pPr>
            <a:r>
              <a:rPr lang="de-DE" sz="2400" u="sng" dirty="0" smtClean="0"/>
              <a:t>Gurt:</a:t>
            </a:r>
            <a:r>
              <a:rPr lang="de-DE" sz="2400" dirty="0" smtClean="0"/>
              <a:t> Wahrheit, Ehrlichkeit, Verlässlichkeit</a:t>
            </a:r>
          </a:p>
          <a:p>
            <a:pPr marL="342900" indent="-342900">
              <a:lnSpc>
                <a:spcPct val="150000"/>
              </a:lnSpc>
              <a:spcBef>
                <a:spcPts val="600"/>
              </a:spcBef>
              <a:buFont typeface="Arial" panose="020B0604020202020204" pitchFamily="34" charset="0"/>
              <a:buChar char="•"/>
            </a:pPr>
            <a:r>
              <a:rPr lang="de-DE" sz="2400" u="sng" dirty="0" smtClean="0"/>
              <a:t>Brustpanzer:</a:t>
            </a:r>
            <a:r>
              <a:rPr lang="de-DE" sz="2400" dirty="0" smtClean="0"/>
              <a:t> Gerechtigkeit, vor Gott gerechtfertigt</a:t>
            </a:r>
          </a:p>
          <a:p>
            <a:pPr marL="342900" indent="-342900">
              <a:lnSpc>
                <a:spcPct val="150000"/>
              </a:lnSpc>
              <a:spcBef>
                <a:spcPts val="600"/>
              </a:spcBef>
              <a:buFont typeface="Arial" panose="020B0604020202020204" pitchFamily="34" charset="0"/>
              <a:buChar char="•"/>
            </a:pPr>
            <a:r>
              <a:rPr lang="de-DE" sz="2400" u="sng" dirty="0" smtClean="0"/>
              <a:t>Schuhe:</a:t>
            </a:r>
            <a:r>
              <a:rPr lang="de-DE" sz="2400" dirty="0" smtClean="0"/>
              <a:t> bereit für das Evangelium; sich zu Christus bekennen</a:t>
            </a:r>
          </a:p>
          <a:p>
            <a:pPr marL="342900" indent="-342900">
              <a:lnSpc>
                <a:spcPct val="150000"/>
              </a:lnSpc>
              <a:spcBef>
                <a:spcPts val="600"/>
              </a:spcBef>
              <a:buFont typeface="Arial" panose="020B0604020202020204" pitchFamily="34" charset="0"/>
              <a:buChar char="•"/>
            </a:pPr>
            <a:r>
              <a:rPr lang="de-DE" sz="2400" u="sng" dirty="0" smtClean="0"/>
              <a:t>Schild:</a:t>
            </a:r>
            <a:r>
              <a:rPr lang="de-DE" sz="2400" dirty="0" smtClean="0"/>
              <a:t> Glauben, Vertrauen, aus dem Wort leben und handeln</a:t>
            </a:r>
          </a:p>
          <a:p>
            <a:pPr marL="342900" indent="-342900">
              <a:lnSpc>
                <a:spcPct val="150000"/>
              </a:lnSpc>
              <a:spcBef>
                <a:spcPts val="600"/>
              </a:spcBef>
              <a:buFont typeface="Arial" panose="020B0604020202020204" pitchFamily="34" charset="0"/>
              <a:buChar char="•"/>
            </a:pPr>
            <a:r>
              <a:rPr lang="de-DE" sz="2400" u="sng" dirty="0" smtClean="0"/>
              <a:t>Helm:</a:t>
            </a:r>
            <a:r>
              <a:rPr lang="de-DE" sz="2400" dirty="0" smtClean="0"/>
              <a:t> Gewissheit der Rettung, der Sohnschaft – Gedanken sind geschützt</a:t>
            </a:r>
          </a:p>
          <a:p>
            <a:pPr marL="342900" indent="-342900">
              <a:lnSpc>
                <a:spcPct val="150000"/>
              </a:lnSpc>
              <a:spcBef>
                <a:spcPts val="600"/>
              </a:spcBef>
              <a:buFont typeface="Arial" panose="020B0604020202020204" pitchFamily="34" charset="0"/>
              <a:buChar char="•"/>
            </a:pPr>
            <a:r>
              <a:rPr lang="de-DE" sz="2400" u="sng" dirty="0" smtClean="0"/>
              <a:t>Schwert:</a:t>
            </a:r>
            <a:r>
              <a:rPr lang="de-DE" sz="2400" dirty="0" smtClean="0"/>
              <a:t> Wort Gottes (</a:t>
            </a:r>
            <a:r>
              <a:rPr lang="de-DE" sz="2400" dirty="0" err="1" smtClean="0"/>
              <a:t>rhäma</a:t>
            </a:r>
            <a:r>
              <a:rPr lang="de-DE" sz="2400" dirty="0" smtClean="0"/>
              <a:t>), das prophetische Wort</a:t>
            </a:r>
          </a:p>
          <a:p>
            <a:pPr marL="342900" indent="-342900">
              <a:spcBef>
                <a:spcPts val="600"/>
              </a:spcBef>
              <a:buFont typeface="Arial" panose="020B0604020202020204" pitchFamily="34" charset="0"/>
              <a:buChar char="•"/>
            </a:pPr>
            <a:endParaRPr lang="de-DE" sz="2000" dirty="0" smtClean="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3015" y="-153883"/>
            <a:ext cx="4105275" cy="4762500"/>
          </a:xfrm>
          <a:prstGeom prst="rect">
            <a:avLst/>
          </a:prstGeom>
        </p:spPr>
      </p:pic>
    </p:spTree>
    <p:extLst>
      <p:ext uri="{BB962C8B-B14F-4D97-AF65-F5344CB8AC3E}">
        <p14:creationId xmlns:p14="http://schemas.microsoft.com/office/powerpoint/2010/main" val="129184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8586966"/>
          </a:xfrm>
          <a:prstGeom prst="rect">
            <a:avLst/>
          </a:prstGeom>
        </p:spPr>
        <p:txBody>
          <a:bodyPr wrap="square" rtlCol="0">
            <a:spAutoFit/>
          </a:bodyPr>
          <a:lstStyle/>
          <a:p>
            <a:pPr>
              <a:spcBef>
                <a:spcPts val="1200"/>
              </a:spcBef>
            </a:pPr>
            <a:r>
              <a:rPr lang="de-CH" sz="2400" b="1" dirty="0" smtClean="0">
                <a:solidFill>
                  <a:srgbClr val="C00000"/>
                </a:solidFill>
              </a:rPr>
              <a:t>Die Geister unterscheiden       </a:t>
            </a:r>
          </a:p>
          <a:p>
            <a:pPr marL="342900" indent="-342900">
              <a:spcBef>
                <a:spcPts val="1200"/>
              </a:spcBef>
              <a:buFont typeface="Arial" panose="020B0604020202020204" pitchFamily="34" charset="0"/>
              <a:buChar char="•"/>
            </a:pPr>
            <a:r>
              <a:rPr lang="de-DE" sz="2400" dirty="0" smtClean="0"/>
              <a:t>Wort Gottes kennen – mit den Werte des Reiches Gottes vertraut sein</a:t>
            </a:r>
          </a:p>
          <a:p>
            <a:pPr marL="342900" indent="-342900">
              <a:spcBef>
                <a:spcPts val="1200"/>
              </a:spcBef>
              <a:buFont typeface="Arial" panose="020B0604020202020204" pitchFamily="34" charset="0"/>
              <a:buChar char="•"/>
            </a:pPr>
            <a:r>
              <a:rPr lang="de-DE" sz="2400" dirty="0" smtClean="0"/>
              <a:t>Gabe der Geisterunterscheidung (1. Kor 12,10)</a:t>
            </a:r>
          </a:p>
          <a:p>
            <a:pPr marL="342900" indent="-342900">
              <a:spcBef>
                <a:spcPts val="1200"/>
              </a:spcBef>
              <a:buFont typeface="Arial" panose="020B0604020202020204" pitchFamily="34" charset="0"/>
              <a:buChar char="•"/>
            </a:pPr>
            <a:r>
              <a:rPr lang="de-DE" sz="2400" dirty="0" smtClean="0"/>
              <a:t>Bsp.: </a:t>
            </a:r>
            <a:r>
              <a:rPr lang="de-DE" sz="2400" dirty="0" err="1" smtClean="0"/>
              <a:t>Apg</a:t>
            </a:r>
            <a:r>
              <a:rPr lang="de-DE" sz="2400" dirty="0" smtClean="0"/>
              <a:t> 16,16-21: Paulus treibt einen Wahrsagegeist aus</a:t>
            </a:r>
            <a:br>
              <a:rPr lang="de-DE" sz="2400" dirty="0" smtClean="0"/>
            </a:br>
            <a:r>
              <a:rPr lang="de-DE" sz="2400" dirty="0" smtClean="0">
                <a:sym typeface="Wingdings" panose="05000000000000000000" pitchFamily="2" charset="2"/>
              </a:rPr>
              <a:t> löst Konflikt mit höheren Mächten aus  Verfolgung, Gefängnis</a:t>
            </a:r>
            <a:endParaRPr lang="de-DE" sz="2400" dirty="0" smtClean="0"/>
          </a:p>
          <a:p>
            <a:pPr marL="342900" indent="-342900">
              <a:spcBef>
                <a:spcPts val="1200"/>
              </a:spcBef>
              <a:buFont typeface="Arial" panose="020B0604020202020204" pitchFamily="34" charset="0"/>
              <a:buChar char="•"/>
            </a:pPr>
            <a:r>
              <a:rPr lang="de-DE" sz="2400" dirty="0" smtClean="0"/>
              <a:t>Eigenes Beispiel: Ehrlichkeit</a:t>
            </a:r>
          </a:p>
          <a:p>
            <a:pPr marL="342900" indent="-342900">
              <a:spcBef>
                <a:spcPts val="1200"/>
              </a:spcBef>
              <a:buFont typeface="Arial" panose="020B0604020202020204" pitchFamily="34" charset="0"/>
              <a:buChar char="•"/>
            </a:pPr>
            <a:r>
              <a:rPr lang="de-DE" sz="2400" dirty="0" smtClean="0"/>
              <a:t>Oft ganz einfach und klar erkenntlich – manchmal aber auch ganz perfid; in viel Wahrheit eingepackt.</a:t>
            </a:r>
          </a:p>
          <a:p>
            <a:pPr marL="342900" indent="-342900">
              <a:spcBef>
                <a:spcPts val="1200"/>
              </a:spcBef>
              <a:buFont typeface="Arial" panose="020B0604020202020204" pitchFamily="34" charset="0"/>
              <a:buChar char="•"/>
            </a:pPr>
            <a:r>
              <a:rPr lang="de-DE" sz="2400" dirty="0" smtClean="0"/>
              <a:t>Handeln damit (bekennen, </a:t>
            </a:r>
            <a:r>
              <a:rPr lang="de-DE" sz="2400" dirty="0" smtClean="0"/>
              <a:t>binden – </a:t>
            </a:r>
            <a:r>
              <a:rPr lang="de-DE" sz="2400" dirty="0" err="1" smtClean="0"/>
              <a:t>Röm</a:t>
            </a:r>
            <a:r>
              <a:rPr lang="de-DE" sz="2400" smtClean="0"/>
              <a:t> 10,10) </a:t>
            </a:r>
            <a:r>
              <a:rPr lang="de-DE" sz="2400" dirty="0" smtClean="0"/>
              <a:t>– Vertrauensperson mit einbeziehen</a:t>
            </a:r>
          </a:p>
          <a:p>
            <a:pPr marL="342900" indent="-342900">
              <a:spcBef>
                <a:spcPts val="1200"/>
              </a:spcBef>
              <a:buFont typeface="Arial" panose="020B0604020202020204" pitchFamily="34" charset="0"/>
              <a:buChar char="•"/>
            </a:pPr>
            <a:r>
              <a:rPr lang="de-DE" sz="2400" dirty="0" smtClean="0"/>
              <a:t>Gewissen muss geschärft werden – ist </a:t>
            </a:r>
            <a:r>
              <a:rPr lang="de-DE" sz="2400" dirty="0" err="1" smtClean="0"/>
              <a:t>verfälschbar</a:t>
            </a:r>
            <a:r>
              <a:rPr lang="de-DE" sz="2400" dirty="0" smtClean="0"/>
              <a:t/>
            </a:r>
            <a:br>
              <a:rPr lang="de-DE" sz="2400" dirty="0" smtClean="0"/>
            </a:br>
            <a:r>
              <a:rPr lang="de-DE" sz="2400" dirty="0" smtClean="0">
                <a:sym typeface="Wingdings" panose="05000000000000000000" pitchFamily="2" charset="2"/>
              </a:rPr>
              <a:t> falsche Freiheit: Sünde ist nicht so schlimm, es tut ja jeder - beschönigen</a:t>
            </a:r>
            <a:br>
              <a:rPr lang="de-DE" sz="2400" dirty="0" smtClean="0">
                <a:sym typeface="Wingdings" panose="05000000000000000000" pitchFamily="2" charset="2"/>
              </a:rPr>
            </a:br>
            <a:r>
              <a:rPr lang="de-DE" sz="2400" dirty="0" smtClean="0">
                <a:sym typeface="Wingdings" panose="05000000000000000000" pitchFamily="2" charset="2"/>
              </a:rPr>
              <a:t> flache Religiosität: Dinge als Sünde hinstellen, die gar keine sind um Menschen zu manipulieren und kontrollieren</a:t>
            </a:r>
            <a:endParaRPr lang="de-DE" sz="2400" dirty="0" smtClean="0"/>
          </a:p>
          <a:p>
            <a:pPr marL="342900" indent="-342900">
              <a:spcBef>
                <a:spcPts val="1200"/>
              </a:spcBef>
              <a:buFont typeface="Arial" panose="020B0604020202020204" pitchFamily="34" charset="0"/>
              <a:buChar char="•"/>
            </a:pPr>
            <a:endParaRPr lang="de-DE" sz="2400" dirty="0" smtClean="0"/>
          </a:p>
          <a:p>
            <a:pPr marL="342900" indent="-342900">
              <a:spcBef>
                <a:spcPts val="1200"/>
              </a:spcBef>
              <a:buFont typeface="Arial" panose="020B0604020202020204" pitchFamily="34" charset="0"/>
              <a:buChar char="•"/>
            </a:pPr>
            <a:endParaRPr lang="de-DE" sz="2400" dirty="0"/>
          </a:p>
          <a:p>
            <a:pPr>
              <a:spcBef>
                <a:spcPts val="1200"/>
              </a:spcBef>
            </a:pPr>
            <a:endParaRPr lang="de-DE" sz="2400" dirty="0"/>
          </a:p>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289767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 name="Textfeld 10"/>
          <p:cNvSpPr txBox="1"/>
          <p:nvPr/>
        </p:nvSpPr>
        <p:spPr>
          <a:xfrm>
            <a:off x="539551" y="677821"/>
            <a:ext cx="11493121" cy="984885"/>
          </a:xfrm>
          <a:prstGeom prst="rect">
            <a:avLst/>
          </a:prstGeom>
        </p:spPr>
        <p:txBody>
          <a:bodyPr wrap="square" rtlCol="0">
            <a:spAutoFit/>
          </a:bodyPr>
          <a:lstStyle/>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sp>
        <p:nvSpPr>
          <p:cNvPr id="2" name="Textfeld 1"/>
          <p:cNvSpPr txBox="1"/>
          <p:nvPr/>
        </p:nvSpPr>
        <p:spPr>
          <a:xfrm>
            <a:off x="660903" y="552261"/>
            <a:ext cx="8718487" cy="2062103"/>
          </a:xfrm>
          <a:prstGeom prst="rect">
            <a:avLst/>
          </a:prstGeom>
          <a:noFill/>
        </p:spPr>
        <p:txBody>
          <a:bodyPr wrap="square" rtlCol="0">
            <a:spAutoFit/>
          </a:bodyPr>
          <a:lstStyle/>
          <a:p>
            <a:r>
              <a:rPr lang="de-CH" sz="2800" b="1" dirty="0" smtClean="0"/>
              <a:t>Informationen vom 3. März 2019</a:t>
            </a:r>
          </a:p>
          <a:p>
            <a:endParaRPr lang="de-CH" sz="2800" b="1" dirty="0"/>
          </a:p>
          <a:p>
            <a:pPr marL="457200" indent="-457200">
              <a:buFont typeface="Arial" panose="020B0604020202020204" pitchFamily="34" charset="0"/>
              <a:buChar char="•"/>
            </a:pPr>
            <a:r>
              <a:rPr lang="de-CH" sz="2400" dirty="0" smtClean="0"/>
              <a:t>25. – 28. April 2019 WTL Konferenz in </a:t>
            </a:r>
            <a:r>
              <a:rPr lang="de-CH" sz="2400" dirty="0" err="1" smtClean="0"/>
              <a:t>Menziken</a:t>
            </a:r>
            <a:endParaRPr lang="de-CH" sz="2400" dirty="0" smtClean="0"/>
          </a:p>
          <a:p>
            <a:pPr marL="457200" indent="-457200">
              <a:buFont typeface="Arial" panose="020B0604020202020204" pitchFamily="34" charset="0"/>
              <a:buChar char="•"/>
            </a:pPr>
            <a:endParaRPr lang="de-CH" sz="2400" dirty="0" smtClean="0"/>
          </a:p>
          <a:p>
            <a:r>
              <a:rPr lang="de-CH" sz="2400" dirty="0" smtClean="0">
                <a:sym typeface="Wingdings" panose="05000000000000000000" pitchFamily="2" charset="2"/>
              </a:rPr>
              <a:t>	</a:t>
            </a:r>
            <a:endParaRPr lang="de-CH" sz="2400" dirty="0"/>
          </a:p>
        </p:txBody>
      </p:sp>
    </p:spTree>
    <p:extLst>
      <p:ext uri="{BB962C8B-B14F-4D97-AF65-F5344CB8AC3E}">
        <p14:creationId xmlns:p14="http://schemas.microsoft.com/office/powerpoint/2010/main" val="316486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Textfeld 10"/>
          <p:cNvSpPr txBox="1"/>
          <p:nvPr/>
        </p:nvSpPr>
        <p:spPr>
          <a:xfrm>
            <a:off x="539551" y="677821"/>
            <a:ext cx="11493121" cy="984885"/>
          </a:xfrm>
          <a:prstGeom prst="rect">
            <a:avLst/>
          </a:prstGeom>
        </p:spPr>
        <p:txBody>
          <a:bodyPr wrap="square" rtlCol="0">
            <a:spAutoFit/>
          </a:bodyPr>
          <a:lstStyle/>
          <a:p>
            <a:pPr marL="342900" indent="-342900">
              <a:spcBef>
                <a:spcPts val="1200"/>
              </a:spcBef>
              <a:buFont typeface="Arial" panose="020B0604020202020204" pitchFamily="34" charset="0"/>
              <a:buChar char="•"/>
            </a:pPr>
            <a:endParaRPr lang="de-DE" sz="2400" dirty="0"/>
          </a:p>
          <a:p>
            <a:pPr marL="342900" indent="-342900">
              <a:spcBef>
                <a:spcPts val="1200"/>
              </a:spcBef>
              <a:buFont typeface="Arial" panose="020B0604020202020204" pitchFamily="34" charset="0"/>
              <a:buChar char="•"/>
            </a:pPr>
            <a:endParaRPr lang="de-CH" sz="2400" dirty="0"/>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1672710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3884959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Words>
  <Application>Microsoft Office PowerPoint</Application>
  <PresentationFormat>Benutzerdefiniert</PresentationFormat>
  <Paragraphs>52</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Schwab Andreas</cp:lastModifiedBy>
  <cp:revision>161</cp:revision>
  <cp:lastPrinted>2015-03-15T07:15:03Z</cp:lastPrinted>
  <dcterms:created xsi:type="dcterms:W3CDTF">2014-02-28T17:33:24Z</dcterms:created>
  <dcterms:modified xsi:type="dcterms:W3CDTF">2019-03-03T07:40:34Z</dcterms:modified>
</cp:coreProperties>
</file>