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6" r:id="rId2"/>
    <p:sldId id="320" r:id="rId3"/>
    <p:sldId id="321" r:id="rId4"/>
    <p:sldId id="319" r:id="rId5"/>
    <p:sldId id="304" r:id="rId6"/>
    <p:sldId id="317" r:id="rId7"/>
    <p:sldId id="318" r:id="rId8"/>
    <p:sldId id="315" r:id="rId9"/>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9"/>
    <a:srgbClr val="018D04"/>
    <a:srgbClr val="000099"/>
    <a:srgbClr val="0000CC"/>
    <a:srgbClr val="008000"/>
    <a:srgbClr val="FFFFC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5" d="100"/>
          <a:sy n="105" d="100"/>
        </p:scale>
        <p:origin x="-78"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331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483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0935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5971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1417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6598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8" name="Fußzeilenplatzhalter 7"/>
          <p:cNvSpPr>
            <a:spLocks noGrp="1"/>
          </p:cNvSpPr>
          <p:nvPr>
            <p:ph type="ftr" sz="quarter" idx="11"/>
          </p:nvPr>
        </p:nvSpPr>
        <p:spPr/>
        <p:txBody>
          <a:bodyPr/>
          <a:lstStyle/>
          <a:p>
            <a:endParaRPr lang="de-CH">
              <a:solidFill>
                <a:prstClr val="black">
                  <a:tint val="75000"/>
                </a:prstClr>
              </a:solidFill>
            </a:endParaRPr>
          </a:p>
        </p:txBody>
      </p:sp>
      <p:sp>
        <p:nvSpPr>
          <p:cNvPr id="9" name="Foliennummernplatzhalter 8"/>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0461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4" name="Fußzeilenplatzhalter 3"/>
          <p:cNvSpPr>
            <a:spLocks noGrp="1"/>
          </p:cNvSpPr>
          <p:nvPr>
            <p:ph type="ftr" sz="quarter" idx="11"/>
          </p:nvPr>
        </p:nvSpPr>
        <p:spPr/>
        <p:txBody>
          <a:bodyPr/>
          <a:lstStyle/>
          <a:p>
            <a:endParaRPr lang="de-CH">
              <a:solidFill>
                <a:prstClr val="black">
                  <a:tint val="75000"/>
                </a:prstClr>
              </a:solidFill>
            </a:endParaRPr>
          </a:p>
        </p:txBody>
      </p:sp>
      <p:sp>
        <p:nvSpPr>
          <p:cNvPr id="5" name="Foliennummernplatzhalter 4"/>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31987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3" name="Fußzeilenplatzhalter 2"/>
          <p:cNvSpPr>
            <a:spLocks noGrp="1"/>
          </p:cNvSpPr>
          <p:nvPr>
            <p:ph type="ftr" sz="quarter" idx="11"/>
          </p:nvPr>
        </p:nvSpPr>
        <p:spPr/>
        <p:txBody>
          <a:bodyPr/>
          <a:lstStyle/>
          <a:p>
            <a:endParaRPr lang="de-CH">
              <a:solidFill>
                <a:prstClr val="black">
                  <a:tint val="75000"/>
                </a:prstClr>
              </a:solidFill>
            </a:endParaRPr>
          </a:p>
        </p:txBody>
      </p:sp>
      <p:sp>
        <p:nvSpPr>
          <p:cNvPr id="4" name="Foliennummernplatzhalter 3"/>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151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9512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7651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BBE8-D54D-48D0-AFB4-74305CAA4787}" type="datetimeFigureOut">
              <a:rPr lang="de-CH" smtClean="0">
                <a:solidFill>
                  <a:prstClr val="black">
                    <a:tint val="75000"/>
                  </a:prstClr>
                </a:solidFill>
              </a:rPr>
              <a:pPr/>
              <a:t>16.02.2019</a:t>
            </a:fld>
            <a:endParaRPr lang="de-CH">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755469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7817525"/>
          </a:xfrm>
          <a:prstGeom prst="rect">
            <a:avLst/>
          </a:prstGeom>
        </p:spPr>
        <p:txBody>
          <a:bodyPr wrap="square" rtlCol="0">
            <a:spAutoFit/>
          </a:bodyPr>
          <a:lstStyle/>
          <a:p>
            <a:pPr>
              <a:spcBef>
                <a:spcPts val="1200"/>
              </a:spcBef>
            </a:pPr>
            <a:r>
              <a:rPr lang="de-CH" sz="2400" b="1" dirty="0" smtClean="0">
                <a:solidFill>
                  <a:srgbClr val="C00000"/>
                </a:solidFill>
              </a:rPr>
              <a:t>Den Bösen überwinden       </a:t>
            </a:r>
          </a:p>
          <a:p>
            <a:endParaRPr lang="de-DE" sz="2400" u="sng" dirty="0" smtClean="0"/>
          </a:p>
          <a:p>
            <a:r>
              <a:rPr lang="de-DE" sz="2400" u="sng" dirty="0" smtClean="0"/>
              <a:t>1. Johannes 2,13-14 </a:t>
            </a:r>
            <a:r>
              <a:rPr lang="de-DE" sz="2400" dirty="0" smtClean="0"/>
              <a:t>(LU)</a:t>
            </a:r>
          </a:p>
          <a:p>
            <a:endParaRPr lang="de-DE" sz="2400" dirty="0" smtClean="0"/>
          </a:p>
          <a:p>
            <a:r>
              <a:rPr lang="de-DE" sz="2400" dirty="0" smtClean="0"/>
              <a:t>13 Ich </a:t>
            </a:r>
            <a:r>
              <a:rPr lang="de-DE" sz="2400" dirty="0"/>
              <a:t>schreibe euch Vätern; denn ihr habt den erkannt, der von Anfang an ist. Ich schreibe euch jungen Männern; </a:t>
            </a:r>
            <a:r>
              <a:rPr lang="de-DE" sz="2400" b="1" dirty="0"/>
              <a:t>denn ihr habt den Bösen überwunden</a:t>
            </a:r>
            <a:r>
              <a:rPr lang="de-DE" sz="2400" dirty="0"/>
              <a:t>. </a:t>
            </a:r>
          </a:p>
          <a:p>
            <a:endParaRPr lang="de-DE" sz="2400" dirty="0" smtClean="0"/>
          </a:p>
          <a:p>
            <a:r>
              <a:rPr lang="de-DE" sz="2400" dirty="0" smtClean="0"/>
              <a:t>14</a:t>
            </a:r>
            <a:r>
              <a:rPr lang="de-DE" sz="2400" dirty="0"/>
              <a:t> Ich habe euch Kindern geschrieben; denn ihr habt den Vater erkannt. Ich habe euch Vätern geschrieben; denn ihr habt den erkannt, der von Anfang an ist. Ich habe euch jungen Männern geschrieben; denn ihr seid stark, </a:t>
            </a:r>
            <a:r>
              <a:rPr lang="de-DE" sz="2400" b="1" dirty="0"/>
              <a:t>und das Wort Gottes bleibt in euch, und ihr habt den Bösen überwunden. </a:t>
            </a:r>
          </a:p>
          <a:p>
            <a:pPr>
              <a:spcBef>
                <a:spcPts val="1200"/>
              </a:spcBef>
            </a:pPr>
            <a:endParaRPr lang="de-DE" sz="2400" dirty="0" smtClean="0"/>
          </a:p>
          <a:p>
            <a:pPr>
              <a:spcBef>
                <a:spcPts val="1200"/>
              </a:spcBef>
            </a:pPr>
            <a:endParaRPr lang="de-DE" sz="2400" dirty="0" smtClean="0"/>
          </a:p>
          <a:p>
            <a:pPr>
              <a:spcBef>
                <a:spcPts val="1200"/>
              </a:spcBef>
            </a:pPr>
            <a:endParaRPr lang="de-DE" sz="2400" dirty="0" smtClean="0"/>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140037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9294852"/>
          </a:xfrm>
          <a:prstGeom prst="rect">
            <a:avLst/>
          </a:prstGeom>
        </p:spPr>
        <p:txBody>
          <a:bodyPr wrap="square" rtlCol="0">
            <a:spAutoFit/>
          </a:bodyPr>
          <a:lstStyle/>
          <a:p>
            <a:pPr>
              <a:spcBef>
                <a:spcPts val="1200"/>
              </a:spcBef>
            </a:pPr>
            <a:r>
              <a:rPr lang="de-CH" sz="2400" b="1" dirty="0" smtClean="0">
                <a:solidFill>
                  <a:srgbClr val="C00000"/>
                </a:solidFill>
              </a:rPr>
              <a:t>Den Bösen überwinden       </a:t>
            </a:r>
          </a:p>
          <a:p>
            <a:endParaRPr lang="de-DE" sz="2400" u="sng" dirty="0" smtClean="0"/>
          </a:p>
          <a:p>
            <a:r>
              <a:rPr lang="de-DE" sz="2400" u="sng" dirty="0" smtClean="0"/>
              <a:t>Kolosser 2,15</a:t>
            </a:r>
            <a:r>
              <a:rPr lang="de-DE" sz="2400" dirty="0" smtClean="0"/>
              <a:t>: </a:t>
            </a:r>
          </a:p>
          <a:p>
            <a:r>
              <a:rPr lang="de-DE" sz="2400" dirty="0" smtClean="0"/>
              <a:t>Er </a:t>
            </a:r>
            <a:r>
              <a:rPr lang="de-DE" sz="2400" dirty="0"/>
              <a:t>hat die Mächte und Gewalten ihrer Macht entkleidet und sie öffentlich zur Schau gestellt und über sie triumphiert in Christus. </a:t>
            </a:r>
            <a:endParaRPr lang="de-DE" sz="2400" u="sng" dirty="0" smtClean="0"/>
          </a:p>
          <a:p>
            <a:pPr algn="ctr"/>
            <a:endParaRPr lang="de-DE" sz="2400" b="1" dirty="0" smtClean="0"/>
          </a:p>
          <a:p>
            <a:pPr algn="ctr"/>
            <a:r>
              <a:rPr lang="de-DE" sz="2400" b="1" dirty="0" smtClean="0"/>
              <a:t>Christus hat die ganze Macht des Bösen am Kreuz besiegt</a:t>
            </a:r>
          </a:p>
          <a:p>
            <a:endParaRPr lang="de-DE" sz="2400" u="sng" dirty="0"/>
          </a:p>
          <a:p>
            <a:r>
              <a:rPr lang="de-DE" sz="2400" u="sng" dirty="0" smtClean="0"/>
              <a:t>Lukas 10,19: </a:t>
            </a:r>
          </a:p>
          <a:p>
            <a:r>
              <a:rPr lang="de-DE" sz="2400" dirty="0" smtClean="0"/>
              <a:t>Seht</a:t>
            </a:r>
            <a:r>
              <a:rPr lang="de-DE" sz="2400" dirty="0"/>
              <a:t>, ich habe euch Macht gegeben, zu treten auf Schlangen und Skorpione, und Macht über alle Gewalt des Feindes; und nichts wird euch schaden</a:t>
            </a:r>
            <a:r>
              <a:rPr lang="de-DE" sz="2400" dirty="0" smtClean="0"/>
              <a:t>.</a:t>
            </a:r>
          </a:p>
          <a:p>
            <a:pPr algn="ctr"/>
            <a:endParaRPr lang="de-DE" sz="2400" b="1" dirty="0" smtClean="0"/>
          </a:p>
          <a:p>
            <a:pPr algn="ctr"/>
            <a:r>
              <a:rPr lang="de-DE" sz="2400" b="1" dirty="0" smtClean="0"/>
              <a:t>Er hat uns die Vollmacht gegeben über alle Gewalt des Feindes</a:t>
            </a:r>
          </a:p>
          <a:p>
            <a:endParaRPr lang="de-DE" sz="2400" dirty="0" smtClean="0"/>
          </a:p>
          <a:p>
            <a:endParaRPr lang="de-DE" sz="2400" dirty="0" smtClean="0"/>
          </a:p>
          <a:p>
            <a:pPr>
              <a:spcBef>
                <a:spcPts val="1200"/>
              </a:spcBef>
            </a:pPr>
            <a:endParaRPr lang="de-DE" sz="2400" dirty="0" smtClean="0"/>
          </a:p>
          <a:p>
            <a:pPr>
              <a:spcBef>
                <a:spcPts val="1200"/>
              </a:spcBef>
            </a:pPr>
            <a:endParaRPr lang="de-DE" sz="2400" dirty="0" smtClean="0"/>
          </a:p>
          <a:p>
            <a:pPr>
              <a:spcBef>
                <a:spcPts val="1200"/>
              </a:spcBef>
            </a:pPr>
            <a:endParaRPr lang="de-DE" sz="2400" dirty="0" smtClean="0"/>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203015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10772180"/>
          </a:xfrm>
          <a:prstGeom prst="rect">
            <a:avLst/>
          </a:prstGeom>
        </p:spPr>
        <p:txBody>
          <a:bodyPr wrap="square" rtlCol="0">
            <a:spAutoFit/>
          </a:bodyPr>
          <a:lstStyle/>
          <a:p>
            <a:pPr>
              <a:spcBef>
                <a:spcPts val="1200"/>
              </a:spcBef>
            </a:pPr>
            <a:r>
              <a:rPr lang="de-CH" sz="2400" b="1" dirty="0" smtClean="0">
                <a:solidFill>
                  <a:srgbClr val="C00000"/>
                </a:solidFill>
              </a:rPr>
              <a:t>Angriffsebenen       </a:t>
            </a:r>
          </a:p>
          <a:p>
            <a:endParaRPr lang="de-DE" sz="2400" u="sng" dirty="0" smtClean="0"/>
          </a:p>
          <a:p>
            <a:pPr marL="342900" indent="-342900">
              <a:buFont typeface="Arial" panose="020B0604020202020204" pitchFamily="34" charset="0"/>
              <a:buChar char="•"/>
            </a:pPr>
            <a:r>
              <a:rPr lang="de-DE" sz="2400" dirty="0" smtClean="0"/>
              <a:t>Gedanken</a:t>
            </a:r>
          </a:p>
          <a:p>
            <a:pPr marL="342900" indent="-342900">
              <a:buFont typeface="Arial" panose="020B0604020202020204" pitchFamily="34" charset="0"/>
              <a:buChar char="•"/>
            </a:pPr>
            <a:r>
              <a:rPr lang="de-DE" sz="2400" dirty="0" smtClean="0"/>
              <a:t>Gefühle</a:t>
            </a:r>
          </a:p>
          <a:p>
            <a:pPr marL="342900" indent="-342900">
              <a:buFont typeface="Arial" panose="020B0604020202020204" pitchFamily="34" charset="0"/>
              <a:buChar char="•"/>
            </a:pPr>
            <a:r>
              <a:rPr lang="de-DE" sz="2400" dirty="0" smtClean="0"/>
              <a:t>Stimmungen, Groove</a:t>
            </a:r>
          </a:p>
          <a:p>
            <a:pPr marL="342900" indent="-342900">
              <a:buFont typeface="Arial" panose="020B0604020202020204" pitchFamily="34" charset="0"/>
              <a:buChar char="•"/>
            </a:pPr>
            <a:r>
              <a:rPr lang="de-DE" sz="2400" dirty="0" smtClean="0"/>
              <a:t>Werte, Wertesysteme; </a:t>
            </a:r>
            <a:br>
              <a:rPr lang="de-DE" sz="2400" dirty="0" smtClean="0"/>
            </a:br>
            <a:r>
              <a:rPr lang="de-DE" sz="2400" dirty="0" smtClean="0">
                <a:sym typeface="Wingdings" panose="05000000000000000000" pitchFamily="2" charset="2"/>
              </a:rPr>
              <a:t> </a:t>
            </a:r>
            <a:r>
              <a:rPr lang="de-DE" sz="2400" dirty="0" smtClean="0"/>
              <a:t>Angelerntes, Gewohntes</a:t>
            </a:r>
            <a:br>
              <a:rPr lang="de-DE" sz="2400" dirty="0" smtClean="0"/>
            </a:br>
            <a:r>
              <a:rPr lang="de-DE" sz="2400" dirty="0" smtClean="0">
                <a:sym typeface="Wingdings" panose="05000000000000000000" pitchFamily="2" charset="2"/>
              </a:rPr>
              <a:t> was in der Gesellschaft üblich ist, </a:t>
            </a:r>
            <a:r>
              <a:rPr lang="de-DE" sz="2400" dirty="0" err="1" smtClean="0">
                <a:sym typeface="Wingdings" panose="05000000000000000000" pitchFamily="2" charset="2"/>
              </a:rPr>
              <a:t>inn</a:t>
            </a:r>
            <a:r>
              <a:rPr lang="de-DE" sz="2400" dirty="0" smtClean="0">
                <a:sym typeface="Wingdings" panose="05000000000000000000" pitchFamily="2" charset="2"/>
              </a:rPr>
              <a:t> ist</a:t>
            </a:r>
            <a:br>
              <a:rPr lang="de-DE" sz="2400" dirty="0" smtClean="0">
                <a:sym typeface="Wingdings" panose="05000000000000000000" pitchFamily="2" charset="2"/>
              </a:rPr>
            </a:br>
            <a:r>
              <a:rPr lang="de-DE" sz="2400" dirty="0" smtClean="0">
                <a:sym typeface="Wingdings" panose="05000000000000000000" pitchFamily="2" charset="2"/>
              </a:rPr>
              <a:t> was die Medien sagen</a:t>
            </a:r>
          </a:p>
          <a:p>
            <a:pPr marL="342900" indent="-342900">
              <a:buFont typeface="Arial" panose="020B0604020202020204" pitchFamily="34" charset="0"/>
              <a:buChar char="•"/>
            </a:pPr>
            <a:endParaRPr lang="de-DE" sz="2400" dirty="0" smtClean="0">
              <a:sym typeface="Wingdings" panose="05000000000000000000" pitchFamily="2" charset="2"/>
            </a:endParaRPr>
          </a:p>
          <a:p>
            <a:r>
              <a:rPr lang="de-DE" sz="2400" u="sng" dirty="0" smtClean="0">
                <a:sym typeface="Wingdings" panose="05000000000000000000" pitchFamily="2" charset="2"/>
              </a:rPr>
              <a:t>Epheser 2,1-2:</a:t>
            </a:r>
            <a:r>
              <a:rPr lang="de-DE" sz="2400" dirty="0" smtClean="0">
                <a:sym typeface="Wingdings" panose="05000000000000000000" pitchFamily="2" charset="2"/>
              </a:rPr>
              <a:t/>
            </a:r>
            <a:br>
              <a:rPr lang="de-DE" sz="2400" dirty="0" smtClean="0">
                <a:sym typeface="Wingdings" panose="05000000000000000000" pitchFamily="2" charset="2"/>
              </a:rPr>
            </a:br>
            <a:r>
              <a:rPr lang="de-DE" sz="2400" dirty="0" smtClean="0">
                <a:sym typeface="Wingdings" panose="05000000000000000000" pitchFamily="2" charset="2"/>
              </a:rPr>
              <a:t>1 </a:t>
            </a:r>
            <a:r>
              <a:rPr lang="de-DE" sz="2400" dirty="0" smtClean="0"/>
              <a:t>Auch </a:t>
            </a:r>
            <a:r>
              <a:rPr lang="de-DE" sz="2400" dirty="0"/>
              <a:t>ihr wart tot durch eure Übertretungen und Sünden, </a:t>
            </a:r>
          </a:p>
          <a:p>
            <a:r>
              <a:rPr lang="de-DE" sz="2400" dirty="0"/>
              <a:t>2 in denen ihr früher gewandelt seid nach der Art dieser Welt, unter dem Mächtigen, der in der Luft herrscht, nämlich dem Geist, der zu dieser Zeit am Werk ist in den Kindern des Ungehorsams. </a:t>
            </a:r>
          </a:p>
          <a:p>
            <a:pPr marL="342900" indent="-342900">
              <a:buFont typeface="Arial" panose="020B0604020202020204" pitchFamily="34" charset="0"/>
              <a:buChar char="•"/>
            </a:pPr>
            <a:endParaRPr lang="de-DE" sz="2400" dirty="0" smtClean="0">
              <a:sym typeface="Wingdings" panose="05000000000000000000" pitchFamily="2" charset="2"/>
            </a:endParaRPr>
          </a:p>
          <a:p>
            <a:pPr marL="342900" indent="-342900">
              <a:buFont typeface="Arial" panose="020B0604020202020204" pitchFamily="34" charset="0"/>
              <a:buChar char="•"/>
            </a:pPr>
            <a:endParaRPr lang="de-DE" sz="2400" dirty="0" smtClean="0"/>
          </a:p>
          <a:p>
            <a:endParaRPr lang="de-DE" sz="2400" dirty="0" smtClean="0"/>
          </a:p>
          <a:p>
            <a:endParaRPr lang="de-DE" sz="2400" dirty="0" smtClean="0"/>
          </a:p>
          <a:p>
            <a:pPr>
              <a:spcBef>
                <a:spcPts val="1200"/>
              </a:spcBef>
            </a:pPr>
            <a:endParaRPr lang="de-DE" sz="2400" dirty="0" smtClean="0"/>
          </a:p>
          <a:p>
            <a:pPr>
              <a:spcBef>
                <a:spcPts val="1200"/>
              </a:spcBef>
            </a:pPr>
            <a:endParaRPr lang="de-DE" sz="2400" dirty="0" smtClean="0"/>
          </a:p>
          <a:p>
            <a:pPr>
              <a:spcBef>
                <a:spcPts val="1200"/>
              </a:spcBef>
            </a:pPr>
            <a:endParaRPr lang="de-DE" sz="2400" dirty="0" smtClean="0"/>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137208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8433078"/>
          </a:xfrm>
          <a:prstGeom prst="rect">
            <a:avLst/>
          </a:prstGeom>
        </p:spPr>
        <p:txBody>
          <a:bodyPr wrap="square" rtlCol="0">
            <a:spAutoFit/>
          </a:bodyPr>
          <a:lstStyle/>
          <a:p>
            <a:pPr>
              <a:spcBef>
                <a:spcPts val="1200"/>
              </a:spcBef>
            </a:pPr>
            <a:r>
              <a:rPr lang="de-CH" sz="2400" b="1" dirty="0" smtClean="0">
                <a:solidFill>
                  <a:srgbClr val="C00000"/>
                </a:solidFill>
              </a:rPr>
              <a:t>Den Kampf um unsere Gedanken gewinnen       </a:t>
            </a:r>
          </a:p>
          <a:p>
            <a:endParaRPr lang="de-DE" sz="2400" u="sng" dirty="0" smtClean="0"/>
          </a:p>
          <a:p>
            <a:r>
              <a:rPr lang="de-DE" sz="2400" u="sng" dirty="0" smtClean="0"/>
              <a:t>2. Korinther 10,3-5 </a:t>
            </a:r>
            <a:r>
              <a:rPr lang="de-DE" sz="2400" dirty="0" smtClean="0"/>
              <a:t>(GNB)</a:t>
            </a:r>
          </a:p>
          <a:p>
            <a:pPr>
              <a:spcBef>
                <a:spcPts val="1200"/>
              </a:spcBef>
            </a:pPr>
            <a:r>
              <a:rPr lang="de-DE" sz="2400" dirty="0" smtClean="0"/>
              <a:t>3 Ich </a:t>
            </a:r>
            <a:r>
              <a:rPr lang="de-DE" sz="2400" dirty="0"/>
              <a:t>bin zwar nur ein Mensch, aber ich kämpfe nicht nach Menschenart. </a:t>
            </a:r>
          </a:p>
          <a:p>
            <a:pPr>
              <a:spcBef>
                <a:spcPts val="1200"/>
              </a:spcBef>
            </a:pPr>
            <a:r>
              <a:rPr lang="de-DE" sz="2400" dirty="0"/>
              <a:t>4 Meine Waffen in diesem Kampf sind nicht die eines schwachen Menschen, sondern die mächtigen Waffen Gottes. Mit ihnen zerstöre ich feindliche Festungen: Ich bringe falsche Gedankengebäude zum Einsturz </a:t>
            </a:r>
          </a:p>
          <a:p>
            <a:pPr>
              <a:spcBef>
                <a:spcPts val="1200"/>
              </a:spcBef>
            </a:pPr>
            <a:r>
              <a:rPr lang="de-DE" sz="2400" dirty="0"/>
              <a:t>5 und reiße den Hochmut nieder, der sich der wahren Gotteserkenntnis entgegenstellt. Jeden Gedanken, der sich gegen Gott auflehnt, nehme ich gefangen und unterstelle ihn dem Befehl von Christus. </a:t>
            </a:r>
            <a:endParaRPr lang="de-DE" sz="2400" dirty="0" smtClean="0"/>
          </a:p>
          <a:p>
            <a:pPr algn="ctr">
              <a:spcBef>
                <a:spcPts val="1200"/>
              </a:spcBef>
            </a:pPr>
            <a:r>
              <a:rPr lang="de-DE" sz="2400" b="1" dirty="0"/>
              <a:t>Gedankenfestungen zum Einsturz bringen</a:t>
            </a:r>
          </a:p>
          <a:p>
            <a:pPr>
              <a:spcBef>
                <a:spcPts val="1200"/>
              </a:spcBef>
            </a:pPr>
            <a:endParaRPr lang="de-DE" sz="2400" dirty="0" smtClean="0"/>
          </a:p>
          <a:p>
            <a:pPr>
              <a:spcBef>
                <a:spcPts val="1200"/>
              </a:spcBef>
            </a:pPr>
            <a:endParaRPr lang="de-DE" sz="2400" dirty="0" smtClean="0"/>
          </a:p>
          <a:p>
            <a:pPr>
              <a:spcBef>
                <a:spcPts val="1200"/>
              </a:spcBef>
            </a:pPr>
            <a:endParaRPr lang="de-DE" sz="2400" dirty="0" smtClean="0"/>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74278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6494085"/>
          </a:xfrm>
          <a:prstGeom prst="rect">
            <a:avLst/>
          </a:prstGeom>
        </p:spPr>
        <p:txBody>
          <a:bodyPr wrap="square" rtlCol="0">
            <a:spAutoFit/>
          </a:bodyPr>
          <a:lstStyle/>
          <a:p>
            <a:pPr>
              <a:spcBef>
                <a:spcPts val="1200"/>
              </a:spcBef>
            </a:pPr>
            <a:r>
              <a:rPr lang="de-CH" sz="2400" b="1" dirty="0" smtClean="0">
                <a:solidFill>
                  <a:srgbClr val="C00000"/>
                </a:solidFill>
              </a:rPr>
              <a:t>Den Kampf um unsere Gedanken gewinnen       </a:t>
            </a:r>
          </a:p>
          <a:p>
            <a:endParaRPr lang="de-DE" sz="2400" u="sng" dirty="0" smtClean="0"/>
          </a:p>
          <a:p>
            <a:r>
              <a:rPr lang="de-DE" sz="2400" u="sng" dirty="0" smtClean="0"/>
              <a:t>Römer 12,2 </a:t>
            </a:r>
            <a:r>
              <a:rPr lang="de-DE" sz="2400" dirty="0" smtClean="0"/>
              <a:t>(GNB)</a:t>
            </a:r>
          </a:p>
          <a:p>
            <a:pPr>
              <a:spcBef>
                <a:spcPts val="1200"/>
              </a:spcBef>
            </a:pPr>
            <a:r>
              <a:rPr lang="de-DE" sz="2400" dirty="0"/>
              <a:t>Passt euch nicht den Maßstäben dieser Welt an. Lasst euch vielmehr von Gott umwandeln, damit euer ganzes Denken erneuert wird. Dann könnt ihr euch ein sicheres Urteil bilden, welches Verhalten dem Willen Gottes entspricht, und wisst in jedem einzelnen Fall, was gut und gottgefällig und vollkommen ist.</a:t>
            </a:r>
            <a:endParaRPr lang="de-DE" sz="2400" dirty="0" smtClean="0"/>
          </a:p>
          <a:p>
            <a:pPr>
              <a:spcBef>
                <a:spcPts val="1200"/>
              </a:spcBef>
            </a:pPr>
            <a:endParaRPr lang="de-DE" sz="2400" dirty="0" smtClean="0"/>
          </a:p>
          <a:p>
            <a:pPr algn="ctr">
              <a:spcBef>
                <a:spcPts val="1200"/>
              </a:spcBef>
            </a:pPr>
            <a:r>
              <a:rPr lang="de-DE" sz="2400" b="1" dirty="0"/>
              <a:t>Das Denken erneuern lassen</a:t>
            </a:r>
          </a:p>
          <a:p>
            <a:pPr>
              <a:spcBef>
                <a:spcPts val="1200"/>
              </a:spcBef>
            </a:pPr>
            <a:endParaRPr lang="de-DE" sz="2400" dirty="0" smtClean="0"/>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377131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8771632"/>
          </a:xfrm>
          <a:prstGeom prst="rect">
            <a:avLst/>
          </a:prstGeom>
        </p:spPr>
        <p:txBody>
          <a:bodyPr wrap="square" rtlCol="0">
            <a:spAutoFit/>
          </a:bodyPr>
          <a:lstStyle/>
          <a:p>
            <a:pPr>
              <a:spcBef>
                <a:spcPts val="1200"/>
              </a:spcBef>
            </a:pPr>
            <a:r>
              <a:rPr lang="de-CH" sz="2400" b="1" dirty="0" smtClean="0">
                <a:solidFill>
                  <a:srgbClr val="C00000"/>
                </a:solidFill>
              </a:rPr>
              <a:t>Den Kampf um unsere Gedanken gewinnen       </a:t>
            </a:r>
          </a:p>
          <a:p>
            <a:endParaRPr lang="de-DE" sz="2400" u="sng" dirty="0" smtClean="0"/>
          </a:p>
          <a:p>
            <a:r>
              <a:rPr lang="de-DE" sz="2400" u="sng" dirty="0" smtClean="0"/>
              <a:t>Philipper 4,8 </a:t>
            </a:r>
            <a:r>
              <a:rPr lang="de-DE" sz="2400" dirty="0" smtClean="0"/>
              <a:t>(NGÜ)</a:t>
            </a:r>
          </a:p>
          <a:p>
            <a:r>
              <a:rPr lang="de-DE" sz="2400" dirty="0" smtClean="0"/>
              <a:t>Und </a:t>
            </a:r>
            <a:r>
              <a:rPr lang="de-DE" sz="2400" dirty="0"/>
              <a:t>noch etwas, Geschwister: Richtet eure Gedanken ganz auf die Dinge, die wahr und achtenswert, gerecht, rein und unanstößig sind und allgemeine Zustimmung verdienen; beschäftigt euch mit dem, was vorbildlich ist und zu Recht gelobt wird. </a:t>
            </a:r>
            <a:endParaRPr lang="de-DE" sz="2400" dirty="0" smtClean="0"/>
          </a:p>
          <a:p>
            <a:endParaRPr lang="de-DE" sz="2400" dirty="0" smtClean="0"/>
          </a:p>
          <a:p>
            <a:pPr marL="342900" indent="-342900">
              <a:buFont typeface="Arial" panose="020B0604020202020204" pitchFamily="34" charset="0"/>
              <a:buChar char="•"/>
            </a:pPr>
            <a:r>
              <a:rPr lang="de-DE" sz="2400" dirty="0" smtClean="0"/>
              <a:t>Wahr, echt, ehrlich</a:t>
            </a:r>
          </a:p>
          <a:p>
            <a:pPr marL="342900" indent="-342900">
              <a:buFont typeface="Arial" panose="020B0604020202020204" pitchFamily="34" charset="0"/>
              <a:buChar char="•"/>
            </a:pPr>
            <a:r>
              <a:rPr lang="de-DE" sz="2400" dirty="0" smtClean="0"/>
              <a:t>Achtenswert / Wertschätzung gebührend / ehrwürdig</a:t>
            </a:r>
          </a:p>
          <a:p>
            <a:pPr marL="342900" indent="-342900">
              <a:buFont typeface="Arial" panose="020B0604020202020204" pitchFamily="34" charset="0"/>
              <a:buChar char="•"/>
            </a:pPr>
            <a:r>
              <a:rPr lang="de-DE" sz="2400" dirty="0" smtClean="0"/>
              <a:t>Gerecht / unschuldig / heilig / richtig / recht</a:t>
            </a:r>
          </a:p>
          <a:p>
            <a:pPr marL="342900" indent="-342900">
              <a:buFont typeface="Arial" panose="020B0604020202020204" pitchFamily="34" charset="0"/>
              <a:buChar char="•"/>
            </a:pPr>
            <a:r>
              <a:rPr lang="de-DE" sz="2400" dirty="0" smtClean="0"/>
              <a:t>Rein / unschuldig / bescheiden</a:t>
            </a:r>
          </a:p>
          <a:p>
            <a:pPr marL="342900" indent="-342900">
              <a:buFont typeface="Arial" panose="020B0604020202020204" pitchFamily="34" charset="0"/>
              <a:buChar char="•"/>
            </a:pPr>
            <a:r>
              <a:rPr lang="de-DE" sz="2400" dirty="0" err="1" smtClean="0"/>
              <a:t>Unanstössig</a:t>
            </a:r>
            <a:r>
              <a:rPr lang="de-DE" sz="2400" dirty="0" smtClean="0"/>
              <a:t>, liebenswert, freundlich, schön</a:t>
            </a:r>
          </a:p>
          <a:p>
            <a:pPr marL="342900" indent="-342900">
              <a:buFont typeface="Arial" panose="020B0604020202020204" pitchFamily="34" charset="0"/>
              <a:buChar char="•"/>
            </a:pPr>
            <a:r>
              <a:rPr lang="de-DE" sz="2400" dirty="0" smtClean="0"/>
              <a:t>Allgemeine Zustimmung verdient / guter Ruf hat / seriös ist</a:t>
            </a:r>
          </a:p>
          <a:p>
            <a:pPr marL="342900" indent="-342900">
              <a:buFont typeface="Arial" panose="020B0604020202020204" pitchFamily="34" charset="0"/>
              <a:buChar char="•"/>
            </a:pPr>
            <a:r>
              <a:rPr lang="de-DE" sz="2400" dirty="0" smtClean="0"/>
              <a:t>Vorbildlich /  korrekt /  anständig / edel / tapfer / exzellent</a:t>
            </a:r>
          </a:p>
          <a:p>
            <a:pPr marL="342900" indent="-342900">
              <a:buFont typeface="Arial" panose="020B0604020202020204" pitchFamily="34" charset="0"/>
              <a:buChar char="•"/>
            </a:pPr>
            <a:r>
              <a:rPr lang="de-DE" sz="2400" dirty="0" smtClean="0"/>
              <a:t>Zu Recht gelobt wird / verdient Anerkennung und Lob</a:t>
            </a:r>
            <a:endParaRPr lang="de-DE" sz="2400" dirty="0"/>
          </a:p>
          <a:p>
            <a:pPr algn="ctr">
              <a:spcBef>
                <a:spcPts val="1200"/>
              </a:spcBef>
            </a:pPr>
            <a:r>
              <a:rPr lang="de-DE" sz="2400" b="1" dirty="0" smtClean="0"/>
              <a:t>Filter anwenden</a:t>
            </a:r>
            <a:endParaRPr lang="de-DE" sz="2400" b="1" dirty="0" smtClean="0"/>
          </a:p>
          <a:p>
            <a:pPr>
              <a:spcBef>
                <a:spcPts val="1200"/>
              </a:spcBef>
            </a:pPr>
            <a:endParaRPr lang="de-DE" sz="2400" dirty="0" smtClean="0"/>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223820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6955750"/>
          </a:xfrm>
          <a:prstGeom prst="rect">
            <a:avLst/>
          </a:prstGeom>
        </p:spPr>
        <p:txBody>
          <a:bodyPr wrap="square" rtlCol="0">
            <a:spAutoFit/>
          </a:bodyPr>
          <a:lstStyle/>
          <a:p>
            <a:pPr>
              <a:spcBef>
                <a:spcPts val="1200"/>
              </a:spcBef>
            </a:pPr>
            <a:r>
              <a:rPr lang="de-CH" sz="2400" b="1" dirty="0" smtClean="0">
                <a:solidFill>
                  <a:srgbClr val="C00000"/>
                </a:solidFill>
              </a:rPr>
              <a:t>Den Kampf um unsere Gedanken gewinnen       </a:t>
            </a:r>
          </a:p>
          <a:p>
            <a:endParaRPr lang="de-DE" sz="2400" u="sng" dirty="0" smtClean="0"/>
          </a:p>
          <a:p>
            <a:pPr marL="342900" indent="-342900">
              <a:spcBef>
                <a:spcPts val="1200"/>
              </a:spcBef>
              <a:buFont typeface="Arial" panose="020B0604020202020204" pitchFamily="34" charset="0"/>
              <a:buChar char="•"/>
            </a:pPr>
            <a:r>
              <a:rPr lang="de-DE" sz="2400" b="1" dirty="0"/>
              <a:t>Gedankenfestungen zum Einsturz </a:t>
            </a:r>
            <a:r>
              <a:rPr lang="de-DE" sz="2400" b="1" dirty="0" smtClean="0"/>
              <a:t>bringen </a:t>
            </a:r>
            <a:r>
              <a:rPr lang="de-DE" sz="2400" dirty="0" smtClean="0"/>
              <a:t>(2. Kor 10,3-5)</a:t>
            </a:r>
            <a:endParaRPr lang="de-DE" sz="2400" dirty="0"/>
          </a:p>
          <a:p>
            <a:pPr marL="342900" indent="-342900">
              <a:spcBef>
                <a:spcPts val="1200"/>
              </a:spcBef>
              <a:buFont typeface="Arial" panose="020B0604020202020204" pitchFamily="34" charset="0"/>
              <a:buChar char="•"/>
            </a:pPr>
            <a:r>
              <a:rPr lang="de-DE" sz="2400" b="1" dirty="0" smtClean="0"/>
              <a:t>Das </a:t>
            </a:r>
            <a:r>
              <a:rPr lang="de-DE" sz="2400" b="1" dirty="0"/>
              <a:t>Denken erneuern </a:t>
            </a:r>
            <a:r>
              <a:rPr lang="de-DE" sz="2400" b="1" dirty="0" smtClean="0"/>
              <a:t>lassen </a:t>
            </a:r>
            <a:r>
              <a:rPr lang="de-DE" sz="2400" dirty="0" smtClean="0"/>
              <a:t>(</a:t>
            </a:r>
            <a:r>
              <a:rPr lang="de-DE" sz="2400" dirty="0" err="1" smtClean="0"/>
              <a:t>Röm</a:t>
            </a:r>
            <a:r>
              <a:rPr lang="de-DE" sz="2400" dirty="0" smtClean="0"/>
              <a:t> 12,2)</a:t>
            </a:r>
            <a:endParaRPr lang="de-DE" sz="2400" dirty="0"/>
          </a:p>
          <a:p>
            <a:pPr marL="342900" indent="-342900">
              <a:spcBef>
                <a:spcPts val="1200"/>
              </a:spcBef>
              <a:buFont typeface="Arial" panose="020B0604020202020204" pitchFamily="34" charset="0"/>
              <a:buChar char="•"/>
            </a:pPr>
            <a:r>
              <a:rPr lang="de-DE" sz="2400" b="1" dirty="0" smtClean="0"/>
              <a:t>Filter anwenden </a:t>
            </a:r>
            <a:r>
              <a:rPr lang="de-DE" sz="2400" dirty="0" smtClean="0"/>
              <a:t>(Phil 4,8)</a:t>
            </a:r>
            <a:endParaRPr lang="de-DE" sz="2400" dirty="0" smtClean="0"/>
          </a:p>
          <a:p>
            <a:pPr>
              <a:spcBef>
                <a:spcPts val="1200"/>
              </a:spcBef>
            </a:pPr>
            <a:r>
              <a:rPr lang="de-DE" sz="2400" u="sng" dirty="0" smtClean="0"/>
              <a:t>John </a:t>
            </a:r>
            <a:r>
              <a:rPr lang="de-DE" sz="2400" u="sng" dirty="0" err="1" smtClean="0"/>
              <a:t>Alley</a:t>
            </a:r>
            <a:r>
              <a:rPr lang="de-DE" sz="2400" u="sng" dirty="0" smtClean="0"/>
              <a:t>:</a:t>
            </a:r>
          </a:p>
          <a:p>
            <a:pPr marL="342900" indent="-342900">
              <a:spcBef>
                <a:spcPts val="1200"/>
              </a:spcBef>
              <a:buFontTx/>
              <a:buChar char="-"/>
            </a:pPr>
            <a:r>
              <a:rPr lang="de-DE" sz="2400" dirty="0" smtClean="0"/>
              <a:t>Negative Gedanken, Gefühle sind nicht von dir - zurückweisen; </a:t>
            </a:r>
            <a:br>
              <a:rPr lang="de-DE" sz="2400" dirty="0" smtClean="0"/>
            </a:br>
            <a:r>
              <a:rPr lang="de-DE" sz="2400" dirty="0" smtClean="0"/>
              <a:t>der feindlichen Macht gebieten zu schweigen</a:t>
            </a:r>
          </a:p>
          <a:p>
            <a:pPr marL="342900" indent="-342900">
              <a:spcBef>
                <a:spcPts val="1200"/>
              </a:spcBef>
              <a:buFontTx/>
              <a:buChar char="-"/>
            </a:pPr>
            <a:r>
              <a:rPr lang="de-DE" sz="2400" dirty="0" smtClean="0"/>
              <a:t>Frieden empfangen</a:t>
            </a:r>
          </a:p>
          <a:p>
            <a:pPr marL="342900" indent="-342900">
              <a:spcBef>
                <a:spcPts val="1200"/>
              </a:spcBef>
              <a:buFontTx/>
              <a:buChar char="-"/>
            </a:pPr>
            <a:r>
              <a:rPr lang="de-DE" sz="2400" dirty="0" smtClean="0"/>
              <a:t>Herz, Gedanken, Gefühle, Wünsche an Jesus binden (positiv </a:t>
            </a:r>
            <a:r>
              <a:rPr lang="de-DE" sz="2400" dirty="0" err="1" smtClean="0"/>
              <a:t>binding</a:t>
            </a:r>
            <a:r>
              <a:rPr lang="de-DE" sz="2400" dirty="0" smtClean="0"/>
              <a:t>)</a:t>
            </a:r>
            <a:endParaRPr lang="de-DE" sz="2400" dirty="0" smtClean="0"/>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189350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1" name="Textfeld 10"/>
          <p:cNvSpPr txBox="1"/>
          <p:nvPr/>
        </p:nvSpPr>
        <p:spPr>
          <a:xfrm>
            <a:off x="539551" y="677821"/>
            <a:ext cx="11493121" cy="984885"/>
          </a:xfrm>
          <a:prstGeom prst="rect">
            <a:avLst/>
          </a:prstGeom>
        </p:spPr>
        <p:txBody>
          <a:bodyPr wrap="square" rtlCol="0">
            <a:spAutoFit/>
          </a:bodyPr>
          <a:lstStyle/>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
        <p:nvSpPr>
          <p:cNvPr id="2" name="Textfeld 1"/>
          <p:cNvSpPr txBox="1"/>
          <p:nvPr/>
        </p:nvSpPr>
        <p:spPr>
          <a:xfrm>
            <a:off x="660903" y="552261"/>
            <a:ext cx="8718487" cy="1692771"/>
          </a:xfrm>
          <a:prstGeom prst="rect">
            <a:avLst/>
          </a:prstGeom>
          <a:noFill/>
        </p:spPr>
        <p:txBody>
          <a:bodyPr wrap="square" rtlCol="0">
            <a:spAutoFit/>
          </a:bodyPr>
          <a:lstStyle/>
          <a:p>
            <a:r>
              <a:rPr lang="de-CH" sz="2800" b="1" dirty="0" smtClean="0"/>
              <a:t>Informationen vom 6. Januar 2019</a:t>
            </a:r>
          </a:p>
          <a:p>
            <a:endParaRPr lang="de-CH" sz="2800" b="1" dirty="0"/>
          </a:p>
          <a:p>
            <a:pPr marL="457200" indent="-457200">
              <a:buFont typeface="Arial" panose="020B0604020202020204" pitchFamily="34" charset="0"/>
              <a:buChar char="•"/>
            </a:pPr>
            <a:r>
              <a:rPr lang="de-CH" sz="2400" dirty="0" smtClean="0"/>
              <a:t>25. – 28. April 2019 WTL Konferenz in </a:t>
            </a:r>
            <a:r>
              <a:rPr lang="de-CH" sz="2400" dirty="0" err="1" smtClean="0"/>
              <a:t>Menziken</a:t>
            </a:r>
            <a:endParaRPr lang="de-CH" sz="2400" dirty="0" smtClean="0"/>
          </a:p>
          <a:p>
            <a:r>
              <a:rPr lang="de-CH" sz="2400" dirty="0" smtClean="0">
                <a:sym typeface="Wingdings" panose="05000000000000000000" pitchFamily="2" charset="2"/>
              </a:rPr>
              <a:t>	</a:t>
            </a:r>
            <a:endParaRPr lang="de-CH" sz="2400" dirty="0"/>
          </a:p>
        </p:txBody>
      </p:sp>
    </p:spTree>
    <p:extLst>
      <p:ext uri="{BB962C8B-B14F-4D97-AF65-F5344CB8AC3E}">
        <p14:creationId xmlns:p14="http://schemas.microsoft.com/office/powerpoint/2010/main" val="316486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Benutzerdefiniert</PresentationFormat>
  <Paragraphs>101</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jan.hoogendijk@hispeed.ch</dc:creator>
  <cp:lastModifiedBy>Schwab Andreas</cp:lastModifiedBy>
  <cp:revision>151</cp:revision>
  <cp:lastPrinted>2015-03-15T07:15:03Z</cp:lastPrinted>
  <dcterms:created xsi:type="dcterms:W3CDTF">2014-02-28T17:33:24Z</dcterms:created>
  <dcterms:modified xsi:type="dcterms:W3CDTF">2019-02-16T20:18:19Z</dcterms:modified>
</cp:coreProperties>
</file>