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4" r:id="rId2"/>
    <p:sldId id="301" r:id="rId3"/>
    <p:sldId id="305" r:id="rId4"/>
    <p:sldId id="306" r:id="rId5"/>
    <p:sldId id="307" r:id="rId6"/>
    <p:sldId id="308" r:id="rId7"/>
    <p:sldId id="309" r:id="rId8"/>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19"/>
    <a:srgbClr val="018D04"/>
    <a:srgbClr val="000099"/>
    <a:srgbClr val="0000CC"/>
    <a:srgbClr val="008000"/>
    <a:srgbClr val="FFFFC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5" d="100"/>
          <a:sy n="105" d="100"/>
        </p:scale>
        <p:origin x="-78" y="-3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CH"/>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14.07.2018</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23310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14.07.2018</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40483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14.07.2018</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809359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14.07.2018</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597194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CH"/>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14.07.2018</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141707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4A78BBE8-D54D-48D0-AFB4-74305CAA4787}" type="datetimeFigureOut">
              <a:rPr lang="de-CH" smtClean="0">
                <a:solidFill>
                  <a:prstClr val="black">
                    <a:tint val="75000"/>
                  </a:prstClr>
                </a:solidFill>
              </a:rPr>
              <a:pPr/>
              <a:t>14.07.2018</a:t>
            </a:fld>
            <a:endParaRPr lang="de-CH">
              <a:solidFill>
                <a:prstClr val="black">
                  <a:tint val="75000"/>
                </a:prstClr>
              </a:solidFill>
            </a:endParaRPr>
          </a:p>
        </p:txBody>
      </p:sp>
      <p:sp>
        <p:nvSpPr>
          <p:cNvPr id="6" name="Fußzeilenplatzhalter 5"/>
          <p:cNvSpPr>
            <a:spLocks noGrp="1"/>
          </p:cNvSpPr>
          <p:nvPr>
            <p:ph type="ftr" sz="quarter" idx="11"/>
          </p:nvPr>
        </p:nvSpPr>
        <p:spPr/>
        <p:txBody>
          <a:bodyPr/>
          <a:lstStyle/>
          <a:p>
            <a:endParaRPr lang="de-CH">
              <a:solidFill>
                <a:prstClr val="black">
                  <a:tint val="75000"/>
                </a:prstClr>
              </a:solidFill>
            </a:endParaRPr>
          </a:p>
        </p:txBody>
      </p:sp>
      <p:sp>
        <p:nvSpPr>
          <p:cNvPr id="7" name="Foliennummernplatzhalter 6"/>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2659838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CH"/>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4A78BBE8-D54D-48D0-AFB4-74305CAA4787}" type="datetimeFigureOut">
              <a:rPr lang="de-CH" smtClean="0">
                <a:solidFill>
                  <a:prstClr val="black">
                    <a:tint val="75000"/>
                  </a:prstClr>
                </a:solidFill>
              </a:rPr>
              <a:pPr/>
              <a:t>14.07.2018</a:t>
            </a:fld>
            <a:endParaRPr lang="de-CH">
              <a:solidFill>
                <a:prstClr val="black">
                  <a:tint val="75000"/>
                </a:prstClr>
              </a:solidFill>
            </a:endParaRPr>
          </a:p>
        </p:txBody>
      </p:sp>
      <p:sp>
        <p:nvSpPr>
          <p:cNvPr id="8" name="Fußzeilenplatzhalter 7"/>
          <p:cNvSpPr>
            <a:spLocks noGrp="1"/>
          </p:cNvSpPr>
          <p:nvPr>
            <p:ph type="ftr" sz="quarter" idx="11"/>
          </p:nvPr>
        </p:nvSpPr>
        <p:spPr/>
        <p:txBody>
          <a:bodyPr/>
          <a:lstStyle/>
          <a:p>
            <a:endParaRPr lang="de-CH">
              <a:solidFill>
                <a:prstClr val="black">
                  <a:tint val="75000"/>
                </a:prstClr>
              </a:solidFill>
            </a:endParaRPr>
          </a:p>
        </p:txBody>
      </p:sp>
      <p:sp>
        <p:nvSpPr>
          <p:cNvPr id="9" name="Foliennummernplatzhalter 8"/>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2046175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4A78BBE8-D54D-48D0-AFB4-74305CAA4787}" type="datetimeFigureOut">
              <a:rPr lang="de-CH" smtClean="0">
                <a:solidFill>
                  <a:prstClr val="black">
                    <a:tint val="75000"/>
                  </a:prstClr>
                </a:solidFill>
              </a:rPr>
              <a:pPr/>
              <a:t>14.07.2018</a:t>
            </a:fld>
            <a:endParaRPr lang="de-CH">
              <a:solidFill>
                <a:prstClr val="black">
                  <a:tint val="75000"/>
                </a:prstClr>
              </a:solidFill>
            </a:endParaRPr>
          </a:p>
        </p:txBody>
      </p:sp>
      <p:sp>
        <p:nvSpPr>
          <p:cNvPr id="4" name="Fußzeilenplatzhalter 3"/>
          <p:cNvSpPr>
            <a:spLocks noGrp="1"/>
          </p:cNvSpPr>
          <p:nvPr>
            <p:ph type="ftr" sz="quarter" idx="11"/>
          </p:nvPr>
        </p:nvSpPr>
        <p:spPr/>
        <p:txBody>
          <a:bodyPr/>
          <a:lstStyle/>
          <a:p>
            <a:endParaRPr lang="de-CH">
              <a:solidFill>
                <a:prstClr val="black">
                  <a:tint val="75000"/>
                </a:prstClr>
              </a:solidFill>
            </a:endParaRPr>
          </a:p>
        </p:txBody>
      </p:sp>
      <p:sp>
        <p:nvSpPr>
          <p:cNvPr id="5" name="Foliennummernplatzhalter 4"/>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3198788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A78BBE8-D54D-48D0-AFB4-74305CAA4787}" type="datetimeFigureOut">
              <a:rPr lang="de-CH" smtClean="0">
                <a:solidFill>
                  <a:prstClr val="black">
                    <a:tint val="75000"/>
                  </a:prstClr>
                </a:solidFill>
              </a:rPr>
              <a:pPr/>
              <a:t>14.07.2018</a:t>
            </a:fld>
            <a:endParaRPr lang="de-CH">
              <a:solidFill>
                <a:prstClr val="black">
                  <a:tint val="75000"/>
                </a:prstClr>
              </a:solidFill>
            </a:endParaRPr>
          </a:p>
        </p:txBody>
      </p:sp>
      <p:sp>
        <p:nvSpPr>
          <p:cNvPr id="3" name="Fußzeilenplatzhalter 2"/>
          <p:cNvSpPr>
            <a:spLocks noGrp="1"/>
          </p:cNvSpPr>
          <p:nvPr>
            <p:ph type="ftr" sz="quarter" idx="11"/>
          </p:nvPr>
        </p:nvSpPr>
        <p:spPr/>
        <p:txBody>
          <a:bodyPr/>
          <a:lstStyle/>
          <a:p>
            <a:endParaRPr lang="de-CH">
              <a:solidFill>
                <a:prstClr val="black">
                  <a:tint val="75000"/>
                </a:prstClr>
              </a:solidFill>
            </a:endParaRPr>
          </a:p>
        </p:txBody>
      </p:sp>
      <p:sp>
        <p:nvSpPr>
          <p:cNvPr id="4" name="Foliennummernplatzhalter 3"/>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815184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A78BBE8-D54D-48D0-AFB4-74305CAA4787}" type="datetimeFigureOut">
              <a:rPr lang="de-CH" smtClean="0">
                <a:solidFill>
                  <a:prstClr val="black">
                    <a:tint val="75000"/>
                  </a:prstClr>
                </a:solidFill>
              </a:rPr>
              <a:pPr/>
              <a:t>14.07.2018</a:t>
            </a:fld>
            <a:endParaRPr lang="de-CH">
              <a:solidFill>
                <a:prstClr val="black">
                  <a:tint val="75000"/>
                </a:prstClr>
              </a:solidFill>
            </a:endParaRPr>
          </a:p>
        </p:txBody>
      </p:sp>
      <p:sp>
        <p:nvSpPr>
          <p:cNvPr id="6" name="Fußzeilenplatzhalter 5"/>
          <p:cNvSpPr>
            <a:spLocks noGrp="1"/>
          </p:cNvSpPr>
          <p:nvPr>
            <p:ph type="ftr" sz="quarter" idx="11"/>
          </p:nvPr>
        </p:nvSpPr>
        <p:spPr/>
        <p:txBody>
          <a:bodyPr/>
          <a:lstStyle/>
          <a:p>
            <a:endParaRPr lang="de-CH">
              <a:solidFill>
                <a:prstClr val="black">
                  <a:tint val="75000"/>
                </a:prstClr>
              </a:solidFill>
            </a:endParaRPr>
          </a:p>
        </p:txBody>
      </p:sp>
      <p:sp>
        <p:nvSpPr>
          <p:cNvPr id="7" name="Foliennummernplatzhalter 6"/>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4095129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A78BBE8-D54D-48D0-AFB4-74305CAA4787}" type="datetimeFigureOut">
              <a:rPr lang="de-CH" smtClean="0">
                <a:solidFill>
                  <a:prstClr val="black">
                    <a:tint val="75000"/>
                  </a:prstClr>
                </a:solidFill>
              </a:rPr>
              <a:pPr/>
              <a:t>14.07.2018</a:t>
            </a:fld>
            <a:endParaRPr lang="de-CH">
              <a:solidFill>
                <a:prstClr val="black">
                  <a:tint val="75000"/>
                </a:prstClr>
              </a:solidFill>
            </a:endParaRPr>
          </a:p>
        </p:txBody>
      </p:sp>
      <p:sp>
        <p:nvSpPr>
          <p:cNvPr id="6" name="Fußzeilenplatzhalter 5"/>
          <p:cNvSpPr>
            <a:spLocks noGrp="1"/>
          </p:cNvSpPr>
          <p:nvPr>
            <p:ph type="ftr" sz="quarter" idx="11"/>
          </p:nvPr>
        </p:nvSpPr>
        <p:spPr/>
        <p:txBody>
          <a:bodyPr/>
          <a:lstStyle/>
          <a:p>
            <a:endParaRPr lang="de-CH">
              <a:solidFill>
                <a:prstClr val="black">
                  <a:tint val="75000"/>
                </a:prstClr>
              </a:solidFill>
            </a:endParaRPr>
          </a:p>
        </p:txBody>
      </p:sp>
      <p:sp>
        <p:nvSpPr>
          <p:cNvPr id="7" name="Foliennummernplatzhalter 6"/>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765134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8BBE8-D54D-48D0-AFB4-74305CAA4787}" type="datetimeFigureOut">
              <a:rPr lang="de-CH" smtClean="0">
                <a:solidFill>
                  <a:prstClr val="black">
                    <a:tint val="75000"/>
                  </a:prstClr>
                </a:solidFill>
              </a:rPr>
              <a:pPr/>
              <a:t>14.07.2018</a:t>
            </a:fld>
            <a:endParaRPr lang="de-CH">
              <a:solidFill>
                <a:prstClr val="black">
                  <a:tint val="75000"/>
                </a:prstClr>
              </a:solidFill>
            </a:endParaRPr>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solidFill>
                <a:prstClr val="black">
                  <a:tint val="75000"/>
                </a:prstClr>
              </a:solidFill>
            </a:endParaRPr>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7554697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39551" y="677821"/>
            <a:ext cx="11493121" cy="6863417"/>
          </a:xfrm>
          <a:prstGeom prst="rect">
            <a:avLst/>
          </a:prstGeom>
        </p:spPr>
        <p:txBody>
          <a:bodyPr wrap="square" rtlCol="0">
            <a:spAutoFit/>
          </a:bodyPr>
          <a:lstStyle/>
          <a:p>
            <a:pPr>
              <a:spcBef>
                <a:spcPts val="1200"/>
              </a:spcBef>
            </a:pPr>
            <a:r>
              <a:rPr lang="de-CH" sz="2400" b="1" dirty="0" smtClean="0">
                <a:solidFill>
                  <a:srgbClr val="C00000"/>
                </a:solidFill>
              </a:rPr>
              <a:t>Gott sucht die Gemeinschaft mit dem Menschen</a:t>
            </a:r>
            <a:endParaRPr lang="de-CH" sz="2400" b="1" dirty="0" smtClean="0">
              <a:solidFill>
                <a:srgbClr val="C00000"/>
              </a:solidFill>
            </a:endParaRPr>
          </a:p>
          <a:p>
            <a:pPr marL="342900" indent="-342900">
              <a:spcBef>
                <a:spcPts val="1200"/>
              </a:spcBef>
              <a:buFont typeface="Arial" panose="020B0604020202020204" pitchFamily="34" charset="0"/>
              <a:buChar char="•"/>
            </a:pPr>
            <a:r>
              <a:rPr lang="de-DE" sz="2400" dirty="0"/>
              <a:t>Und Gott der HERR rief Adam und sprach zu ihm: Wo bist du? </a:t>
            </a:r>
            <a:r>
              <a:rPr lang="de-DE" sz="2400" dirty="0" smtClean="0"/>
              <a:t>(1. Mose 3,9)</a:t>
            </a:r>
          </a:p>
          <a:p>
            <a:pPr marL="342900" indent="-342900">
              <a:spcBef>
                <a:spcPts val="1200"/>
              </a:spcBef>
              <a:buFont typeface="Arial" panose="020B0604020202020204" pitchFamily="34" charset="0"/>
              <a:buChar char="•"/>
            </a:pPr>
            <a:r>
              <a:rPr lang="de-DE" sz="2400" dirty="0"/>
              <a:t>Und der HERR sprach zu Abram: Geh aus deinem Vaterland und von deiner Verwandtschaft und aus deines Vaters Hause in ein Land, das ich dir zeigen will. </a:t>
            </a:r>
            <a:r>
              <a:rPr lang="de-DE" sz="2400" dirty="0" smtClean="0"/>
              <a:t>(1. Mose 12,1)</a:t>
            </a:r>
          </a:p>
          <a:p>
            <a:pPr marL="342900" indent="-342900">
              <a:spcBef>
                <a:spcPts val="1200"/>
              </a:spcBef>
              <a:buFont typeface="Arial" panose="020B0604020202020204" pitchFamily="34" charset="0"/>
              <a:buChar char="•"/>
            </a:pPr>
            <a:r>
              <a:rPr lang="de-DE" sz="2400" dirty="0" err="1" smtClean="0"/>
              <a:t>Hosea</a:t>
            </a:r>
            <a:r>
              <a:rPr lang="de-DE" sz="2400" dirty="0" smtClean="0"/>
              <a:t> </a:t>
            </a:r>
            <a:r>
              <a:rPr lang="de-DE" sz="2400" dirty="0" smtClean="0">
                <a:sym typeface="Wingdings" panose="05000000000000000000" pitchFamily="2" charset="2"/>
              </a:rPr>
              <a:t> musste eine Hure heiraten, die ihm untreu wurde und sie dann später als sie als Sklavin verkauft wurde wieder kaufen und sie zur </a:t>
            </a:r>
            <a:r>
              <a:rPr lang="de-DE" sz="2400" smtClean="0">
                <a:sym typeface="Wingdings" panose="05000000000000000000" pitchFamily="2" charset="2"/>
              </a:rPr>
              <a:t>Frau nehmen.</a:t>
            </a:r>
            <a:endParaRPr lang="de-DE" sz="2400" dirty="0" smtClean="0">
              <a:sym typeface="Wingdings" panose="05000000000000000000" pitchFamily="2" charset="2"/>
            </a:endParaRPr>
          </a:p>
          <a:p>
            <a:pPr marL="342900" indent="-342900">
              <a:spcBef>
                <a:spcPts val="1200"/>
              </a:spcBef>
              <a:buFont typeface="Arial" panose="020B0604020202020204" pitchFamily="34" charset="0"/>
              <a:buChar char="•"/>
            </a:pPr>
            <a:r>
              <a:rPr lang="de-DE" sz="2400" u="sng" dirty="0" smtClean="0">
                <a:sym typeface="Wingdings" panose="05000000000000000000" pitchFamily="2" charset="2"/>
              </a:rPr>
              <a:t>Kol 2,</a:t>
            </a:r>
            <a:r>
              <a:rPr lang="de-DE" sz="2400" u="sng" dirty="0" smtClean="0"/>
              <a:t>13:</a:t>
            </a:r>
            <a:r>
              <a:rPr lang="de-DE" sz="2400" dirty="0"/>
              <a:t> Und Gott hat euch mit ihm lebendig gemacht, die ihr tot wart in den Sünden und in der </a:t>
            </a:r>
            <a:r>
              <a:rPr lang="de-DE" sz="2400" dirty="0" err="1"/>
              <a:t>Unbeschnittenheit</a:t>
            </a:r>
            <a:r>
              <a:rPr lang="de-DE" sz="2400" dirty="0"/>
              <a:t> eures Fleisches, und hat uns vergeben alle Sünden. </a:t>
            </a:r>
          </a:p>
          <a:p>
            <a:pPr>
              <a:spcBef>
                <a:spcPts val="1200"/>
              </a:spcBef>
            </a:pPr>
            <a:r>
              <a:rPr lang="de-DE" sz="2400" dirty="0" smtClean="0">
                <a:sym typeface="Wingdings" panose="05000000000000000000" pitchFamily="2" charset="2"/>
              </a:rPr>
              <a:t>       ein Toter kann sich nicht selber zum Leben erwecken, er muss aus dem Tod gerufen   </a:t>
            </a:r>
            <a:br>
              <a:rPr lang="de-DE" sz="2400" dirty="0" smtClean="0">
                <a:sym typeface="Wingdings" panose="05000000000000000000" pitchFamily="2" charset="2"/>
              </a:rPr>
            </a:br>
            <a:r>
              <a:rPr lang="de-DE" sz="2400" dirty="0" smtClean="0">
                <a:sym typeface="Wingdings" panose="05000000000000000000" pitchFamily="2" charset="2"/>
              </a:rPr>
              <a:t>            werden (Bsp. Lazarus)</a:t>
            </a:r>
          </a:p>
          <a:p>
            <a:pPr marL="342900" indent="-342900">
              <a:spcBef>
                <a:spcPts val="1200"/>
              </a:spcBef>
              <a:buFont typeface="Arial" panose="020B0604020202020204" pitchFamily="34" charset="0"/>
              <a:buChar char="•"/>
            </a:pPr>
            <a:r>
              <a:rPr lang="de-DE" sz="2400" u="sng" dirty="0" smtClean="0">
                <a:sym typeface="Wingdings" panose="05000000000000000000" pitchFamily="2" charset="2"/>
              </a:rPr>
              <a:t>1.Joh 4,</a:t>
            </a:r>
            <a:r>
              <a:rPr lang="de-DE" sz="2400" u="sng" dirty="0" smtClean="0"/>
              <a:t>10:</a:t>
            </a:r>
            <a:r>
              <a:rPr lang="de-DE" sz="2400" dirty="0"/>
              <a:t> Darin besteht die Liebe: nicht dass wir Gott geliebt haben, sondern dass er uns geliebt hat und gesandt seinen Sohn zur Versöhnung für unsre Sünden. </a:t>
            </a:r>
          </a:p>
          <a:p>
            <a:pPr marL="342900" indent="-342900">
              <a:spcBef>
                <a:spcPts val="1200"/>
              </a:spcBef>
              <a:buFont typeface="Arial" panose="020B0604020202020204" pitchFamily="34" charset="0"/>
              <a:buChar char="•"/>
            </a:pPr>
            <a:endParaRPr lang="de-DE" sz="2400" dirty="0"/>
          </a:p>
          <a:p>
            <a:pPr marL="342900" indent="-342900">
              <a:spcBef>
                <a:spcPts val="1200"/>
              </a:spcBef>
              <a:buFont typeface="Arial" panose="020B0604020202020204" pitchFamily="34" charset="0"/>
              <a:buChar char="•"/>
            </a:pPr>
            <a:endParaRPr lang="de-CH" sz="2400" dirty="0"/>
          </a:p>
        </p:txBody>
      </p:sp>
    </p:spTree>
    <p:extLst>
      <p:ext uri="{BB962C8B-B14F-4D97-AF65-F5344CB8AC3E}">
        <p14:creationId xmlns:p14="http://schemas.microsoft.com/office/powerpoint/2010/main" val="377131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39551" y="677821"/>
            <a:ext cx="11493121" cy="6124754"/>
          </a:xfrm>
          <a:prstGeom prst="rect">
            <a:avLst/>
          </a:prstGeom>
        </p:spPr>
        <p:txBody>
          <a:bodyPr wrap="square" rtlCol="0">
            <a:spAutoFit/>
          </a:bodyPr>
          <a:lstStyle/>
          <a:p>
            <a:pPr>
              <a:spcBef>
                <a:spcPts val="1200"/>
              </a:spcBef>
            </a:pPr>
            <a:r>
              <a:rPr lang="de-DE" sz="2400" b="1" dirty="0" smtClean="0">
                <a:solidFill>
                  <a:srgbClr val="096719"/>
                </a:solidFill>
              </a:rPr>
              <a:t>2</a:t>
            </a:r>
            <a:r>
              <a:rPr lang="de-DE" sz="2400" b="1" dirty="0">
                <a:solidFill>
                  <a:srgbClr val="096719"/>
                </a:solidFill>
              </a:rPr>
              <a:t> Ich schlief, doch wach war mein Herz. </a:t>
            </a:r>
            <a:endParaRPr lang="de-DE" sz="2400" b="1" dirty="0" smtClean="0">
              <a:solidFill>
                <a:srgbClr val="096719"/>
              </a:solidFill>
            </a:endParaRPr>
          </a:p>
          <a:p>
            <a:pPr marL="342900" indent="-342900">
              <a:spcBef>
                <a:spcPts val="1200"/>
              </a:spcBef>
              <a:buFont typeface="Arial" panose="020B0604020202020204" pitchFamily="34" charset="0"/>
              <a:buChar char="•"/>
            </a:pPr>
            <a:r>
              <a:rPr lang="de-DE" sz="2400" dirty="0" smtClean="0"/>
              <a:t>Frau = Bild für Gemeinde</a:t>
            </a:r>
          </a:p>
          <a:p>
            <a:pPr marL="342900" indent="-342900">
              <a:spcBef>
                <a:spcPts val="1200"/>
              </a:spcBef>
              <a:buFont typeface="Arial" panose="020B0604020202020204" pitchFamily="34" charset="0"/>
              <a:buChar char="•"/>
            </a:pPr>
            <a:r>
              <a:rPr lang="de-DE" sz="2400" dirty="0" smtClean="0"/>
              <a:t>Mann = Bild für Gott oder Jesus Christus</a:t>
            </a:r>
          </a:p>
          <a:p>
            <a:pPr marL="342900" indent="-342900">
              <a:spcBef>
                <a:spcPts val="1200"/>
              </a:spcBef>
              <a:buFont typeface="Arial" panose="020B0604020202020204" pitchFamily="34" charset="0"/>
              <a:buChar char="•"/>
            </a:pPr>
            <a:r>
              <a:rPr lang="de-DE" sz="2400" dirty="0" smtClean="0"/>
              <a:t>Zustand der Gemeinde: </a:t>
            </a:r>
            <a:r>
              <a:rPr lang="de-DE" sz="2400" dirty="0"/>
              <a:t>sie </a:t>
            </a:r>
            <a:r>
              <a:rPr lang="de-DE" sz="2400" dirty="0" smtClean="0"/>
              <a:t>schläft</a:t>
            </a:r>
          </a:p>
          <a:p>
            <a:pPr marL="342900" indent="-342900">
              <a:spcBef>
                <a:spcPts val="1200"/>
              </a:spcBef>
              <a:buFont typeface="Arial" panose="020B0604020202020204" pitchFamily="34" charset="0"/>
              <a:buChar char="•"/>
            </a:pPr>
            <a:r>
              <a:rPr lang="de-DE" sz="2400" u="sng" dirty="0" smtClean="0"/>
              <a:t>Matthäus 26,41: </a:t>
            </a:r>
            <a:r>
              <a:rPr lang="de-DE" sz="2400" dirty="0" smtClean="0"/>
              <a:t>Wacht </a:t>
            </a:r>
            <a:r>
              <a:rPr lang="de-DE" sz="2400" dirty="0"/>
              <a:t>und betet, damit ihr nicht in Versuchung kommt! Der Geist ist willig, aber das Fleisch ist schwach. </a:t>
            </a:r>
            <a:endParaRPr lang="de-DE" sz="2400" dirty="0" smtClean="0"/>
          </a:p>
          <a:p>
            <a:pPr marL="342900" indent="-342900">
              <a:spcBef>
                <a:spcPts val="1200"/>
              </a:spcBef>
              <a:buFont typeface="Arial" panose="020B0604020202020204" pitchFamily="34" charset="0"/>
              <a:buChar char="•"/>
            </a:pPr>
            <a:r>
              <a:rPr lang="de-DE" sz="2400" u="sng" dirty="0" err="1" smtClean="0"/>
              <a:t>Eph</a:t>
            </a:r>
            <a:r>
              <a:rPr lang="de-DE" sz="2400" u="sng" dirty="0" smtClean="0"/>
              <a:t> 5,14:</a:t>
            </a:r>
            <a:r>
              <a:rPr lang="de-DE" sz="2400" dirty="0"/>
              <a:t> Darum heißt es: Wache auf, der du schläfst, und stehe auf aus den Toten, so wird Christus dich </a:t>
            </a:r>
            <a:r>
              <a:rPr lang="de-DE" sz="2400" dirty="0" smtClean="0"/>
              <a:t>erleuchten</a:t>
            </a:r>
          </a:p>
          <a:p>
            <a:pPr marL="342900" indent="-342900">
              <a:spcBef>
                <a:spcPts val="1200"/>
              </a:spcBef>
              <a:buFont typeface="Arial" panose="020B0604020202020204" pitchFamily="34" charset="0"/>
              <a:buChar char="•"/>
            </a:pPr>
            <a:r>
              <a:rPr lang="de-DE" sz="2400" u="sng" dirty="0" err="1" smtClean="0"/>
              <a:t>Offb</a:t>
            </a:r>
            <a:r>
              <a:rPr lang="de-DE" sz="2400" u="sng" dirty="0" smtClean="0"/>
              <a:t> 3,15-16: </a:t>
            </a:r>
            <a:r>
              <a:rPr lang="de-DE" sz="2400" dirty="0" smtClean="0"/>
              <a:t>Ich </a:t>
            </a:r>
            <a:r>
              <a:rPr lang="de-DE" sz="2400" dirty="0"/>
              <a:t>kenne deine Werke, dass du weder kalt noch heiß bist. Ach, dass du kalt oder heiß wärst! </a:t>
            </a:r>
            <a:r>
              <a:rPr lang="de-DE" sz="2400" dirty="0" smtClean="0"/>
              <a:t>So </a:t>
            </a:r>
            <a:r>
              <a:rPr lang="de-DE" sz="2400" dirty="0"/>
              <a:t>aber, weil du lau bist und weder kalt noch heiß, werde ich dich ausspeien aus meinem Mund. </a:t>
            </a:r>
          </a:p>
          <a:p>
            <a:pPr marL="342900" indent="-342900">
              <a:spcBef>
                <a:spcPts val="1200"/>
              </a:spcBef>
              <a:buFont typeface="Arial" panose="020B0604020202020204" pitchFamily="34" charset="0"/>
              <a:buChar char="•"/>
            </a:pPr>
            <a:endParaRPr lang="de-DE" sz="2400" dirty="0"/>
          </a:p>
          <a:p>
            <a:pPr marL="342900" indent="-342900">
              <a:spcBef>
                <a:spcPts val="1200"/>
              </a:spcBef>
              <a:buFont typeface="Arial" panose="020B0604020202020204" pitchFamily="34" charset="0"/>
              <a:buChar char="•"/>
            </a:pPr>
            <a:endParaRPr lang="de-DE" sz="2400" dirty="0" smtClean="0"/>
          </a:p>
        </p:txBody>
      </p:sp>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Hohelied 5,2-6</a:t>
            </a:r>
            <a:endParaRPr lang="de-CH" sz="2800" b="1" dirty="0"/>
          </a:p>
        </p:txBody>
      </p:sp>
    </p:spTree>
    <p:extLst>
      <p:ext uri="{BB962C8B-B14F-4D97-AF65-F5344CB8AC3E}">
        <p14:creationId xmlns:p14="http://schemas.microsoft.com/office/powerpoint/2010/main" val="864389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39551" y="677821"/>
            <a:ext cx="11493121" cy="5755422"/>
          </a:xfrm>
          <a:prstGeom prst="rect">
            <a:avLst/>
          </a:prstGeom>
        </p:spPr>
        <p:txBody>
          <a:bodyPr wrap="square" rtlCol="0">
            <a:spAutoFit/>
          </a:bodyPr>
          <a:lstStyle/>
          <a:p>
            <a:pPr>
              <a:spcBef>
                <a:spcPts val="1200"/>
              </a:spcBef>
            </a:pPr>
            <a:r>
              <a:rPr lang="de-DE" sz="2400" dirty="0" smtClean="0">
                <a:solidFill>
                  <a:srgbClr val="096719"/>
                </a:solidFill>
              </a:rPr>
              <a:t>2</a:t>
            </a:r>
            <a:r>
              <a:rPr lang="de-DE" sz="2400" dirty="0">
                <a:solidFill>
                  <a:srgbClr val="096719"/>
                </a:solidFill>
              </a:rPr>
              <a:t> Ich schlief, doch wach war mein Herz. </a:t>
            </a:r>
            <a:endParaRPr lang="de-DE" sz="2400" dirty="0" smtClean="0">
              <a:solidFill>
                <a:srgbClr val="096719"/>
              </a:solidFill>
            </a:endParaRPr>
          </a:p>
          <a:p>
            <a:pPr>
              <a:spcBef>
                <a:spcPts val="1200"/>
              </a:spcBef>
            </a:pPr>
            <a:r>
              <a:rPr lang="de-DE" sz="2400" b="1" dirty="0" smtClean="0">
                <a:solidFill>
                  <a:srgbClr val="096719"/>
                </a:solidFill>
              </a:rPr>
              <a:t>Horch</a:t>
            </a:r>
            <a:r>
              <a:rPr lang="de-DE" sz="2400" b="1" dirty="0">
                <a:solidFill>
                  <a:srgbClr val="096719"/>
                </a:solidFill>
              </a:rPr>
              <a:t>, mein Geliebter klopft: </a:t>
            </a:r>
            <a:r>
              <a:rPr lang="de-DE" sz="2400" b="1" dirty="0" smtClean="0">
                <a:solidFill>
                  <a:srgbClr val="096719"/>
                </a:solidFill>
              </a:rPr>
              <a:t>„Öffne </a:t>
            </a:r>
            <a:r>
              <a:rPr lang="de-DE" sz="2400" b="1" dirty="0">
                <a:solidFill>
                  <a:srgbClr val="096719"/>
                </a:solidFill>
              </a:rPr>
              <a:t>mir, meine Schwester, meine Freundin, meine Taube, meine Makellose! Voll Tau ist mein Haupt, meine Locken voll Tropfen der Nacht</a:t>
            </a:r>
            <a:r>
              <a:rPr lang="de-DE" sz="2400" b="1" dirty="0" smtClean="0">
                <a:solidFill>
                  <a:srgbClr val="096719"/>
                </a:solidFill>
              </a:rPr>
              <a:t>.“ </a:t>
            </a:r>
          </a:p>
          <a:p>
            <a:pPr marL="342900" indent="-342900">
              <a:spcBef>
                <a:spcPts val="1200"/>
              </a:spcBef>
              <a:buFont typeface="Arial" panose="020B0604020202020204" pitchFamily="34" charset="0"/>
              <a:buChar char="•"/>
            </a:pPr>
            <a:r>
              <a:rPr lang="de-DE" sz="2400" u="sng" dirty="0" err="1" smtClean="0"/>
              <a:t>Offb</a:t>
            </a:r>
            <a:r>
              <a:rPr lang="de-DE" sz="2400" u="sng" dirty="0" smtClean="0"/>
              <a:t> 3,20: </a:t>
            </a:r>
            <a:r>
              <a:rPr lang="de-DE" sz="2400" dirty="0" smtClean="0"/>
              <a:t>Siehe</a:t>
            </a:r>
            <a:r>
              <a:rPr lang="de-DE" sz="2400" dirty="0"/>
              <a:t>, ich stehe vor der Tür und klopfe an. Wenn jemand meine Stimme hört und die Tür öffnet, so werde ich zu ihm hineingehen und das Mahl mit ihm essen und er mit mir. </a:t>
            </a:r>
            <a:endParaRPr lang="de-DE" sz="2400" dirty="0" smtClean="0"/>
          </a:p>
          <a:p>
            <a:pPr marL="342900" indent="-342900">
              <a:spcBef>
                <a:spcPts val="1200"/>
              </a:spcBef>
              <a:buFont typeface="Arial" panose="020B0604020202020204" pitchFamily="34" charset="0"/>
              <a:buChar char="•"/>
            </a:pPr>
            <a:r>
              <a:rPr lang="de-DE" sz="2400" dirty="0" smtClean="0"/>
              <a:t>Schwester: Vertrautes, Weggefährtin</a:t>
            </a:r>
          </a:p>
          <a:p>
            <a:pPr marL="342900" indent="-342900">
              <a:spcBef>
                <a:spcPts val="1200"/>
              </a:spcBef>
              <a:buFont typeface="Arial" panose="020B0604020202020204" pitchFamily="34" charset="0"/>
              <a:buChar char="•"/>
            </a:pPr>
            <a:r>
              <a:rPr lang="de-DE" sz="2400" dirty="0" smtClean="0"/>
              <a:t>Freundin: Zugewandte Liebe</a:t>
            </a:r>
          </a:p>
          <a:p>
            <a:pPr marL="342900" indent="-342900">
              <a:spcBef>
                <a:spcPts val="1200"/>
              </a:spcBef>
              <a:buFont typeface="Arial" panose="020B0604020202020204" pitchFamily="34" charset="0"/>
              <a:buChar char="•"/>
            </a:pPr>
            <a:r>
              <a:rPr lang="de-DE" sz="2400" dirty="0" smtClean="0"/>
              <a:t>Taube: Bild für Heiliger Geist, aber auch Zerbrechlichkeit, Leben, Bund</a:t>
            </a:r>
          </a:p>
          <a:p>
            <a:pPr marL="342900" indent="-342900">
              <a:spcBef>
                <a:spcPts val="1200"/>
              </a:spcBef>
              <a:buFont typeface="Arial" panose="020B0604020202020204" pitchFamily="34" charset="0"/>
              <a:buChar char="•"/>
            </a:pPr>
            <a:r>
              <a:rPr lang="de-DE" sz="2400" dirty="0" smtClean="0"/>
              <a:t>Makellose: So sieht Jesus dich</a:t>
            </a:r>
          </a:p>
          <a:p>
            <a:pPr marL="342900" indent="-342900">
              <a:spcBef>
                <a:spcPts val="1200"/>
              </a:spcBef>
              <a:buFont typeface="Arial" panose="020B0604020202020204" pitchFamily="34" charset="0"/>
              <a:buChar char="•"/>
            </a:pPr>
            <a:r>
              <a:rPr lang="de-DE" sz="2400" dirty="0" smtClean="0"/>
              <a:t>Der Weg zur Geliebten hat ihn etwas gekostet</a:t>
            </a:r>
          </a:p>
          <a:p>
            <a:pPr marL="342900" indent="-342900">
              <a:spcBef>
                <a:spcPts val="1200"/>
              </a:spcBef>
              <a:buFont typeface="Arial" panose="020B0604020202020204" pitchFamily="34" charset="0"/>
              <a:buChar char="•"/>
            </a:pPr>
            <a:endParaRPr lang="de-DE" sz="2400" dirty="0" smtClean="0"/>
          </a:p>
        </p:txBody>
      </p:sp>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Hohelied 5,2-6</a:t>
            </a:r>
            <a:endParaRPr lang="de-CH" sz="2800" b="1" dirty="0"/>
          </a:p>
        </p:txBody>
      </p:sp>
    </p:spTree>
    <p:extLst>
      <p:ext uri="{BB962C8B-B14F-4D97-AF65-F5344CB8AC3E}">
        <p14:creationId xmlns:p14="http://schemas.microsoft.com/office/powerpoint/2010/main" val="31056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39551" y="677821"/>
            <a:ext cx="11493121" cy="3816429"/>
          </a:xfrm>
          <a:prstGeom prst="rect">
            <a:avLst/>
          </a:prstGeom>
        </p:spPr>
        <p:txBody>
          <a:bodyPr wrap="square" rtlCol="0">
            <a:spAutoFit/>
          </a:bodyPr>
          <a:lstStyle/>
          <a:p>
            <a:pPr>
              <a:spcBef>
                <a:spcPts val="1200"/>
              </a:spcBef>
            </a:pPr>
            <a:r>
              <a:rPr lang="de-DE" sz="2400" dirty="0" smtClean="0">
                <a:solidFill>
                  <a:srgbClr val="096719"/>
                </a:solidFill>
              </a:rPr>
              <a:t>2</a:t>
            </a:r>
            <a:r>
              <a:rPr lang="de-DE" sz="2400" dirty="0">
                <a:solidFill>
                  <a:srgbClr val="096719"/>
                </a:solidFill>
              </a:rPr>
              <a:t> Ich schlief, doch wach war mein Herz. </a:t>
            </a:r>
            <a:endParaRPr lang="de-DE" sz="2400" dirty="0" smtClean="0">
              <a:solidFill>
                <a:srgbClr val="096719"/>
              </a:solidFill>
            </a:endParaRPr>
          </a:p>
          <a:p>
            <a:pPr>
              <a:spcBef>
                <a:spcPts val="1200"/>
              </a:spcBef>
            </a:pPr>
            <a:r>
              <a:rPr lang="de-DE" sz="2400" dirty="0" smtClean="0">
                <a:solidFill>
                  <a:srgbClr val="096719"/>
                </a:solidFill>
              </a:rPr>
              <a:t>Horch</a:t>
            </a:r>
            <a:r>
              <a:rPr lang="de-DE" sz="2400" dirty="0">
                <a:solidFill>
                  <a:srgbClr val="096719"/>
                </a:solidFill>
              </a:rPr>
              <a:t>, mein Geliebter klopft: </a:t>
            </a:r>
            <a:r>
              <a:rPr lang="de-DE" sz="2400" dirty="0" smtClean="0">
                <a:solidFill>
                  <a:srgbClr val="096719"/>
                </a:solidFill>
              </a:rPr>
              <a:t>„Öffne </a:t>
            </a:r>
            <a:r>
              <a:rPr lang="de-DE" sz="2400" dirty="0">
                <a:solidFill>
                  <a:srgbClr val="096719"/>
                </a:solidFill>
              </a:rPr>
              <a:t>mir, meine Schwester, meine Freundin, meine Taube, meine Makellose! Voll Tau ist mein Haupt, meine Locken voll Tropfen der Nacht</a:t>
            </a:r>
            <a:r>
              <a:rPr lang="de-DE" sz="2400" dirty="0" smtClean="0">
                <a:solidFill>
                  <a:srgbClr val="096719"/>
                </a:solidFill>
              </a:rPr>
              <a:t>.“ </a:t>
            </a:r>
            <a:endParaRPr lang="de-DE" sz="2400" dirty="0">
              <a:solidFill>
                <a:srgbClr val="096719"/>
              </a:solidFill>
            </a:endParaRPr>
          </a:p>
          <a:p>
            <a:pPr>
              <a:spcBef>
                <a:spcPts val="1200"/>
              </a:spcBef>
            </a:pPr>
            <a:r>
              <a:rPr lang="de-DE" sz="2400" b="1" dirty="0">
                <a:solidFill>
                  <a:srgbClr val="096719"/>
                </a:solidFill>
              </a:rPr>
              <a:t>3 </a:t>
            </a:r>
            <a:r>
              <a:rPr lang="de-DE" sz="2400" b="1" dirty="0" smtClean="0">
                <a:solidFill>
                  <a:srgbClr val="096719"/>
                </a:solidFill>
              </a:rPr>
              <a:t>“Ich </a:t>
            </a:r>
            <a:r>
              <a:rPr lang="de-DE" sz="2400" b="1" dirty="0">
                <a:solidFill>
                  <a:srgbClr val="096719"/>
                </a:solidFill>
              </a:rPr>
              <a:t>habe mein Kleid abgelegt, wie könnte ich es wieder anziehen? Ich habe meine </a:t>
            </a:r>
            <a:r>
              <a:rPr lang="de-DE" sz="2400" b="1" dirty="0" err="1">
                <a:solidFill>
                  <a:srgbClr val="096719"/>
                </a:solidFill>
              </a:rPr>
              <a:t>Füsse</a:t>
            </a:r>
            <a:r>
              <a:rPr lang="de-DE" sz="2400" b="1" dirty="0">
                <a:solidFill>
                  <a:srgbClr val="096719"/>
                </a:solidFill>
              </a:rPr>
              <a:t> gewaschen, wie könnte ich sie wieder beschmutzen</a:t>
            </a:r>
            <a:r>
              <a:rPr lang="de-DE" sz="2400" b="1" dirty="0" smtClean="0">
                <a:solidFill>
                  <a:srgbClr val="096719"/>
                </a:solidFill>
              </a:rPr>
              <a:t>?“ </a:t>
            </a:r>
          </a:p>
          <a:p>
            <a:pPr marL="342900" indent="-342900">
              <a:spcBef>
                <a:spcPts val="1200"/>
              </a:spcBef>
              <a:buFont typeface="Arial" panose="020B0604020202020204" pitchFamily="34" charset="0"/>
              <a:buChar char="•"/>
            </a:pPr>
            <a:r>
              <a:rPr lang="de-DE" sz="2400" dirty="0" smtClean="0"/>
              <a:t>Zustand der Gemeinde; in Komfortzonen</a:t>
            </a:r>
          </a:p>
          <a:p>
            <a:pPr marL="342900" indent="-342900">
              <a:spcBef>
                <a:spcPts val="1200"/>
              </a:spcBef>
              <a:buFont typeface="Arial" panose="020B0604020202020204" pitchFamily="34" charset="0"/>
              <a:buChar char="•"/>
            </a:pPr>
            <a:r>
              <a:rPr lang="de-DE" sz="2400" dirty="0" smtClean="0"/>
              <a:t>Gott kommt oft in unpassenden Momenten</a:t>
            </a:r>
          </a:p>
          <a:p>
            <a:pPr marL="342900" indent="-342900">
              <a:spcBef>
                <a:spcPts val="1200"/>
              </a:spcBef>
              <a:buFont typeface="Arial" panose="020B0604020202020204" pitchFamily="34" charset="0"/>
              <a:buChar char="•"/>
            </a:pPr>
            <a:endParaRPr lang="de-DE" sz="2400" dirty="0"/>
          </a:p>
        </p:txBody>
      </p:sp>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Hohelied 5,2-6</a:t>
            </a:r>
            <a:endParaRPr lang="de-CH" sz="2800" b="1" dirty="0"/>
          </a:p>
        </p:txBody>
      </p:sp>
    </p:spTree>
    <p:extLst>
      <p:ext uri="{BB962C8B-B14F-4D97-AF65-F5344CB8AC3E}">
        <p14:creationId xmlns:p14="http://schemas.microsoft.com/office/powerpoint/2010/main" val="2635495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39551" y="677821"/>
            <a:ext cx="11493121" cy="5816977"/>
          </a:xfrm>
          <a:prstGeom prst="rect">
            <a:avLst/>
          </a:prstGeom>
        </p:spPr>
        <p:txBody>
          <a:bodyPr wrap="square" rtlCol="0">
            <a:spAutoFit/>
          </a:bodyPr>
          <a:lstStyle/>
          <a:p>
            <a:pPr>
              <a:spcBef>
                <a:spcPts val="1200"/>
              </a:spcBef>
            </a:pPr>
            <a:r>
              <a:rPr lang="de-DE" sz="2400" dirty="0" smtClean="0">
                <a:solidFill>
                  <a:srgbClr val="096719"/>
                </a:solidFill>
              </a:rPr>
              <a:t>2</a:t>
            </a:r>
            <a:r>
              <a:rPr lang="de-DE" sz="2400" dirty="0">
                <a:solidFill>
                  <a:srgbClr val="096719"/>
                </a:solidFill>
              </a:rPr>
              <a:t> Ich schlief, doch wach war mein Herz. </a:t>
            </a:r>
            <a:endParaRPr lang="de-DE" sz="2400" dirty="0" smtClean="0">
              <a:solidFill>
                <a:srgbClr val="096719"/>
              </a:solidFill>
            </a:endParaRPr>
          </a:p>
          <a:p>
            <a:pPr>
              <a:spcBef>
                <a:spcPts val="1200"/>
              </a:spcBef>
            </a:pPr>
            <a:r>
              <a:rPr lang="de-DE" sz="2400" dirty="0" smtClean="0">
                <a:solidFill>
                  <a:srgbClr val="096719"/>
                </a:solidFill>
              </a:rPr>
              <a:t>Horch</a:t>
            </a:r>
            <a:r>
              <a:rPr lang="de-DE" sz="2400" dirty="0">
                <a:solidFill>
                  <a:srgbClr val="096719"/>
                </a:solidFill>
              </a:rPr>
              <a:t>, mein Geliebter klopft: </a:t>
            </a:r>
            <a:r>
              <a:rPr lang="de-DE" sz="2400" dirty="0" smtClean="0">
                <a:solidFill>
                  <a:srgbClr val="096719"/>
                </a:solidFill>
              </a:rPr>
              <a:t>„Öffne </a:t>
            </a:r>
            <a:r>
              <a:rPr lang="de-DE" sz="2400" dirty="0">
                <a:solidFill>
                  <a:srgbClr val="096719"/>
                </a:solidFill>
              </a:rPr>
              <a:t>mir, meine Schwester, meine Freundin, meine Taube, meine Makellose! Voll Tau ist mein Haupt, meine Locken voll Tropfen der Nacht</a:t>
            </a:r>
            <a:r>
              <a:rPr lang="de-DE" sz="2400" dirty="0" smtClean="0">
                <a:solidFill>
                  <a:srgbClr val="096719"/>
                </a:solidFill>
              </a:rPr>
              <a:t>.“ </a:t>
            </a:r>
            <a:endParaRPr lang="de-DE" sz="2400" dirty="0">
              <a:solidFill>
                <a:srgbClr val="096719"/>
              </a:solidFill>
            </a:endParaRPr>
          </a:p>
          <a:p>
            <a:pPr>
              <a:spcBef>
                <a:spcPts val="1200"/>
              </a:spcBef>
            </a:pPr>
            <a:r>
              <a:rPr lang="de-DE" sz="2400" dirty="0">
                <a:solidFill>
                  <a:srgbClr val="096719"/>
                </a:solidFill>
              </a:rPr>
              <a:t>3 </a:t>
            </a:r>
            <a:r>
              <a:rPr lang="de-DE" sz="2400" dirty="0" smtClean="0">
                <a:solidFill>
                  <a:srgbClr val="096719"/>
                </a:solidFill>
              </a:rPr>
              <a:t>“Ich </a:t>
            </a:r>
            <a:r>
              <a:rPr lang="de-DE" sz="2400" dirty="0">
                <a:solidFill>
                  <a:srgbClr val="096719"/>
                </a:solidFill>
              </a:rPr>
              <a:t>habe mein Kleid abgelegt, wie könnte ich es wieder anziehen? Ich habe meine </a:t>
            </a:r>
            <a:r>
              <a:rPr lang="de-DE" sz="2400" dirty="0" err="1">
                <a:solidFill>
                  <a:srgbClr val="096719"/>
                </a:solidFill>
              </a:rPr>
              <a:t>Füsse</a:t>
            </a:r>
            <a:r>
              <a:rPr lang="de-DE" sz="2400" dirty="0">
                <a:solidFill>
                  <a:srgbClr val="096719"/>
                </a:solidFill>
              </a:rPr>
              <a:t> gewaschen, wie könnte ich sie wieder beschmutzen</a:t>
            </a:r>
            <a:r>
              <a:rPr lang="de-DE" sz="2400" dirty="0" smtClean="0">
                <a:solidFill>
                  <a:srgbClr val="096719"/>
                </a:solidFill>
              </a:rPr>
              <a:t>?“ </a:t>
            </a:r>
            <a:endParaRPr lang="de-DE" sz="2400" dirty="0">
              <a:solidFill>
                <a:srgbClr val="096719"/>
              </a:solidFill>
            </a:endParaRPr>
          </a:p>
          <a:p>
            <a:pPr>
              <a:spcBef>
                <a:spcPts val="1200"/>
              </a:spcBef>
            </a:pPr>
            <a:r>
              <a:rPr lang="de-DE" sz="2400" b="1" dirty="0">
                <a:solidFill>
                  <a:srgbClr val="096719"/>
                </a:solidFill>
              </a:rPr>
              <a:t>4 Mein Geliebter streckte seine Hand durch die Öffnung, da bebte mein Inneres ihm entgegen. </a:t>
            </a:r>
            <a:endParaRPr lang="de-DE" sz="2400" b="1" dirty="0" smtClean="0">
              <a:solidFill>
                <a:srgbClr val="096719"/>
              </a:solidFill>
            </a:endParaRPr>
          </a:p>
          <a:p>
            <a:pPr marL="342900" indent="-342900">
              <a:spcBef>
                <a:spcPts val="1200"/>
              </a:spcBef>
              <a:buFont typeface="Arial" panose="020B0604020202020204" pitchFamily="34" charset="0"/>
              <a:buChar char="•"/>
            </a:pPr>
            <a:r>
              <a:rPr lang="de-DE" sz="2400" dirty="0" smtClean="0"/>
              <a:t>Unsere Herzenstür hat eine Öffnung für Jesus</a:t>
            </a:r>
          </a:p>
          <a:p>
            <a:pPr marL="342900" indent="-342900">
              <a:spcBef>
                <a:spcPts val="1200"/>
              </a:spcBef>
              <a:buFont typeface="Arial" panose="020B0604020202020204" pitchFamily="34" charset="0"/>
              <a:buChar char="•"/>
            </a:pPr>
            <a:r>
              <a:rPr lang="de-DE" sz="2400" u="sng" dirty="0" err="1" smtClean="0"/>
              <a:t>Röm</a:t>
            </a:r>
            <a:r>
              <a:rPr lang="de-DE" sz="2400" u="sng" dirty="0"/>
              <a:t> </a:t>
            </a:r>
            <a:r>
              <a:rPr lang="de-DE" sz="2400" u="sng" dirty="0" smtClean="0"/>
              <a:t>2,28-29a:</a:t>
            </a:r>
            <a:r>
              <a:rPr lang="de-DE" sz="2400" dirty="0" smtClean="0"/>
              <a:t> </a:t>
            </a:r>
            <a:r>
              <a:rPr lang="de-DE" sz="2400" dirty="0"/>
              <a:t>sondern der ist ein Jude, der es inwendig verborgen ist, und die Beschneidung des Herzens ist eine Beschneidung, die im Geist und nicht im Buchstaben </a:t>
            </a:r>
            <a:r>
              <a:rPr lang="de-DE" sz="2400" dirty="0" smtClean="0"/>
              <a:t>geschieht</a:t>
            </a:r>
          </a:p>
          <a:p>
            <a:pPr marL="342900" indent="-342900">
              <a:spcBef>
                <a:spcPts val="1200"/>
              </a:spcBef>
              <a:buFont typeface="Arial" panose="020B0604020202020204" pitchFamily="34" charset="0"/>
              <a:buChar char="•"/>
            </a:pPr>
            <a:r>
              <a:rPr lang="de-DE" sz="2400" dirty="0" smtClean="0"/>
              <a:t>Innerstes wird bewegt; nur Jesus kann das; uns aus Lauheit, Gleichgültigkeit und Bequemlichkeit in neue Leidenschaft versetzen.</a:t>
            </a:r>
            <a:endParaRPr lang="de-DE" sz="2400" dirty="0"/>
          </a:p>
        </p:txBody>
      </p:sp>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Hohelied 5,2-6</a:t>
            </a:r>
            <a:endParaRPr lang="de-CH" sz="2800" b="1" dirty="0"/>
          </a:p>
        </p:txBody>
      </p:sp>
    </p:spTree>
    <p:extLst>
      <p:ext uri="{BB962C8B-B14F-4D97-AF65-F5344CB8AC3E}">
        <p14:creationId xmlns:p14="http://schemas.microsoft.com/office/powerpoint/2010/main" val="2642138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39551" y="677821"/>
            <a:ext cx="11493121" cy="4555093"/>
          </a:xfrm>
          <a:prstGeom prst="rect">
            <a:avLst/>
          </a:prstGeom>
        </p:spPr>
        <p:txBody>
          <a:bodyPr wrap="square" rtlCol="0">
            <a:spAutoFit/>
          </a:bodyPr>
          <a:lstStyle/>
          <a:p>
            <a:pPr>
              <a:spcBef>
                <a:spcPts val="1200"/>
              </a:spcBef>
            </a:pPr>
            <a:r>
              <a:rPr lang="de-DE" sz="2400" dirty="0" smtClean="0">
                <a:solidFill>
                  <a:srgbClr val="096719"/>
                </a:solidFill>
              </a:rPr>
              <a:t>2</a:t>
            </a:r>
            <a:r>
              <a:rPr lang="de-DE" sz="2400" dirty="0">
                <a:solidFill>
                  <a:srgbClr val="096719"/>
                </a:solidFill>
              </a:rPr>
              <a:t> Ich schlief, doch wach war mein Herz. </a:t>
            </a:r>
            <a:endParaRPr lang="de-DE" sz="2400" dirty="0" smtClean="0">
              <a:solidFill>
                <a:srgbClr val="096719"/>
              </a:solidFill>
            </a:endParaRPr>
          </a:p>
          <a:p>
            <a:pPr>
              <a:spcBef>
                <a:spcPts val="1200"/>
              </a:spcBef>
            </a:pPr>
            <a:r>
              <a:rPr lang="de-DE" sz="2400" dirty="0" smtClean="0">
                <a:solidFill>
                  <a:srgbClr val="096719"/>
                </a:solidFill>
              </a:rPr>
              <a:t>Horch</a:t>
            </a:r>
            <a:r>
              <a:rPr lang="de-DE" sz="2400" dirty="0">
                <a:solidFill>
                  <a:srgbClr val="096719"/>
                </a:solidFill>
              </a:rPr>
              <a:t>, mein Geliebter klopft: </a:t>
            </a:r>
            <a:r>
              <a:rPr lang="de-DE" sz="2400" dirty="0" smtClean="0">
                <a:solidFill>
                  <a:srgbClr val="096719"/>
                </a:solidFill>
              </a:rPr>
              <a:t>„Öffne </a:t>
            </a:r>
            <a:r>
              <a:rPr lang="de-DE" sz="2400" dirty="0">
                <a:solidFill>
                  <a:srgbClr val="096719"/>
                </a:solidFill>
              </a:rPr>
              <a:t>mir, meine Schwester, meine Freundin, meine Taube, meine Makellose! Voll Tau ist mein Haupt, meine Locken voll Tropfen der Nacht</a:t>
            </a:r>
            <a:r>
              <a:rPr lang="de-DE" sz="2400" dirty="0" smtClean="0">
                <a:solidFill>
                  <a:srgbClr val="096719"/>
                </a:solidFill>
              </a:rPr>
              <a:t>.“ </a:t>
            </a:r>
            <a:endParaRPr lang="de-DE" sz="2400" dirty="0">
              <a:solidFill>
                <a:srgbClr val="096719"/>
              </a:solidFill>
            </a:endParaRPr>
          </a:p>
          <a:p>
            <a:pPr>
              <a:spcBef>
                <a:spcPts val="1200"/>
              </a:spcBef>
            </a:pPr>
            <a:r>
              <a:rPr lang="de-DE" sz="2400" dirty="0">
                <a:solidFill>
                  <a:srgbClr val="096719"/>
                </a:solidFill>
              </a:rPr>
              <a:t>3 </a:t>
            </a:r>
            <a:r>
              <a:rPr lang="de-DE" sz="2400" dirty="0" smtClean="0">
                <a:solidFill>
                  <a:srgbClr val="096719"/>
                </a:solidFill>
              </a:rPr>
              <a:t>“Ich </a:t>
            </a:r>
            <a:r>
              <a:rPr lang="de-DE" sz="2400" dirty="0">
                <a:solidFill>
                  <a:srgbClr val="096719"/>
                </a:solidFill>
              </a:rPr>
              <a:t>habe mein Kleid abgelegt, wie könnte ich es wieder anziehen? Ich habe meine </a:t>
            </a:r>
            <a:r>
              <a:rPr lang="de-DE" sz="2400" dirty="0" err="1">
                <a:solidFill>
                  <a:srgbClr val="096719"/>
                </a:solidFill>
              </a:rPr>
              <a:t>Füsse</a:t>
            </a:r>
            <a:r>
              <a:rPr lang="de-DE" sz="2400" dirty="0">
                <a:solidFill>
                  <a:srgbClr val="096719"/>
                </a:solidFill>
              </a:rPr>
              <a:t> gewaschen, wie könnte ich sie wieder beschmutzen</a:t>
            </a:r>
            <a:r>
              <a:rPr lang="de-DE" sz="2400" dirty="0" smtClean="0">
                <a:solidFill>
                  <a:srgbClr val="096719"/>
                </a:solidFill>
              </a:rPr>
              <a:t>?“ </a:t>
            </a:r>
            <a:endParaRPr lang="de-DE" sz="2400" dirty="0">
              <a:solidFill>
                <a:srgbClr val="096719"/>
              </a:solidFill>
            </a:endParaRPr>
          </a:p>
          <a:p>
            <a:pPr>
              <a:spcBef>
                <a:spcPts val="1200"/>
              </a:spcBef>
            </a:pPr>
            <a:r>
              <a:rPr lang="de-DE" sz="2400" dirty="0">
                <a:solidFill>
                  <a:srgbClr val="096719"/>
                </a:solidFill>
              </a:rPr>
              <a:t>4 Mein Geliebter streckte seine Hand durch die Öffnung, da bebte mein Inneres ihm entgegen. </a:t>
            </a:r>
          </a:p>
          <a:p>
            <a:pPr>
              <a:spcBef>
                <a:spcPts val="1200"/>
              </a:spcBef>
            </a:pPr>
            <a:r>
              <a:rPr lang="de-DE" sz="2400" b="1" dirty="0">
                <a:solidFill>
                  <a:srgbClr val="096719"/>
                </a:solidFill>
              </a:rPr>
              <a:t>5 Ich stand auf, meinem Geliebten zu öffnen, und meine Hände troffen von Myrrhe und meine Finger von flüssiger Myrrhe an den Griffen des Riegels. </a:t>
            </a:r>
            <a:endParaRPr lang="de-DE" sz="2400" b="1" dirty="0" smtClean="0">
              <a:solidFill>
                <a:srgbClr val="096719"/>
              </a:solidFill>
            </a:endParaRPr>
          </a:p>
          <a:p>
            <a:pPr marL="342900" indent="-342900">
              <a:spcBef>
                <a:spcPts val="1200"/>
              </a:spcBef>
              <a:buFont typeface="Arial" panose="020B0604020202020204" pitchFamily="34" charset="0"/>
              <a:buChar char="•"/>
            </a:pPr>
            <a:r>
              <a:rPr lang="de-DE" sz="2400" dirty="0" smtClean="0"/>
              <a:t>Jetzt ist etwas geweckt; die Salbung erreicht die Gemeinde und sie öffnet</a:t>
            </a:r>
            <a:endParaRPr lang="de-DE" sz="2400" dirty="0"/>
          </a:p>
        </p:txBody>
      </p:sp>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Hohelied 5,2-6</a:t>
            </a:r>
            <a:endParaRPr lang="de-CH" sz="2800" b="1" dirty="0"/>
          </a:p>
        </p:txBody>
      </p:sp>
    </p:spTree>
    <p:extLst>
      <p:ext uri="{BB962C8B-B14F-4D97-AF65-F5344CB8AC3E}">
        <p14:creationId xmlns:p14="http://schemas.microsoft.com/office/powerpoint/2010/main" val="903948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39551" y="677821"/>
            <a:ext cx="11493121" cy="6186309"/>
          </a:xfrm>
          <a:prstGeom prst="rect">
            <a:avLst/>
          </a:prstGeom>
        </p:spPr>
        <p:txBody>
          <a:bodyPr wrap="square" rtlCol="0">
            <a:spAutoFit/>
          </a:bodyPr>
          <a:lstStyle/>
          <a:p>
            <a:pPr>
              <a:spcBef>
                <a:spcPts val="1200"/>
              </a:spcBef>
            </a:pPr>
            <a:r>
              <a:rPr lang="de-DE" sz="2400" dirty="0" smtClean="0">
                <a:solidFill>
                  <a:srgbClr val="096719"/>
                </a:solidFill>
              </a:rPr>
              <a:t>2</a:t>
            </a:r>
            <a:r>
              <a:rPr lang="de-DE" sz="2400" dirty="0">
                <a:solidFill>
                  <a:srgbClr val="096719"/>
                </a:solidFill>
              </a:rPr>
              <a:t> Ich schlief, doch wach war mein Herz. </a:t>
            </a:r>
            <a:endParaRPr lang="de-DE" sz="2400" dirty="0" smtClean="0">
              <a:solidFill>
                <a:srgbClr val="096719"/>
              </a:solidFill>
            </a:endParaRPr>
          </a:p>
          <a:p>
            <a:pPr>
              <a:spcBef>
                <a:spcPts val="1200"/>
              </a:spcBef>
            </a:pPr>
            <a:r>
              <a:rPr lang="de-DE" sz="2400" dirty="0" smtClean="0">
                <a:solidFill>
                  <a:srgbClr val="096719"/>
                </a:solidFill>
              </a:rPr>
              <a:t>Horch</a:t>
            </a:r>
            <a:r>
              <a:rPr lang="de-DE" sz="2400" dirty="0">
                <a:solidFill>
                  <a:srgbClr val="096719"/>
                </a:solidFill>
              </a:rPr>
              <a:t>, mein Geliebter klopft: </a:t>
            </a:r>
            <a:r>
              <a:rPr lang="de-DE" sz="2400" dirty="0" smtClean="0">
                <a:solidFill>
                  <a:srgbClr val="096719"/>
                </a:solidFill>
              </a:rPr>
              <a:t>„Öffne </a:t>
            </a:r>
            <a:r>
              <a:rPr lang="de-DE" sz="2400" dirty="0">
                <a:solidFill>
                  <a:srgbClr val="096719"/>
                </a:solidFill>
              </a:rPr>
              <a:t>mir, meine Schwester, meine Freundin, meine Taube, meine Makellose! Voll Tau ist mein Haupt, meine Locken voll Tropfen der Nacht</a:t>
            </a:r>
            <a:r>
              <a:rPr lang="de-DE" sz="2400" dirty="0" smtClean="0">
                <a:solidFill>
                  <a:srgbClr val="096719"/>
                </a:solidFill>
              </a:rPr>
              <a:t>.“ </a:t>
            </a:r>
            <a:endParaRPr lang="de-DE" sz="2400" dirty="0">
              <a:solidFill>
                <a:srgbClr val="096719"/>
              </a:solidFill>
            </a:endParaRPr>
          </a:p>
          <a:p>
            <a:pPr>
              <a:spcBef>
                <a:spcPts val="1200"/>
              </a:spcBef>
            </a:pPr>
            <a:r>
              <a:rPr lang="de-DE" sz="2400" dirty="0">
                <a:solidFill>
                  <a:srgbClr val="096719"/>
                </a:solidFill>
              </a:rPr>
              <a:t>3 </a:t>
            </a:r>
            <a:r>
              <a:rPr lang="de-DE" sz="2400" dirty="0" smtClean="0">
                <a:solidFill>
                  <a:srgbClr val="096719"/>
                </a:solidFill>
              </a:rPr>
              <a:t>“Ich </a:t>
            </a:r>
            <a:r>
              <a:rPr lang="de-DE" sz="2400" dirty="0">
                <a:solidFill>
                  <a:srgbClr val="096719"/>
                </a:solidFill>
              </a:rPr>
              <a:t>habe mein Kleid abgelegt, wie könnte ich es wieder anziehen? Ich habe meine </a:t>
            </a:r>
            <a:r>
              <a:rPr lang="de-DE" sz="2400" dirty="0" err="1">
                <a:solidFill>
                  <a:srgbClr val="096719"/>
                </a:solidFill>
              </a:rPr>
              <a:t>Füsse</a:t>
            </a:r>
            <a:r>
              <a:rPr lang="de-DE" sz="2400" dirty="0">
                <a:solidFill>
                  <a:srgbClr val="096719"/>
                </a:solidFill>
              </a:rPr>
              <a:t> gewaschen, wie könnte ich sie wieder beschmutzen</a:t>
            </a:r>
            <a:r>
              <a:rPr lang="de-DE" sz="2400" dirty="0" smtClean="0">
                <a:solidFill>
                  <a:srgbClr val="096719"/>
                </a:solidFill>
              </a:rPr>
              <a:t>?“ </a:t>
            </a:r>
            <a:endParaRPr lang="de-DE" sz="2400" dirty="0">
              <a:solidFill>
                <a:srgbClr val="096719"/>
              </a:solidFill>
            </a:endParaRPr>
          </a:p>
          <a:p>
            <a:pPr>
              <a:spcBef>
                <a:spcPts val="1200"/>
              </a:spcBef>
            </a:pPr>
            <a:r>
              <a:rPr lang="de-DE" sz="2400" dirty="0">
                <a:solidFill>
                  <a:srgbClr val="096719"/>
                </a:solidFill>
              </a:rPr>
              <a:t>4 Mein Geliebter streckte seine Hand durch die Öffnung, da bebte mein Inneres ihm entgegen. </a:t>
            </a:r>
          </a:p>
          <a:p>
            <a:pPr>
              <a:spcBef>
                <a:spcPts val="1200"/>
              </a:spcBef>
            </a:pPr>
            <a:r>
              <a:rPr lang="de-DE" sz="2400" dirty="0">
                <a:solidFill>
                  <a:srgbClr val="096719"/>
                </a:solidFill>
              </a:rPr>
              <a:t>5 Ich stand auf, meinem Geliebten zu öffnen, und meine Hände troffen von Myrrhe und meine Finger von flüssiger Myrrhe an den Griffen des Riegels. </a:t>
            </a:r>
          </a:p>
          <a:p>
            <a:pPr>
              <a:spcBef>
                <a:spcPts val="1200"/>
              </a:spcBef>
            </a:pPr>
            <a:r>
              <a:rPr lang="de-DE" sz="2400" b="1" dirty="0">
                <a:solidFill>
                  <a:srgbClr val="096719"/>
                </a:solidFill>
              </a:rPr>
              <a:t>6 Ich öffnete meinem Geliebten, doch mein Geliebter war gegangen, war fort. </a:t>
            </a:r>
            <a:r>
              <a:rPr lang="de-DE" sz="2400" b="1" dirty="0" err="1">
                <a:solidFill>
                  <a:srgbClr val="096719"/>
                </a:solidFill>
              </a:rPr>
              <a:t>Ausser</a:t>
            </a:r>
            <a:r>
              <a:rPr lang="de-DE" sz="2400" b="1" dirty="0">
                <a:solidFill>
                  <a:srgbClr val="096719"/>
                </a:solidFill>
              </a:rPr>
              <a:t> mir war ich, dass er sich weggewandt hatte. Ich suchte ihn und fand ihn nicht, rief ihn, doch er gab nicht Antwort. </a:t>
            </a:r>
            <a:endParaRPr lang="de-DE" sz="2400" b="1" dirty="0" smtClean="0">
              <a:solidFill>
                <a:srgbClr val="096719"/>
              </a:solidFill>
            </a:endParaRPr>
          </a:p>
          <a:p>
            <a:pPr marL="342900" indent="-342900">
              <a:spcBef>
                <a:spcPts val="1200"/>
              </a:spcBef>
              <a:buFont typeface="Arial" panose="020B0604020202020204" pitchFamily="34" charset="0"/>
              <a:buChar char="•"/>
            </a:pPr>
            <a:r>
              <a:rPr lang="de-DE" sz="2400" dirty="0" smtClean="0"/>
              <a:t>Erst jetzt setzt das Suchen ein; erst nach dieser Berührung macht sich die Gemeinde auf ihn zu suchen und verlässt ihre Komfortzone</a:t>
            </a:r>
            <a:endParaRPr lang="de-DE" sz="2400" dirty="0"/>
          </a:p>
        </p:txBody>
      </p:sp>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Hohelied 5,2-6</a:t>
            </a:r>
            <a:endParaRPr lang="de-CH" sz="2800" b="1" dirty="0"/>
          </a:p>
        </p:txBody>
      </p:sp>
    </p:spTree>
    <p:extLst>
      <p:ext uri="{BB962C8B-B14F-4D97-AF65-F5344CB8AC3E}">
        <p14:creationId xmlns:p14="http://schemas.microsoft.com/office/powerpoint/2010/main" val="3445557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114</Words>
  <Application>Microsoft Office PowerPoint</Application>
  <PresentationFormat>Benutzerdefiniert</PresentationFormat>
  <Paragraphs>53</Paragraphs>
  <Slides>7</Slides>
  <Notes>0</Notes>
  <HiddenSlides>0</HiddenSlides>
  <MMClips>0</MMClips>
  <ScaleCrop>false</ScaleCrop>
  <HeadingPairs>
    <vt:vector size="4" baseType="variant">
      <vt:variant>
        <vt:lpstr>Design</vt:lpstr>
      </vt:variant>
      <vt:variant>
        <vt:i4>1</vt:i4>
      </vt:variant>
      <vt:variant>
        <vt:lpstr>Folientitel</vt:lpstr>
      </vt:variant>
      <vt:variant>
        <vt:i4>7</vt:i4>
      </vt:variant>
    </vt:vector>
  </HeadingPairs>
  <TitlesOfParts>
    <vt:vector size="8" baseType="lpstr">
      <vt:lpstr>1_Office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jan.hoogendijk@hispeed.ch</dc:creator>
  <cp:lastModifiedBy>Schwab Andreas</cp:lastModifiedBy>
  <cp:revision>136</cp:revision>
  <cp:lastPrinted>2015-03-15T07:15:03Z</cp:lastPrinted>
  <dcterms:created xsi:type="dcterms:W3CDTF">2014-02-28T17:33:24Z</dcterms:created>
  <dcterms:modified xsi:type="dcterms:W3CDTF">2018-07-14T20:08:55Z</dcterms:modified>
</cp:coreProperties>
</file>