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1" r:id="rId2"/>
    <p:sldId id="304" r:id="rId3"/>
    <p:sldId id="307" r:id="rId4"/>
    <p:sldId id="308" r:id="rId5"/>
    <p:sldId id="309" r:id="rId6"/>
    <p:sldId id="310" r:id="rId7"/>
    <p:sldId id="311" r:id="rId8"/>
    <p:sldId id="312" r:id="rId9"/>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9"/>
    <a:srgbClr val="018D04"/>
    <a:srgbClr val="000099"/>
    <a:srgbClr val="0000CC"/>
    <a:srgbClr val="008000"/>
    <a:srgbClr val="FFFFC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84" d="100"/>
          <a:sy n="84" d="100"/>
        </p:scale>
        <p:origin x="-90" y="-2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02.06.2018</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3310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02.06.2018</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4834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02.06.2018</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0935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02.06.2018</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597194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4A78BBE8-D54D-48D0-AFB4-74305CAA4787}" type="datetimeFigureOut">
              <a:rPr lang="de-CH" smtClean="0">
                <a:solidFill>
                  <a:prstClr val="black">
                    <a:tint val="75000"/>
                  </a:prstClr>
                </a:solidFill>
              </a:rPr>
              <a:pPr/>
              <a:t>02.06.2018</a:t>
            </a:fld>
            <a:endParaRPr lang="de-CH">
              <a:solidFill>
                <a:prstClr val="black">
                  <a:tint val="75000"/>
                </a:prstClr>
              </a:solidFill>
            </a:endParaRPr>
          </a:p>
        </p:txBody>
      </p:sp>
      <p:sp>
        <p:nvSpPr>
          <p:cNvPr id="5" name="Fußzeilenplatzhalter 4"/>
          <p:cNvSpPr>
            <a:spLocks noGrp="1"/>
          </p:cNvSpPr>
          <p:nvPr>
            <p:ph type="ftr" sz="quarter" idx="11"/>
          </p:nvPr>
        </p:nvSpPr>
        <p:spPr/>
        <p:txBody>
          <a:bodyPr/>
          <a:lstStyle/>
          <a:p>
            <a:endParaRPr lang="de-CH">
              <a:solidFill>
                <a:prstClr val="black">
                  <a:tint val="75000"/>
                </a:prstClr>
              </a:solidFill>
            </a:endParaRPr>
          </a:p>
        </p:txBody>
      </p:sp>
      <p:sp>
        <p:nvSpPr>
          <p:cNvPr id="6" name="Foliennummernplatzhalter 5"/>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14170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02.06.2018</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65983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4A78BBE8-D54D-48D0-AFB4-74305CAA4787}" type="datetimeFigureOut">
              <a:rPr lang="de-CH" smtClean="0">
                <a:solidFill>
                  <a:prstClr val="black">
                    <a:tint val="75000"/>
                  </a:prstClr>
                </a:solidFill>
              </a:rPr>
              <a:pPr/>
              <a:t>02.06.2018</a:t>
            </a:fld>
            <a:endParaRPr lang="de-CH">
              <a:solidFill>
                <a:prstClr val="black">
                  <a:tint val="75000"/>
                </a:prstClr>
              </a:solidFill>
            </a:endParaRPr>
          </a:p>
        </p:txBody>
      </p:sp>
      <p:sp>
        <p:nvSpPr>
          <p:cNvPr id="8" name="Fußzeilenplatzhalter 7"/>
          <p:cNvSpPr>
            <a:spLocks noGrp="1"/>
          </p:cNvSpPr>
          <p:nvPr>
            <p:ph type="ftr" sz="quarter" idx="11"/>
          </p:nvPr>
        </p:nvSpPr>
        <p:spPr/>
        <p:txBody>
          <a:bodyPr/>
          <a:lstStyle/>
          <a:p>
            <a:endParaRPr lang="de-CH">
              <a:solidFill>
                <a:prstClr val="black">
                  <a:tint val="75000"/>
                </a:prstClr>
              </a:solidFill>
            </a:endParaRPr>
          </a:p>
        </p:txBody>
      </p:sp>
      <p:sp>
        <p:nvSpPr>
          <p:cNvPr id="9" name="Foliennummernplatzhalter 8"/>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2046175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4A78BBE8-D54D-48D0-AFB4-74305CAA4787}" type="datetimeFigureOut">
              <a:rPr lang="de-CH" smtClean="0">
                <a:solidFill>
                  <a:prstClr val="black">
                    <a:tint val="75000"/>
                  </a:prstClr>
                </a:solidFill>
              </a:rPr>
              <a:pPr/>
              <a:t>02.06.2018</a:t>
            </a:fld>
            <a:endParaRPr lang="de-CH">
              <a:solidFill>
                <a:prstClr val="black">
                  <a:tint val="75000"/>
                </a:prstClr>
              </a:solidFill>
            </a:endParaRPr>
          </a:p>
        </p:txBody>
      </p:sp>
      <p:sp>
        <p:nvSpPr>
          <p:cNvPr id="4" name="Fußzeilenplatzhalter 3"/>
          <p:cNvSpPr>
            <a:spLocks noGrp="1"/>
          </p:cNvSpPr>
          <p:nvPr>
            <p:ph type="ftr" sz="quarter" idx="11"/>
          </p:nvPr>
        </p:nvSpPr>
        <p:spPr/>
        <p:txBody>
          <a:bodyPr/>
          <a:lstStyle/>
          <a:p>
            <a:endParaRPr lang="de-CH">
              <a:solidFill>
                <a:prstClr val="black">
                  <a:tint val="75000"/>
                </a:prstClr>
              </a:solidFill>
            </a:endParaRPr>
          </a:p>
        </p:txBody>
      </p:sp>
      <p:sp>
        <p:nvSpPr>
          <p:cNvPr id="5" name="Foliennummernplatzhalter 4"/>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3198788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A78BBE8-D54D-48D0-AFB4-74305CAA4787}" type="datetimeFigureOut">
              <a:rPr lang="de-CH" smtClean="0">
                <a:solidFill>
                  <a:prstClr val="black">
                    <a:tint val="75000"/>
                  </a:prstClr>
                </a:solidFill>
              </a:rPr>
              <a:pPr/>
              <a:t>02.06.2018</a:t>
            </a:fld>
            <a:endParaRPr lang="de-CH">
              <a:solidFill>
                <a:prstClr val="black">
                  <a:tint val="75000"/>
                </a:prstClr>
              </a:solidFill>
            </a:endParaRPr>
          </a:p>
        </p:txBody>
      </p:sp>
      <p:sp>
        <p:nvSpPr>
          <p:cNvPr id="3" name="Fußzeilenplatzhalter 2"/>
          <p:cNvSpPr>
            <a:spLocks noGrp="1"/>
          </p:cNvSpPr>
          <p:nvPr>
            <p:ph type="ftr" sz="quarter" idx="11"/>
          </p:nvPr>
        </p:nvSpPr>
        <p:spPr/>
        <p:txBody>
          <a:bodyPr/>
          <a:lstStyle/>
          <a:p>
            <a:endParaRPr lang="de-CH">
              <a:solidFill>
                <a:prstClr val="black">
                  <a:tint val="75000"/>
                </a:prstClr>
              </a:solidFill>
            </a:endParaRPr>
          </a:p>
        </p:txBody>
      </p:sp>
      <p:sp>
        <p:nvSpPr>
          <p:cNvPr id="4" name="Foliennummernplatzhalter 3"/>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815184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02.06.2018</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4095129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A78BBE8-D54D-48D0-AFB4-74305CAA4787}" type="datetimeFigureOut">
              <a:rPr lang="de-CH" smtClean="0">
                <a:solidFill>
                  <a:prstClr val="black">
                    <a:tint val="75000"/>
                  </a:prstClr>
                </a:solidFill>
              </a:rPr>
              <a:pPr/>
              <a:t>02.06.2018</a:t>
            </a:fld>
            <a:endParaRPr lang="de-CH">
              <a:solidFill>
                <a:prstClr val="black">
                  <a:tint val="75000"/>
                </a:prstClr>
              </a:solidFill>
            </a:endParaRPr>
          </a:p>
        </p:txBody>
      </p:sp>
      <p:sp>
        <p:nvSpPr>
          <p:cNvPr id="6" name="Fußzeilenplatzhalter 5"/>
          <p:cNvSpPr>
            <a:spLocks noGrp="1"/>
          </p:cNvSpPr>
          <p:nvPr>
            <p:ph type="ftr" sz="quarter" idx="11"/>
          </p:nvPr>
        </p:nvSpPr>
        <p:spPr/>
        <p:txBody>
          <a:bodyPr/>
          <a:lstStyle/>
          <a:p>
            <a:endParaRPr lang="de-CH">
              <a:solidFill>
                <a:prstClr val="black">
                  <a:tint val="75000"/>
                </a:prstClr>
              </a:solidFill>
            </a:endParaRPr>
          </a:p>
        </p:txBody>
      </p:sp>
      <p:sp>
        <p:nvSpPr>
          <p:cNvPr id="7" name="Foliennummernplatzhalter 6"/>
          <p:cNvSpPr>
            <a:spLocks noGrp="1"/>
          </p:cNvSpPr>
          <p:nvPr>
            <p:ph type="sldNum" sz="quarter" idx="12"/>
          </p:nvPr>
        </p:nvSpPr>
        <p:spPr/>
        <p:txBody>
          <a:body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765134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8BBE8-D54D-48D0-AFB4-74305CAA4787}" type="datetimeFigureOut">
              <a:rPr lang="de-CH" smtClean="0">
                <a:solidFill>
                  <a:prstClr val="black">
                    <a:tint val="75000"/>
                  </a:prstClr>
                </a:solidFill>
              </a:rPr>
              <a:pPr/>
              <a:t>02.06.2018</a:t>
            </a:fld>
            <a:endParaRPr lang="de-CH">
              <a:solidFill>
                <a:prstClr val="black">
                  <a:tint val="75000"/>
                </a:prstClr>
              </a:solidFill>
            </a:endParaRP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solidFill>
                <a:prstClr val="black">
                  <a:tint val="75000"/>
                </a:prstClr>
              </a:solidFill>
            </a:endParaRP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C1ED69-5BE4-4321-B432-AFE091C7702D}" type="slidenum">
              <a:rPr lang="de-CH" smtClean="0">
                <a:solidFill>
                  <a:prstClr val="black">
                    <a:tint val="75000"/>
                  </a:prstClr>
                </a:solidFill>
              </a:rPr>
              <a:pPr/>
              <a:t>‹Nr.›</a:t>
            </a:fld>
            <a:endParaRPr lang="de-CH">
              <a:solidFill>
                <a:prstClr val="black">
                  <a:tint val="75000"/>
                </a:prstClr>
              </a:solidFill>
            </a:endParaRPr>
          </a:p>
        </p:txBody>
      </p:sp>
    </p:spTree>
    <p:extLst>
      <p:ext uri="{BB962C8B-B14F-4D97-AF65-F5344CB8AC3E}">
        <p14:creationId xmlns:p14="http://schemas.microsoft.com/office/powerpoint/2010/main" val="1755469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5570756"/>
          </a:xfrm>
          <a:prstGeom prst="rect">
            <a:avLst/>
          </a:prstGeom>
        </p:spPr>
        <p:txBody>
          <a:bodyPr wrap="square" rtlCol="0">
            <a:spAutoFit/>
          </a:bodyPr>
          <a:lstStyle/>
          <a:p>
            <a:pPr>
              <a:spcBef>
                <a:spcPts val="1200"/>
              </a:spcBef>
            </a:pPr>
            <a:r>
              <a:rPr lang="de-CH" sz="2400" b="1" dirty="0" smtClean="0">
                <a:solidFill>
                  <a:srgbClr val="C00000"/>
                </a:solidFill>
              </a:rPr>
              <a:t>Absichten Gottes</a:t>
            </a:r>
          </a:p>
          <a:p>
            <a:pPr>
              <a:spcBef>
                <a:spcPts val="1200"/>
              </a:spcBef>
            </a:pPr>
            <a:r>
              <a:rPr lang="de-CH" sz="2400" u="sng" dirty="0" smtClean="0">
                <a:solidFill>
                  <a:srgbClr val="002060"/>
                </a:solidFill>
              </a:rPr>
              <a:t>Hesekiel 36,26+27:</a:t>
            </a:r>
          </a:p>
          <a:p>
            <a:r>
              <a:rPr lang="de-CH" sz="2400" dirty="0"/>
              <a:t>Und ich will euch ein neues Herz und einen neuen Geist in euch geben und will das steinerne Herz aus eurem Fleisch wegnehmen und euch ein fleischernes Herz geben. </a:t>
            </a:r>
          </a:p>
          <a:p>
            <a:r>
              <a:rPr lang="de-CH" sz="2400" dirty="0"/>
              <a:t>27 Ich will meinen Geist in euch geben und will solche Leute aus euch machen, die in meinen Geboten wandeln und meine Rechte halten und danach tun. </a:t>
            </a:r>
            <a:endParaRPr lang="de-CH" sz="2400" dirty="0" smtClean="0"/>
          </a:p>
          <a:p>
            <a:endParaRPr lang="de-CH" sz="2400" dirty="0"/>
          </a:p>
          <a:p>
            <a:r>
              <a:rPr lang="de-CH" sz="2400" u="sng" dirty="0" smtClean="0">
                <a:solidFill>
                  <a:srgbClr val="002060"/>
                </a:solidFill>
              </a:rPr>
              <a:t>Psalm 51,12:</a:t>
            </a:r>
          </a:p>
          <a:p>
            <a:r>
              <a:rPr lang="de-CH" sz="2400" dirty="0"/>
              <a:t>Schaffe in mir, Gott, ein reines Herz und gib mir einen neuen, beständigen Geist. </a:t>
            </a:r>
            <a:endParaRPr lang="de-CH" sz="2400" dirty="0" smtClean="0"/>
          </a:p>
          <a:p>
            <a:endParaRPr lang="de-CH" sz="2400" dirty="0"/>
          </a:p>
          <a:p>
            <a:r>
              <a:rPr lang="de-CH" sz="2400" u="sng" dirty="0">
                <a:solidFill>
                  <a:srgbClr val="002060"/>
                </a:solidFill>
              </a:rPr>
              <a:t>Römer 5,5:</a:t>
            </a:r>
          </a:p>
          <a:p>
            <a:r>
              <a:rPr lang="de-CH" sz="2400" dirty="0" smtClean="0"/>
              <a:t>… denn </a:t>
            </a:r>
            <a:r>
              <a:rPr lang="de-CH" sz="2400" dirty="0"/>
              <a:t>die Liebe Gottes ist ausgegossen in unsre Herzen durch den Heiligen Geist, der uns gegeben ist.</a:t>
            </a:r>
          </a:p>
          <a:p>
            <a:pPr>
              <a:spcBef>
                <a:spcPts val="1200"/>
              </a:spcBef>
            </a:pPr>
            <a:endParaRPr lang="de-CH" sz="2400" u="sng" dirty="0">
              <a:solidFill>
                <a:srgbClr val="C00000"/>
              </a:solidFill>
            </a:endParaRPr>
          </a:p>
        </p:txBody>
      </p:sp>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Herzwerte</a:t>
            </a:r>
            <a:endParaRPr lang="de-CH" sz="2800" b="1" dirty="0"/>
          </a:p>
        </p:txBody>
      </p:sp>
    </p:spTree>
    <p:extLst>
      <p:ext uri="{BB962C8B-B14F-4D97-AF65-F5344CB8AC3E}">
        <p14:creationId xmlns:p14="http://schemas.microsoft.com/office/powerpoint/2010/main" val="864389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539551" y="677821"/>
            <a:ext cx="11493121" cy="2554545"/>
          </a:xfrm>
          <a:prstGeom prst="rect">
            <a:avLst/>
          </a:prstGeom>
        </p:spPr>
        <p:txBody>
          <a:bodyPr wrap="square" rtlCol="0">
            <a:spAutoFit/>
          </a:bodyPr>
          <a:lstStyle/>
          <a:p>
            <a:pPr>
              <a:spcBef>
                <a:spcPts val="1200"/>
              </a:spcBef>
            </a:pPr>
            <a:r>
              <a:rPr lang="de-CH" sz="2400" b="1" dirty="0" smtClean="0">
                <a:solidFill>
                  <a:srgbClr val="C00000"/>
                </a:solidFill>
              </a:rPr>
              <a:t>Es braucht eine Herztransplantation</a:t>
            </a:r>
          </a:p>
          <a:p>
            <a:pPr marL="342900" indent="-342900">
              <a:spcBef>
                <a:spcPts val="1200"/>
              </a:spcBef>
              <a:buFont typeface="Arial" panose="020B0604020202020204" pitchFamily="34" charset="0"/>
              <a:buChar char="•"/>
            </a:pPr>
            <a:r>
              <a:rPr lang="de-CH" sz="2400" b="1" dirty="0" smtClean="0">
                <a:solidFill>
                  <a:srgbClr val="002060"/>
                </a:solidFill>
              </a:rPr>
              <a:t>Durch den Heiligen Geist</a:t>
            </a:r>
          </a:p>
          <a:p>
            <a:pPr marL="342900" indent="-342900">
              <a:spcBef>
                <a:spcPts val="1200"/>
              </a:spcBef>
              <a:buFont typeface="Arial" panose="020B0604020202020204" pitchFamily="34" charset="0"/>
              <a:buChar char="•"/>
            </a:pPr>
            <a:r>
              <a:rPr lang="de-CH" sz="2400" b="1" dirty="0" smtClean="0">
                <a:solidFill>
                  <a:srgbClr val="002060"/>
                </a:solidFill>
              </a:rPr>
              <a:t>Keine eigene Anstrengung</a:t>
            </a:r>
          </a:p>
          <a:p>
            <a:pPr marL="342900" indent="-342900">
              <a:spcBef>
                <a:spcPts val="1200"/>
              </a:spcBef>
              <a:buFont typeface="Arial" panose="020B0604020202020204" pitchFamily="34" charset="0"/>
              <a:buChar char="•"/>
            </a:pPr>
            <a:r>
              <a:rPr lang="de-CH" sz="2400" b="1" dirty="0" smtClean="0">
                <a:solidFill>
                  <a:srgbClr val="002060"/>
                </a:solidFill>
              </a:rPr>
              <a:t>Hingabe an </a:t>
            </a:r>
            <a:r>
              <a:rPr lang="de-CH" sz="2400" b="1" dirty="0" smtClean="0">
                <a:solidFill>
                  <a:srgbClr val="002060"/>
                </a:solidFill>
              </a:rPr>
              <a:t>Christus</a:t>
            </a:r>
          </a:p>
          <a:p>
            <a:pPr marL="342900" indent="-342900">
              <a:spcBef>
                <a:spcPts val="1200"/>
              </a:spcBef>
              <a:buFont typeface="Arial" panose="020B0604020202020204" pitchFamily="34" charset="0"/>
              <a:buChar char="•"/>
            </a:pPr>
            <a:endParaRPr lang="de-CH" sz="2400" b="1" dirty="0" smtClean="0">
              <a:solidFill>
                <a:srgbClr val="002060"/>
              </a:solidFill>
            </a:endParaRPr>
          </a:p>
        </p:txBody>
      </p:sp>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Herzwerte</a:t>
            </a:r>
            <a:endParaRPr lang="de-CH" sz="2800" b="1" dirty="0"/>
          </a:p>
        </p:txBody>
      </p:sp>
    </p:spTree>
    <p:extLst>
      <p:ext uri="{BB962C8B-B14F-4D97-AF65-F5344CB8AC3E}">
        <p14:creationId xmlns:p14="http://schemas.microsoft.com/office/powerpoint/2010/main" val="377131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36982" y="677821"/>
            <a:ext cx="11855017" cy="6124754"/>
          </a:xfrm>
          <a:prstGeom prst="rect">
            <a:avLst/>
          </a:prstGeom>
        </p:spPr>
        <p:txBody>
          <a:bodyPr wrap="square" rtlCol="0">
            <a:spAutoFit/>
          </a:bodyPr>
          <a:lstStyle/>
          <a:p>
            <a:pPr>
              <a:spcBef>
                <a:spcPts val="1200"/>
              </a:spcBef>
            </a:pPr>
            <a:r>
              <a:rPr lang="de-CH" sz="2400" b="1" dirty="0" smtClean="0">
                <a:solidFill>
                  <a:srgbClr val="C00000"/>
                </a:solidFill>
              </a:rPr>
              <a:t>Das Gewissen</a:t>
            </a:r>
          </a:p>
          <a:p>
            <a:pPr marL="342900" indent="-342900">
              <a:spcBef>
                <a:spcPts val="1200"/>
              </a:spcBef>
              <a:buFont typeface="Arial" panose="020B0604020202020204" pitchFamily="34" charset="0"/>
              <a:buChar char="•"/>
            </a:pPr>
            <a:r>
              <a:rPr lang="de-CH" sz="2400" b="1" dirty="0" smtClean="0">
                <a:solidFill>
                  <a:srgbClr val="002060"/>
                </a:solidFill>
              </a:rPr>
              <a:t>keine unabhängige Instanz</a:t>
            </a:r>
          </a:p>
          <a:p>
            <a:pPr marL="342900" indent="-342900">
              <a:spcBef>
                <a:spcPts val="1200"/>
              </a:spcBef>
              <a:buFont typeface="Arial" panose="020B0604020202020204" pitchFamily="34" charset="0"/>
              <a:buChar char="•"/>
            </a:pPr>
            <a:r>
              <a:rPr lang="de-CH" sz="2400" b="1" dirty="0" smtClean="0">
                <a:solidFill>
                  <a:srgbClr val="002060"/>
                </a:solidFill>
              </a:rPr>
              <a:t>Nicht das selbe wie der Geist, aber etwas ähnliches</a:t>
            </a:r>
          </a:p>
          <a:p>
            <a:r>
              <a:rPr lang="de-CH" sz="2400" u="sng" dirty="0" smtClean="0"/>
              <a:t>Römer 2,14-16: </a:t>
            </a:r>
          </a:p>
          <a:p>
            <a:pPr>
              <a:spcBef>
                <a:spcPts val="600"/>
              </a:spcBef>
            </a:pPr>
            <a:r>
              <a:rPr lang="de-CH" sz="2400" dirty="0" smtClean="0"/>
              <a:t>14 Denn </a:t>
            </a:r>
            <a:r>
              <a:rPr lang="de-CH" sz="2400" dirty="0"/>
              <a:t>wenn Heiden, die das Gesetz nicht haben, doch von Natur aus tun, was das Gesetz fordert, so sind sie, obwohl sie das Gesetz nicht haben, sich selbst Gesetz. </a:t>
            </a:r>
          </a:p>
          <a:p>
            <a:pPr>
              <a:spcBef>
                <a:spcPts val="600"/>
              </a:spcBef>
            </a:pPr>
            <a:r>
              <a:rPr lang="de-CH" sz="2400" dirty="0"/>
              <a:t>15 Sie beweisen damit, dass des Gesetzes Werk in ihr Herz geschrieben ist; ihr Gewissen bezeugt es ihnen, dazu auch die Gedanken, die einander anklagen oder auch entschuldigen</a:t>
            </a:r>
          </a:p>
          <a:p>
            <a:pPr>
              <a:spcBef>
                <a:spcPts val="1200"/>
              </a:spcBef>
            </a:pPr>
            <a:r>
              <a:rPr lang="de-CH" sz="2400" b="1" dirty="0" smtClean="0">
                <a:solidFill>
                  <a:srgbClr val="002060"/>
                </a:solidFill>
              </a:rPr>
              <a:t>Gewissen wird geformt anhand der inneren Werte:</a:t>
            </a:r>
          </a:p>
          <a:p>
            <a:pPr marL="342900" indent="-342900">
              <a:spcBef>
                <a:spcPts val="1200"/>
              </a:spcBef>
              <a:buFontTx/>
              <a:buChar char="-"/>
            </a:pPr>
            <a:r>
              <a:rPr lang="de-CH" sz="2400" b="1" dirty="0" smtClean="0">
                <a:solidFill>
                  <a:srgbClr val="002060"/>
                </a:solidFill>
              </a:rPr>
              <a:t>Erfahrungen, Prägungen</a:t>
            </a:r>
          </a:p>
          <a:p>
            <a:pPr marL="342900" indent="-342900">
              <a:spcBef>
                <a:spcPts val="1200"/>
              </a:spcBef>
              <a:buFontTx/>
              <a:buChar char="-"/>
            </a:pPr>
            <a:r>
              <a:rPr lang="de-CH" sz="2400" b="1" dirty="0" smtClean="0">
                <a:solidFill>
                  <a:srgbClr val="002060"/>
                </a:solidFill>
              </a:rPr>
              <a:t>Meinungen anderer oder der Mehrheit</a:t>
            </a:r>
          </a:p>
          <a:p>
            <a:pPr marL="342900" indent="-342900">
              <a:spcBef>
                <a:spcPts val="1200"/>
              </a:spcBef>
              <a:buFontTx/>
              <a:buChar char="-"/>
            </a:pPr>
            <a:r>
              <a:rPr lang="de-CH" sz="2400" b="1" dirty="0" smtClean="0">
                <a:solidFill>
                  <a:srgbClr val="002060"/>
                </a:solidFill>
              </a:rPr>
              <a:t>Weltanschauung, Ideologie </a:t>
            </a:r>
            <a:r>
              <a:rPr lang="de-CH" sz="2400" dirty="0" smtClean="0">
                <a:solidFill>
                  <a:srgbClr val="002060"/>
                </a:solidFill>
              </a:rPr>
              <a:t>(Humanismus, Kapitalismus, Sozialismus, Kommunismus etc.)</a:t>
            </a:r>
          </a:p>
          <a:p>
            <a:pPr marL="342900" indent="-342900">
              <a:spcBef>
                <a:spcPts val="1200"/>
              </a:spcBef>
              <a:buFontTx/>
              <a:buChar char="-"/>
            </a:pPr>
            <a:r>
              <a:rPr lang="de-CH" sz="2400" b="1" dirty="0" smtClean="0">
                <a:solidFill>
                  <a:srgbClr val="002060"/>
                </a:solidFill>
              </a:rPr>
              <a:t>Religionen </a:t>
            </a:r>
            <a:r>
              <a:rPr lang="de-CH" sz="2400" dirty="0" smtClean="0">
                <a:solidFill>
                  <a:srgbClr val="002060"/>
                </a:solidFill>
              </a:rPr>
              <a:t>(Christentum, Judentum, Islam, Hinduismus, Buddhismus, Animismus etc.)</a:t>
            </a:r>
          </a:p>
        </p:txBody>
      </p:sp>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Herzwerte</a:t>
            </a:r>
            <a:endParaRPr lang="de-CH" sz="2800" b="1" dirty="0"/>
          </a:p>
        </p:txBody>
      </p:sp>
    </p:spTree>
    <p:extLst>
      <p:ext uri="{BB962C8B-B14F-4D97-AF65-F5344CB8AC3E}">
        <p14:creationId xmlns:p14="http://schemas.microsoft.com/office/powerpoint/2010/main" val="549137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36982" y="677821"/>
            <a:ext cx="11855017" cy="5801588"/>
          </a:xfrm>
          <a:prstGeom prst="rect">
            <a:avLst/>
          </a:prstGeom>
        </p:spPr>
        <p:txBody>
          <a:bodyPr wrap="square" rtlCol="0">
            <a:spAutoFit/>
          </a:bodyPr>
          <a:lstStyle/>
          <a:p>
            <a:pPr>
              <a:spcBef>
                <a:spcPts val="1200"/>
              </a:spcBef>
            </a:pPr>
            <a:r>
              <a:rPr lang="de-CH" sz="2400" b="1" dirty="0" smtClean="0">
                <a:solidFill>
                  <a:srgbClr val="C00000"/>
                </a:solidFill>
              </a:rPr>
              <a:t>Das Gewissen</a:t>
            </a:r>
          </a:p>
          <a:p>
            <a:pPr>
              <a:spcBef>
                <a:spcPts val="1200"/>
              </a:spcBef>
            </a:pPr>
            <a:r>
              <a:rPr lang="de-CH" sz="2400" u="sng" dirty="0" smtClean="0"/>
              <a:t>Römer 13,1-5: </a:t>
            </a:r>
          </a:p>
          <a:p>
            <a:pPr>
              <a:spcBef>
                <a:spcPts val="600"/>
              </a:spcBef>
            </a:pPr>
            <a:r>
              <a:rPr lang="de-CH" sz="2400" dirty="0"/>
              <a:t>1 Gehorche der Regierung, unter der du lebst, denn sie ist von Gott eingesetzt. Alle Regierungen haben ihre Vollmacht von Gott. </a:t>
            </a:r>
          </a:p>
          <a:p>
            <a:pPr>
              <a:spcBef>
                <a:spcPts val="600"/>
              </a:spcBef>
            </a:pPr>
            <a:r>
              <a:rPr lang="de-CH" sz="2400" dirty="0"/>
              <a:t>2 Wer sich also den Gesetzen des Landes widersetzt, der verweigert Gott selbst den Gehorsam und wird bestraft werden. </a:t>
            </a:r>
          </a:p>
          <a:p>
            <a:pPr>
              <a:spcBef>
                <a:spcPts val="600"/>
              </a:spcBef>
            </a:pPr>
            <a:r>
              <a:rPr lang="de-CH" sz="2400" dirty="0"/>
              <a:t>3 Wer vorbildlich und gut handelt, braucht sich vor den Regierenden nicht zu fürchten, denn nur die müssen sich fürchten, die Unrecht tun. Deshalb tu, was richtig ist, und du wirst sogar noch dafür gelobt werden. </a:t>
            </a:r>
          </a:p>
          <a:p>
            <a:pPr>
              <a:spcBef>
                <a:spcPts val="600"/>
              </a:spcBef>
            </a:pPr>
            <a:r>
              <a:rPr lang="de-CH" sz="2400" dirty="0"/>
              <a:t>4 Die Regierung ist von Gott dazu eingesetzt, dich zu unterstützen. Wenn du jedoch Unrecht tust, ist deine Angst begründet, denn du wirst bestraft werden. Sie ist von Gott dazu eingesetzt, diejenigen in seinem Auftrag zu bestrafen, die Unrecht tun. </a:t>
            </a:r>
          </a:p>
          <a:p>
            <a:pPr>
              <a:spcBef>
                <a:spcPts val="600"/>
              </a:spcBef>
            </a:pPr>
            <a:r>
              <a:rPr lang="de-CH" sz="2400" dirty="0"/>
              <a:t>5 Du sollst der Regierung also aus zwei Gründen gehorchen: damit du nicht bestraft wirst und damit du ein reines Gewissen behältst. </a:t>
            </a:r>
          </a:p>
        </p:txBody>
      </p:sp>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Herzwerte</a:t>
            </a:r>
            <a:endParaRPr lang="de-CH" sz="2800" b="1" dirty="0"/>
          </a:p>
        </p:txBody>
      </p:sp>
    </p:spTree>
    <p:extLst>
      <p:ext uri="{BB962C8B-B14F-4D97-AF65-F5344CB8AC3E}">
        <p14:creationId xmlns:p14="http://schemas.microsoft.com/office/powerpoint/2010/main" val="660188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charRg st="28" end="15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charRg st="157" end="27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charRg st="276" end="49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charRg st="490" end="74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charRg st="740" end="87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36982" y="677821"/>
            <a:ext cx="11855017" cy="5832366"/>
          </a:xfrm>
          <a:prstGeom prst="rect">
            <a:avLst/>
          </a:prstGeom>
        </p:spPr>
        <p:txBody>
          <a:bodyPr wrap="square" rtlCol="0">
            <a:spAutoFit/>
          </a:bodyPr>
          <a:lstStyle/>
          <a:p>
            <a:pPr>
              <a:spcBef>
                <a:spcPts val="1200"/>
              </a:spcBef>
            </a:pPr>
            <a:r>
              <a:rPr lang="de-CH" sz="2400" b="1" dirty="0" smtClean="0">
                <a:solidFill>
                  <a:srgbClr val="C00000"/>
                </a:solidFill>
              </a:rPr>
              <a:t>Das Gewissen</a:t>
            </a:r>
          </a:p>
          <a:p>
            <a:pPr>
              <a:spcBef>
                <a:spcPts val="1200"/>
              </a:spcBef>
            </a:pPr>
            <a:r>
              <a:rPr lang="de-CH" sz="2400" u="sng" dirty="0" smtClean="0"/>
              <a:t>1. Korinther 8,7-13: </a:t>
            </a:r>
          </a:p>
          <a:p>
            <a:pPr>
              <a:spcBef>
                <a:spcPts val="600"/>
              </a:spcBef>
            </a:pPr>
            <a:r>
              <a:rPr lang="de-CH" sz="2000" dirty="0" smtClean="0"/>
              <a:t>7 Manche </a:t>
            </a:r>
            <a:r>
              <a:rPr lang="de-CH" sz="2000" dirty="0"/>
              <a:t>haben sich daran gewöhnt, Götzen für etwas Wirkliches zu halten. Wenn sie dann von dem geopferten Fleisch essen, wird ihr schwaches Gewissen beunruhigt. </a:t>
            </a:r>
          </a:p>
          <a:p>
            <a:pPr>
              <a:spcBef>
                <a:spcPts val="600"/>
              </a:spcBef>
            </a:pPr>
            <a:r>
              <a:rPr lang="de-CH" sz="2000" dirty="0"/>
              <a:t>8 Es stimmt, dass wir Gottes Anerkennung nicht durch das gewinnen können, was wir essen. Wir versäumen nichts, wenn wir etwas Bestimmtes nicht essen, und wir gewinnen nichts, wenn wir es tun. </a:t>
            </a:r>
          </a:p>
          <a:p>
            <a:pPr>
              <a:spcBef>
                <a:spcPts val="600"/>
              </a:spcBef>
            </a:pPr>
            <a:r>
              <a:rPr lang="de-CH" sz="2000" dirty="0"/>
              <a:t>9 Doch ihr müsst mit dieser Freiheit, die ihr habt, behutsam umgehen, damit ihr nicht einem Bruder oder einer Schwester mit einem ängstlicheren Gewissen schadet. </a:t>
            </a:r>
          </a:p>
          <a:p>
            <a:pPr>
              <a:spcBef>
                <a:spcPts val="600"/>
              </a:spcBef>
            </a:pPr>
            <a:r>
              <a:rPr lang="de-CH" sz="2000" dirty="0"/>
              <a:t>10 Leicht kann dann Folgendes geschehen: Schwächere Menschen, die es für falsch halten, solche Speisen zu essen, werden dich in einem Götzentempel essen sehen. Du selbst weißt, dass daran nichts Unrechtes ist, sie aber werden verleitet, gegen ihr Gewissen Fleisch zu essen, das einem Götzen geopfert wurde. </a:t>
            </a:r>
          </a:p>
          <a:p>
            <a:pPr>
              <a:spcBef>
                <a:spcPts val="600"/>
              </a:spcBef>
            </a:pPr>
            <a:r>
              <a:rPr lang="de-CH" sz="2000" dirty="0"/>
              <a:t>11 Auf diese Weise schadet deine Erkenntnis einem schwachen Bruder, für den Christus doch ebenfalls gestorben ist. </a:t>
            </a:r>
          </a:p>
          <a:p>
            <a:pPr>
              <a:spcBef>
                <a:spcPts val="600"/>
              </a:spcBef>
            </a:pPr>
            <a:r>
              <a:rPr lang="de-CH" sz="2000" dirty="0"/>
              <a:t>12 Wenn ihr gegen eure Brüder sündigt und ihr schwaches Gewissen verletzt, sündigt ihr damit gegen Christus. </a:t>
            </a:r>
          </a:p>
          <a:p>
            <a:pPr>
              <a:spcBef>
                <a:spcPts val="600"/>
              </a:spcBef>
            </a:pPr>
            <a:r>
              <a:rPr lang="de-CH" sz="2000" dirty="0"/>
              <a:t>13 Lieber will ich mein Leben lang kein Fleisch mehr essen, als dass ich durch mein Tun einen anderen zur Sünde veranlasse - denn ich möchte meinem Bruder nicht schaden. </a:t>
            </a:r>
          </a:p>
        </p:txBody>
      </p:sp>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Herzwerte</a:t>
            </a:r>
            <a:endParaRPr lang="de-CH" sz="2800" b="1" dirty="0"/>
          </a:p>
        </p:txBody>
      </p:sp>
    </p:spTree>
    <p:extLst>
      <p:ext uri="{BB962C8B-B14F-4D97-AF65-F5344CB8AC3E}">
        <p14:creationId xmlns:p14="http://schemas.microsoft.com/office/powerpoint/2010/main" val="260211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charRg st="35" end="19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charRg st="198" end="39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charRg st="391" end="55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charRg st="554" end="86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charRg st="862" end="97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charRg st="978" end="108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xEl>
                                              <p:charRg st="1088" end="125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36982" y="677821"/>
            <a:ext cx="11855017" cy="4924425"/>
          </a:xfrm>
          <a:prstGeom prst="rect">
            <a:avLst/>
          </a:prstGeom>
        </p:spPr>
        <p:txBody>
          <a:bodyPr wrap="square" rtlCol="0">
            <a:spAutoFit/>
          </a:bodyPr>
          <a:lstStyle/>
          <a:p>
            <a:pPr>
              <a:spcBef>
                <a:spcPts val="1200"/>
              </a:spcBef>
            </a:pPr>
            <a:r>
              <a:rPr lang="de-CH" sz="2400" b="1" dirty="0" smtClean="0">
                <a:solidFill>
                  <a:srgbClr val="C00000"/>
                </a:solidFill>
              </a:rPr>
              <a:t>Das Gewissen</a:t>
            </a:r>
          </a:p>
          <a:p>
            <a:pPr>
              <a:spcBef>
                <a:spcPts val="1200"/>
              </a:spcBef>
            </a:pPr>
            <a:r>
              <a:rPr lang="de-CH" sz="2400" u="sng" dirty="0" smtClean="0"/>
              <a:t>1. Korinther 10,25-29: </a:t>
            </a:r>
          </a:p>
          <a:p>
            <a:endParaRPr lang="de-CH" sz="2000" dirty="0"/>
          </a:p>
          <a:p>
            <a:pPr>
              <a:spcBef>
                <a:spcPts val="600"/>
              </a:spcBef>
            </a:pPr>
            <a:r>
              <a:rPr lang="de-CH" sz="2400" dirty="0"/>
              <a:t>25 Haltet euch an Folgendes: Ihr dürft alles Fleisch essen, das auf dem Markt verkauft wird. Fragt nicht, ob es Götzen dargebracht wurde oder nicht; dann wird euer Gewissen gar nicht erst belastet. </a:t>
            </a:r>
          </a:p>
          <a:p>
            <a:pPr>
              <a:spcBef>
                <a:spcPts val="600"/>
              </a:spcBef>
            </a:pPr>
            <a:r>
              <a:rPr lang="de-CH" sz="2400" dirty="0"/>
              <a:t>26 Denn »die Erde und alles, was darauf ist, gehört dem Herrn«.7 </a:t>
            </a:r>
          </a:p>
          <a:p>
            <a:pPr>
              <a:spcBef>
                <a:spcPts val="600"/>
              </a:spcBef>
            </a:pPr>
            <a:r>
              <a:rPr lang="de-CH" sz="2400" dirty="0"/>
              <a:t>27 Wenn jemand, der nicht an Christus glaubt, euch zum Essen einlädt, dann nehmt die Einladung an, wenn ihr wollt. Esst, was immer euch angeboten wird, und stellt keine Fragen. Euer Gewissen braucht darüber nicht beunruhigt zu sein. </a:t>
            </a:r>
          </a:p>
          <a:p>
            <a:pPr>
              <a:spcBef>
                <a:spcPts val="600"/>
              </a:spcBef>
            </a:pPr>
            <a:r>
              <a:rPr lang="de-CH" sz="2400" dirty="0"/>
              <a:t>28 Doch wenn euch jemand warnt, dass dieses Fleisch den Götzen dargebracht wurde, dann esst es nicht, und zwar aus Rücksicht auf denjenigen, der euch davor gewarnt hat. </a:t>
            </a:r>
          </a:p>
        </p:txBody>
      </p:sp>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Herzwerte</a:t>
            </a:r>
            <a:endParaRPr lang="de-CH" sz="2800" b="1" dirty="0"/>
          </a:p>
        </p:txBody>
      </p:sp>
    </p:spTree>
    <p:extLst>
      <p:ext uri="{BB962C8B-B14F-4D97-AF65-F5344CB8AC3E}">
        <p14:creationId xmlns:p14="http://schemas.microsoft.com/office/powerpoint/2010/main" val="86268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charRg st="38" end="23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charRg st="237" end="30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charRg st="303" end="53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charRg st="537" end="70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36982" y="677821"/>
            <a:ext cx="11855017" cy="5986254"/>
          </a:xfrm>
          <a:prstGeom prst="rect">
            <a:avLst/>
          </a:prstGeom>
        </p:spPr>
        <p:txBody>
          <a:bodyPr wrap="square" rtlCol="0">
            <a:spAutoFit/>
          </a:bodyPr>
          <a:lstStyle/>
          <a:p>
            <a:pPr>
              <a:spcBef>
                <a:spcPts val="1200"/>
              </a:spcBef>
            </a:pPr>
            <a:r>
              <a:rPr lang="de-CH" sz="2400" b="1" dirty="0" smtClean="0">
                <a:solidFill>
                  <a:srgbClr val="C00000"/>
                </a:solidFill>
              </a:rPr>
              <a:t>Das Gewissen</a:t>
            </a:r>
          </a:p>
          <a:p>
            <a:pPr>
              <a:spcBef>
                <a:spcPts val="1200"/>
              </a:spcBef>
            </a:pPr>
            <a:r>
              <a:rPr lang="de-CH" sz="2400" u="sng" dirty="0" smtClean="0"/>
              <a:t>Kolosser 2,16-18; 20-23: </a:t>
            </a:r>
            <a:endParaRPr lang="de-CH" sz="2400" dirty="0"/>
          </a:p>
          <a:p>
            <a:pPr>
              <a:spcBef>
                <a:spcPts val="600"/>
              </a:spcBef>
            </a:pPr>
            <a:r>
              <a:rPr lang="de-CH" sz="2200" dirty="0"/>
              <a:t>16 Lasst euch deshalb von niemandem verurteilen, nur weil ihr bestimmte Dinge esst oder trinkt oder weil ihr bestimmte Feiertage, religiöse </a:t>
            </a:r>
            <a:r>
              <a:rPr lang="de-CH" sz="2200" dirty="0" smtClean="0"/>
              <a:t>Feste </a:t>
            </a:r>
            <a:r>
              <a:rPr lang="de-CH" sz="2200" dirty="0"/>
              <a:t>oder Sabbate haltet oder nicht haltet. </a:t>
            </a:r>
          </a:p>
          <a:p>
            <a:pPr>
              <a:spcBef>
                <a:spcPts val="600"/>
              </a:spcBef>
            </a:pPr>
            <a:r>
              <a:rPr lang="de-CH" sz="2200" dirty="0"/>
              <a:t>17 Denn diese sind nur ein Schatten des Zukünftigen. Die Wirklichkeit aber ist Christus selbst. </a:t>
            </a:r>
          </a:p>
          <a:p>
            <a:pPr>
              <a:spcBef>
                <a:spcPts val="600"/>
              </a:spcBef>
            </a:pPr>
            <a:r>
              <a:rPr lang="de-CH" sz="2200" dirty="0"/>
              <a:t>18 Und wenn jemand zu euch kommt und Demut predigt oder Verehrung der Engel, dann lasst euch davon nicht </a:t>
            </a:r>
            <a:r>
              <a:rPr lang="de-CH" sz="2200" dirty="0" smtClean="0"/>
              <a:t>ablenken </a:t>
            </a:r>
            <a:r>
              <a:rPr lang="de-CH" sz="2200" dirty="0"/>
              <a:t>- auch dann nicht, wenn er sich dabei auf das beruft, was er gesehen hat. Solche Menschen sind ohne Grund stolz und aufgeblasen. </a:t>
            </a:r>
          </a:p>
          <a:p>
            <a:pPr>
              <a:spcBef>
                <a:spcPts val="600"/>
              </a:spcBef>
            </a:pPr>
            <a:r>
              <a:rPr lang="de-CH" sz="2200" dirty="0" smtClean="0"/>
              <a:t>20</a:t>
            </a:r>
            <a:r>
              <a:rPr lang="de-CH" sz="2200" dirty="0"/>
              <a:t> Ihr seid mit Christus gestorben, und er hat euch aus den Händen der Mächte dieser Welt befreit. Warum folgt ihr dann noch weltlichen Regeln wie: </a:t>
            </a:r>
          </a:p>
          <a:p>
            <a:pPr>
              <a:spcBef>
                <a:spcPts val="600"/>
              </a:spcBef>
            </a:pPr>
            <a:r>
              <a:rPr lang="de-CH" sz="2200" dirty="0"/>
              <a:t>21 »Damit sollst du nichts zu tun haben, das sollst du nicht essen, dies nicht anfassen.« </a:t>
            </a:r>
          </a:p>
          <a:p>
            <a:pPr>
              <a:spcBef>
                <a:spcPts val="600"/>
              </a:spcBef>
            </a:pPr>
            <a:r>
              <a:rPr lang="de-CH" sz="2200" dirty="0"/>
              <a:t>22 Solche Regeln sind nichts als menschliche Vorschriften für Dinge, die doch nur dazu da sind, von uns benutzt und verbraucht zu werden. </a:t>
            </a:r>
          </a:p>
          <a:p>
            <a:pPr>
              <a:spcBef>
                <a:spcPts val="600"/>
              </a:spcBef>
            </a:pPr>
            <a:r>
              <a:rPr lang="de-CH" sz="2200" dirty="0"/>
              <a:t>23 Sie mögen weise wirken, weil sie Hingabe, Demut und strenge körperliche Di</a:t>
            </a:r>
            <a:r>
              <a:rPr lang="de-CH" sz="2400" dirty="0"/>
              <a:t>sziplin verlangen. Aber sie sind ohne Wert und dienen nur menschlichen Zielen. </a:t>
            </a:r>
          </a:p>
        </p:txBody>
      </p:sp>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Herzwerte</a:t>
            </a:r>
            <a:endParaRPr lang="de-CH" sz="2800" b="1" dirty="0"/>
          </a:p>
        </p:txBody>
      </p:sp>
    </p:spTree>
    <p:extLst>
      <p:ext uri="{BB962C8B-B14F-4D97-AF65-F5344CB8AC3E}">
        <p14:creationId xmlns:p14="http://schemas.microsoft.com/office/powerpoint/2010/main" val="226009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charRg st="39" end="22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charRg st="225" end="32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charRg st="322" end="56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charRg st="566" end="71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charRg st="715" end="80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xEl>
                                              <p:charRg st="806" end="94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xEl>
                                              <p:charRg st="945" end="110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36982" y="677821"/>
            <a:ext cx="11855017" cy="4693593"/>
          </a:xfrm>
          <a:prstGeom prst="rect">
            <a:avLst/>
          </a:prstGeom>
        </p:spPr>
        <p:txBody>
          <a:bodyPr wrap="square" rtlCol="0">
            <a:spAutoFit/>
          </a:bodyPr>
          <a:lstStyle/>
          <a:p>
            <a:pPr>
              <a:spcBef>
                <a:spcPts val="1200"/>
              </a:spcBef>
            </a:pPr>
            <a:r>
              <a:rPr lang="de-CH" sz="2400" b="1" dirty="0" smtClean="0">
                <a:solidFill>
                  <a:srgbClr val="C00000"/>
                </a:solidFill>
              </a:rPr>
              <a:t>Das Gewissen</a:t>
            </a:r>
          </a:p>
          <a:p>
            <a:pPr>
              <a:spcBef>
                <a:spcPts val="1200"/>
              </a:spcBef>
            </a:pPr>
            <a:r>
              <a:rPr lang="de-CH" sz="2400" u="sng" dirty="0" smtClean="0"/>
              <a:t>1. Timotheus 4,1-5: </a:t>
            </a:r>
            <a:endParaRPr lang="de-CH" sz="2400" dirty="0"/>
          </a:p>
          <a:p>
            <a:pPr>
              <a:spcBef>
                <a:spcPts val="600"/>
              </a:spcBef>
            </a:pPr>
            <a:r>
              <a:rPr lang="de-CH" sz="2400" dirty="0"/>
              <a:t>1 Der Geist aber sagt deutlich, dass in den letzten Zeiten einige von dem Glauben abfallen werden und verführerischen Geistern und Lehren von Dämonen anhängen, </a:t>
            </a:r>
          </a:p>
          <a:p>
            <a:pPr>
              <a:spcBef>
                <a:spcPts val="600"/>
              </a:spcBef>
            </a:pPr>
            <a:r>
              <a:rPr lang="de-CH" sz="2400" dirty="0"/>
              <a:t>2 verleitet durch Heuchelei der Lügenredner, die ein Brandmal in ihrem Gewissen haben. </a:t>
            </a:r>
          </a:p>
          <a:p>
            <a:pPr>
              <a:spcBef>
                <a:spcPts val="600"/>
              </a:spcBef>
            </a:pPr>
            <a:r>
              <a:rPr lang="de-CH" sz="2400" dirty="0"/>
              <a:t>3 Sie gebieten, nicht zu heiraten und Speisen zu meiden, die Gott geschaffen hat, dass sie mit Danksagung empfangen werden von den Gläubigen und denen, die die Wahrheit erkannt haben. </a:t>
            </a:r>
          </a:p>
          <a:p>
            <a:pPr>
              <a:spcBef>
                <a:spcPts val="600"/>
              </a:spcBef>
            </a:pPr>
            <a:r>
              <a:rPr lang="de-CH" sz="2400" dirty="0"/>
              <a:t>4 Denn alles, was Gott geschaffen hat, ist gut, und nichts ist verwerflich, was mit Danksagung empfangen wird; </a:t>
            </a:r>
          </a:p>
          <a:p>
            <a:pPr>
              <a:spcBef>
                <a:spcPts val="600"/>
              </a:spcBef>
            </a:pPr>
            <a:r>
              <a:rPr lang="de-CH" sz="2400" dirty="0"/>
              <a:t>5 denn es wird geheiligt durch das Wort Gottes und Gebet. </a:t>
            </a:r>
          </a:p>
        </p:txBody>
      </p:sp>
      <p:sp>
        <p:nvSpPr>
          <p:cNvPr id="10" name="Textfeld 9"/>
          <p:cNvSpPr txBox="1"/>
          <p:nvPr/>
        </p:nvSpPr>
        <p:spPr>
          <a:xfrm>
            <a:off x="336982" y="154600"/>
            <a:ext cx="10989483" cy="523220"/>
          </a:xfrm>
          <a:prstGeom prst="rect">
            <a:avLst/>
          </a:prstGeom>
          <a:noFill/>
        </p:spPr>
        <p:txBody>
          <a:bodyPr wrap="square" rtlCol="0">
            <a:spAutoFit/>
          </a:bodyPr>
          <a:lstStyle/>
          <a:p>
            <a:pPr algn="ctr"/>
            <a:r>
              <a:rPr lang="de-CH" sz="2800" b="1" dirty="0" smtClean="0"/>
              <a:t>Herzwerte</a:t>
            </a:r>
            <a:endParaRPr lang="de-CH" sz="2800" b="1" dirty="0"/>
          </a:p>
        </p:txBody>
      </p:sp>
    </p:spTree>
    <p:extLst>
      <p:ext uri="{BB962C8B-B14F-4D97-AF65-F5344CB8AC3E}">
        <p14:creationId xmlns:p14="http://schemas.microsoft.com/office/powerpoint/2010/main" val="111258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charRg st="34" end="19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charRg st="195" end="28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charRg st="283" end="46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charRg st="468" end="58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charRg st="580" end="63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Words>
  <Application>Microsoft Office PowerPoint</Application>
  <PresentationFormat>Benutzerdefiniert</PresentationFormat>
  <Paragraphs>72</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1_Office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jan.hoogendijk@hispeed.ch</dc:creator>
  <cp:lastModifiedBy>aschwab</cp:lastModifiedBy>
  <cp:revision>134</cp:revision>
  <cp:lastPrinted>2015-03-15T07:15:03Z</cp:lastPrinted>
  <dcterms:created xsi:type="dcterms:W3CDTF">2014-02-28T17:33:24Z</dcterms:created>
  <dcterms:modified xsi:type="dcterms:W3CDTF">2018-06-02T15:36:01Z</dcterms:modified>
</cp:coreProperties>
</file>