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3" r:id="rId2"/>
    <p:sldId id="284" r:id="rId3"/>
    <p:sldId id="287" r:id="rId4"/>
    <p:sldId id="288" r:id="rId5"/>
    <p:sldId id="290"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286" r:id="rId20"/>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86E7F529-ADBF-4E08-B610-11CECF89C2BE}">
          <p14:sldIdLst>
            <p14:sldId id="283"/>
            <p14:sldId id="284"/>
            <p14:sldId id="287"/>
            <p14:sldId id="288"/>
            <p14:sldId id="290"/>
            <p14:sldId id="292"/>
            <p14:sldId id="293"/>
            <p14:sldId id="294"/>
            <p14:sldId id="295"/>
            <p14:sldId id="296"/>
            <p14:sldId id="297"/>
            <p14:sldId id="298"/>
            <p14:sldId id="299"/>
            <p14:sldId id="300"/>
            <p14:sldId id="301"/>
            <p14:sldId id="302"/>
            <p14:sldId id="303"/>
            <p14:sldId id="304"/>
          </p14:sldIdLst>
        </p14:section>
        <p14:section name="Abschnitt ohne Titel" id="{AF12DA7C-D94E-40E7-9DE7-D583D730023A}">
          <p14:sldIdLst>
            <p14:sldId id="2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388" autoAdjust="0"/>
  </p:normalViewPr>
  <p:slideViewPr>
    <p:cSldViewPr snapToGrid="0">
      <p:cViewPr>
        <p:scale>
          <a:sx n="90" d="100"/>
          <a:sy n="90" d="100"/>
        </p:scale>
        <p:origin x="-624" y="-630"/>
      </p:cViewPr>
      <p:guideLst>
        <p:guide orient="horz" pos="1620"/>
        <p:guide pos="2880"/>
      </p:guideLst>
    </p:cSldViewPr>
  </p:slideViewPr>
  <p:notesTextViewPr>
    <p:cViewPr>
      <p:scale>
        <a:sx n="1" d="1"/>
        <a:sy n="1" d="1"/>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0D1475-C2FE-4B02-966E-6AF0EA1C8C11}" type="datetimeFigureOut">
              <a:rPr lang="de-CH" smtClean="0"/>
              <a:t>08.04.2018</a:t>
            </a:fld>
            <a:endParaRPr lang="de-CH"/>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6C80C2-A8F2-4FA1-A906-B3F7CC5DB74B}" type="slidenum">
              <a:rPr lang="de-CH" smtClean="0"/>
              <a:t>‹Nr.›</a:t>
            </a:fld>
            <a:endParaRPr lang="de-CH"/>
          </a:p>
        </p:txBody>
      </p:sp>
    </p:spTree>
    <p:extLst>
      <p:ext uri="{BB962C8B-B14F-4D97-AF65-F5344CB8AC3E}">
        <p14:creationId xmlns:p14="http://schemas.microsoft.com/office/powerpoint/2010/main" val="2416562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9D4ED445-3105-4372-8E1C-F22C97CBA8EE}" type="datetimeFigureOut">
              <a:rPr lang="de-CH" smtClean="0"/>
              <a:t>08.04.2018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CB6EABF1-A852-48E2-95A1-F4157068E0E3}" type="slidenum">
              <a:rPr lang="de-CH" smtClean="0"/>
              <a:t>‹Nr.›</a:t>
            </a:fld>
            <a:endParaRPr lang="de-CH"/>
          </a:p>
        </p:txBody>
      </p:sp>
    </p:spTree>
    <p:extLst>
      <p:ext uri="{BB962C8B-B14F-4D97-AF65-F5344CB8AC3E}">
        <p14:creationId xmlns:p14="http://schemas.microsoft.com/office/powerpoint/2010/main" val="1842861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9D4ED445-3105-4372-8E1C-F22C97CBA8EE}" type="datetimeFigureOut">
              <a:rPr lang="de-CH" smtClean="0"/>
              <a:t>08.04.2018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CB6EABF1-A852-48E2-95A1-F4157068E0E3}" type="slidenum">
              <a:rPr lang="de-CH" smtClean="0"/>
              <a:t>‹Nr.›</a:t>
            </a:fld>
            <a:endParaRPr lang="de-CH"/>
          </a:p>
        </p:txBody>
      </p:sp>
    </p:spTree>
    <p:extLst>
      <p:ext uri="{BB962C8B-B14F-4D97-AF65-F5344CB8AC3E}">
        <p14:creationId xmlns:p14="http://schemas.microsoft.com/office/powerpoint/2010/main" val="3576197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05979"/>
            <a:ext cx="2057400" cy="4388644"/>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05979"/>
            <a:ext cx="6019800" cy="4388644"/>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9D4ED445-3105-4372-8E1C-F22C97CBA8EE}" type="datetimeFigureOut">
              <a:rPr lang="de-CH" smtClean="0"/>
              <a:t>08.04.2018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CB6EABF1-A852-48E2-95A1-F4157068E0E3}" type="slidenum">
              <a:rPr lang="de-CH" smtClean="0"/>
              <a:t>‹Nr.›</a:t>
            </a:fld>
            <a:endParaRPr lang="de-CH"/>
          </a:p>
        </p:txBody>
      </p:sp>
    </p:spTree>
    <p:extLst>
      <p:ext uri="{BB962C8B-B14F-4D97-AF65-F5344CB8AC3E}">
        <p14:creationId xmlns:p14="http://schemas.microsoft.com/office/powerpoint/2010/main" val="26548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9D4ED445-3105-4372-8E1C-F22C97CBA8EE}" type="datetimeFigureOut">
              <a:rPr lang="de-CH" smtClean="0"/>
              <a:t>08.04.2018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CB6EABF1-A852-48E2-95A1-F4157068E0E3}" type="slidenum">
              <a:rPr lang="de-CH" smtClean="0"/>
              <a:t>‹Nr.›</a:t>
            </a:fld>
            <a:endParaRPr lang="de-CH"/>
          </a:p>
        </p:txBody>
      </p:sp>
    </p:spTree>
    <p:extLst>
      <p:ext uri="{BB962C8B-B14F-4D97-AF65-F5344CB8AC3E}">
        <p14:creationId xmlns:p14="http://schemas.microsoft.com/office/powerpoint/2010/main" val="2241472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9D4ED445-3105-4372-8E1C-F22C97CBA8EE}" type="datetimeFigureOut">
              <a:rPr lang="de-CH" smtClean="0"/>
              <a:t>08.04.2018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CB6EABF1-A852-48E2-95A1-F4157068E0E3}" type="slidenum">
              <a:rPr lang="de-CH" smtClean="0"/>
              <a:t>‹Nr.›</a:t>
            </a:fld>
            <a:endParaRPr lang="de-CH"/>
          </a:p>
        </p:txBody>
      </p:sp>
    </p:spTree>
    <p:extLst>
      <p:ext uri="{BB962C8B-B14F-4D97-AF65-F5344CB8AC3E}">
        <p14:creationId xmlns:p14="http://schemas.microsoft.com/office/powerpoint/2010/main" val="405986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9D4ED445-3105-4372-8E1C-F22C97CBA8EE}" type="datetimeFigureOut">
              <a:rPr lang="de-CH" smtClean="0"/>
              <a:t>08.04.2018</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CB6EABF1-A852-48E2-95A1-F4157068E0E3}" type="slidenum">
              <a:rPr lang="de-CH" smtClean="0"/>
              <a:t>‹Nr.›</a:t>
            </a:fld>
            <a:endParaRPr lang="de-CH"/>
          </a:p>
        </p:txBody>
      </p:sp>
    </p:spTree>
    <p:extLst>
      <p:ext uri="{BB962C8B-B14F-4D97-AF65-F5344CB8AC3E}">
        <p14:creationId xmlns:p14="http://schemas.microsoft.com/office/powerpoint/2010/main" val="3861606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9D4ED445-3105-4372-8E1C-F22C97CBA8EE}" type="datetimeFigureOut">
              <a:rPr lang="de-CH" smtClean="0"/>
              <a:t>08.04.2018</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CB6EABF1-A852-48E2-95A1-F4157068E0E3}" type="slidenum">
              <a:rPr lang="de-CH" smtClean="0"/>
              <a:t>‹Nr.›</a:t>
            </a:fld>
            <a:endParaRPr lang="de-CH"/>
          </a:p>
        </p:txBody>
      </p:sp>
    </p:spTree>
    <p:extLst>
      <p:ext uri="{BB962C8B-B14F-4D97-AF65-F5344CB8AC3E}">
        <p14:creationId xmlns:p14="http://schemas.microsoft.com/office/powerpoint/2010/main" val="190149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9D4ED445-3105-4372-8E1C-F22C97CBA8EE}" type="datetimeFigureOut">
              <a:rPr lang="de-CH" smtClean="0"/>
              <a:t>08.04.2018</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CB6EABF1-A852-48E2-95A1-F4157068E0E3}" type="slidenum">
              <a:rPr lang="de-CH" smtClean="0"/>
              <a:t>‹Nr.›</a:t>
            </a:fld>
            <a:endParaRPr lang="de-CH"/>
          </a:p>
        </p:txBody>
      </p:sp>
    </p:spTree>
    <p:extLst>
      <p:ext uri="{BB962C8B-B14F-4D97-AF65-F5344CB8AC3E}">
        <p14:creationId xmlns:p14="http://schemas.microsoft.com/office/powerpoint/2010/main" val="428697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D4ED445-3105-4372-8E1C-F22C97CBA8EE}" type="datetimeFigureOut">
              <a:rPr lang="de-CH" smtClean="0"/>
              <a:t>08.04.2018</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CB6EABF1-A852-48E2-95A1-F4157068E0E3}" type="slidenum">
              <a:rPr lang="de-CH" smtClean="0"/>
              <a:t>‹Nr.›</a:t>
            </a:fld>
            <a:endParaRPr lang="de-CH"/>
          </a:p>
        </p:txBody>
      </p:sp>
    </p:spTree>
    <p:extLst>
      <p:ext uri="{BB962C8B-B14F-4D97-AF65-F5344CB8AC3E}">
        <p14:creationId xmlns:p14="http://schemas.microsoft.com/office/powerpoint/2010/main" val="345075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D4ED445-3105-4372-8E1C-F22C97CBA8EE}" type="datetimeFigureOut">
              <a:rPr lang="de-CH" smtClean="0"/>
              <a:t>08.04.2018</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CB6EABF1-A852-48E2-95A1-F4157068E0E3}" type="slidenum">
              <a:rPr lang="de-CH" smtClean="0"/>
              <a:t>‹Nr.›</a:t>
            </a:fld>
            <a:endParaRPr lang="de-CH"/>
          </a:p>
        </p:txBody>
      </p:sp>
    </p:spTree>
    <p:extLst>
      <p:ext uri="{BB962C8B-B14F-4D97-AF65-F5344CB8AC3E}">
        <p14:creationId xmlns:p14="http://schemas.microsoft.com/office/powerpoint/2010/main" val="207534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D4ED445-3105-4372-8E1C-F22C97CBA8EE}" type="datetimeFigureOut">
              <a:rPr lang="de-CH" smtClean="0"/>
              <a:t>08.04.2018</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CB6EABF1-A852-48E2-95A1-F4157068E0E3}" type="slidenum">
              <a:rPr lang="de-CH" smtClean="0"/>
              <a:t>‹Nr.›</a:t>
            </a:fld>
            <a:endParaRPr lang="de-CH"/>
          </a:p>
        </p:txBody>
      </p:sp>
    </p:spTree>
    <p:extLst>
      <p:ext uri="{BB962C8B-B14F-4D97-AF65-F5344CB8AC3E}">
        <p14:creationId xmlns:p14="http://schemas.microsoft.com/office/powerpoint/2010/main" val="910669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D4ED445-3105-4372-8E1C-F22C97CBA8EE}" type="datetimeFigureOut">
              <a:rPr lang="de-CH" smtClean="0"/>
              <a:t>08.04.2018</a:t>
            </a:fld>
            <a:endParaRPr lang="de-CH"/>
          </a:p>
        </p:txBody>
      </p:sp>
      <p:sp>
        <p:nvSpPr>
          <p:cNvPr id="5" name="Fußzeilenplatzhalt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6EABF1-A852-48E2-95A1-F4157068E0E3}" type="slidenum">
              <a:rPr lang="de-CH" smtClean="0"/>
              <a:t>‹Nr.›</a:t>
            </a:fld>
            <a:endParaRPr lang="de-CH"/>
          </a:p>
        </p:txBody>
      </p:sp>
    </p:spTree>
    <p:extLst>
      <p:ext uri="{BB962C8B-B14F-4D97-AF65-F5344CB8AC3E}">
        <p14:creationId xmlns:p14="http://schemas.microsoft.com/office/powerpoint/2010/main" val="2634114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0363" y="584791"/>
            <a:ext cx="8187070" cy="2585323"/>
          </a:xfrm>
          <a:prstGeom prst="rect">
            <a:avLst/>
          </a:prstGeom>
          <a:noFill/>
        </p:spPr>
        <p:txBody>
          <a:bodyPr wrap="square" rtlCol="0">
            <a:spAutoFit/>
          </a:bodyPr>
          <a:lstStyle/>
          <a:p>
            <a:pPr algn="ctr"/>
            <a:r>
              <a:rPr lang="de-CH" dirty="0" smtClean="0">
                <a:solidFill>
                  <a:srgbClr val="C00000"/>
                </a:solidFill>
              </a:rPr>
              <a:t>Unsere Verantwortung</a:t>
            </a:r>
          </a:p>
          <a:p>
            <a:pPr algn="ctr"/>
            <a:endParaRPr lang="de-CH" u="sng" dirty="0" smtClean="0">
              <a:solidFill>
                <a:srgbClr val="0070C0"/>
              </a:solidFill>
            </a:endParaRPr>
          </a:p>
          <a:p>
            <a:r>
              <a:rPr lang="de-CH" u="sng" dirty="0" smtClean="0">
                <a:solidFill>
                  <a:srgbClr val="0070C0"/>
                </a:solidFill>
              </a:rPr>
              <a:t>Sprüche 4,23:</a:t>
            </a:r>
          </a:p>
          <a:p>
            <a:r>
              <a:rPr lang="de-CH" dirty="0" smtClean="0"/>
              <a:t>Mehr </a:t>
            </a:r>
            <a:r>
              <a:rPr lang="de-CH" dirty="0"/>
              <a:t>als alles, was man sonst bewahrt, behüte dein Herz! </a:t>
            </a:r>
            <a:r>
              <a:rPr lang="de-CH" dirty="0" smtClean="0"/>
              <a:t/>
            </a:r>
            <a:br>
              <a:rPr lang="de-CH" dirty="0" smtClean="0"/>
            </a:br>
            <a:r>
              <a:rPr lang="de-CH" dirty="0" smtClean="0"/>
              <a:t>Denn </a:t>
            </a:r>
            <a:r>
              <a:rPr lang="de-CH" dirty="0"/>
              <a:t>in ihm entspringt die </a:t>
            </a:r>
            <a:r>
              <a:rPr lang="de-CH" dirty="0" smtClean="0"/>
              <a:t>Quelle </a:t>
            </a:r>
            <a:r>
              <a:rPr lang="de-CH" dirty="0"/>
              <a:t>des Lebens</a:t>
            </a:r>
            <a:r>
              <a:rPr lang="de-CH" dirty="0" smtClean="0"/>
              <a:t>.</a:t>
            </a:r>
          </a:p>
          <a:p>
            <a:endParaRPr lang="de-CH" dirty="0"/>
          </a:p>
          <a:p>
            <a:r>
              <a:rPr lang="de-CH" u="sng" dirty="0">
                <a:solidFill>
                  <a:srgbClr val="0070C0"/>
                </a:solidFill>
              </a:rPr>
              <a:t>Psalm 1,1:</a:t>
            </a:r>
          </a:p>
          <a:p>
            <a:r>
              <a:rPr lang="de-CH" dirty="0"/>
              <a:t>Glücklich der Mann, der nicht folgt dem Rat der Gottlosen, den Weg der Sünder nicht betritt und nicht im Kreis der Spötter sitzt,</a:t>
            </a:r>
          </a:p>
        </p:txBody>
      </p:sp>
    </p:spTree>
    <p:extLst>
      <p:ext uri="{BB962C8B-B14F-4D97-AF65-F5344CB8AC3E}">
        <p14:creationId xmlns:p14="http://schemas.microsoft.com/office/powerpoint/2010/main" val="226270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82772" y="0"/>
            <a:ext cx="8314661" cy="4785926"/>
          </a:xfrm>
          <a:prstGeom prst="rect">
            <a:avLst/>
          </a:prstGeom>
          <a:noFill/>
        </p:spPr>
        <p:txBody>
          <a:bodyPr wrap="square" rtlCol="0">
            <a:spAutoFit/>
          </a:bodyPr>
          <a:lstStyle/>
          <a:p>
            <a:pPr algn="ctr"/>
            <a:r>
              <a:rPr lang="de-CH" dirty="0" smtClean="0">
                <a:solidFill>
                  <a:srgbClr val="C00000"/>
                </a:solidFill>
              </a:rPr>
              <a:t>Ein reines, heiliges Leben führen</a:t>
            </a:r>
          </a:p>
          <a:p>
            <a:pPr>
              <a:spcBef>
                <a:spcPts val="600"/>
              </a:spcBef>
            </a:pPr>
            <a:r>
              <a:rPr lang="de-CH" b="1" dirty="0" smtClean="0">
                <a:solidFill>
                  <a:srgbClr val="002060"/>
                </a:solidFill>
              </a:rPr>
              <a:t>Der Massstab der Bibel </a:t>
            </a:r>
            <a:br>
              <a:rPr lang="de-CH" b="1" dirty="0" smtClean="0">
                <a:solidFill>
                  <a:srgbClr val="002060"/>
                </a:solidFill>
              </a:rPr>
            </a:br>
            <a:endParaRPr lang="de-CH" b="1" dirty="0" smtClean="0">
              <a:solidFill>
                <a:srgbClr val="002060"/>
              </a:solidFill>
            </a:endParaRPr>
          </a:p>
          <a:p>
            <a:pPr>
              <a:spcBef>
                <a:spcPts val="600"/>
              </a:spcBef>
            </a:pPr>
            <a:r>
              <a:rPr lang="de-CH" u="sng" dirty="0" smtClean="0">
                <a:solidFill>
                  <a:srgbClr val="002060"/>
                </a:solidFill>
              </a:rPr>
              <a:t>1. Korinther 5,9-13:</a:t>
            </a:r>
          </a:p>
          <a:p>
            <a:pPr>
              <a:spcBef>
                <a:spcPts val="600"/>
              </a:spcBef>
            </a:pPr>
            <a:r>
              <a:rPr lang="de-CH" dirty="0" smtClean="0"/>
              <a:t>9</a:t>
            </a:r>
            <a:r>
              <a:rPr lang="de-CH" dirty="0"/>
              <a:t> Ich habe euch in dem Brief geschrieben, dass ihr nichts zu schaffen haben sollt mit Unzüchtigen. </a:t>
            </a:r>
          </a:p>
          <a:p>
            <a:pPr>
              <a:spcBef>
                <a:spcPts val="600"/>
              </a:spcBef>
            </a:pPr>
            <a:r>
              <a:rPr lang="de-CH" dirty="0"/>
              <a:t>10 Damit meine ich nicht allgemein die Unzüchtigen dieser Welt oder die Habgierigen oder Räuber oder Götzendiener; sonst müsstet ihr ja die Welt verlassen. </a:t>
            </a:r>
          </a:p>
          <a:p>
            <a:pPr>
              <a:spcBef>
                <a:spcPts val="600"/>
              </a:spcBef>
            </a:pPr>
            <a:r>
              <a:rPr lang="de-CH" dirty="0"/>
              <a:t>11 Vielmehr habe ich euch geschrieben: Ihr sollt nichts mit einem zu schaffen haben, der sich Bruder nennen lässt und ist ein Unzüchtiger oder ein Habgieriger oder ein Götzendiener oder ein Lästerer oder ein Trunkenbold oder ein Räuber; mit so einem sollt ihr auch nicht essen. </a:t>
            </a:r>
          </a:p>
          <a:p>
            <a:pPr>
              <a:spcBef>
                <a:spcPts val="600"/>
              </a:spcBef>
            </a:pPr>
            <a:r>
              <a:rPr lang="de-CH" dirty="0"/>
              <a:t>12 Denn was gehen mich die draußen an, dass ich sie sollte richten? Habt ihr nicht die zu richten, die drinnen sind? </a:t>
            </a:r>
          </a:p>
          <a:p>
            <a:pPr>
              <a:spcBef>
                <a:spcPts val="600"/>
              </a:spcBef>
            </a:pPr>
            <a:r>
              <a:rPr lang="de-CH" dirty="0"/>
              <a:t>13 Die aber draußen sind, wird Gott richten. Verstoßt ihr den Bösen aus eurer Mitte! </a:t>
            </a:r>
          </a:p>
        </p:txBody>
      </p:sp>
    </p:spTree>
    <p:extLst>
      <p:ext uri="{BB962C8B-B14F-4D97-AF65-F5344CB8AC3E}">
        <p14:creationId xmlns:p14="http://schemas.microsoft.com/office/powerpoint/2010/main" val="199597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82772" y="0"/>
            <a:ext cx="8314661" cy="5647700"/>
          </a:xfrm>
          <a:prstGeom prst="rect">
            <a:avLst/>
          </a:prstGeom>
          <a:noFill/>
        </p:spPr>
        <p:txBody>
          <a:bodyPr wrap="square" rtlCol="0">
            <a:spAutoFit/>
          </a:bodyPr>
          <a:lstStyle/>
          <a:p>
            <a:pPr algn="ctr"/>
            <a:r>
              <a:rPr lang="de-CH" dirty="0" smtClean="0">
                <a:solidFill>
                  <a:srgbClr val="C00000"/>
                </a:solidFill>
              </a:rPr>
              <a:t>Ein reines, heiliges Leben führen</a:t>
            </a:r>
          </a:p>
          <a:p>
            <a:r>
              <a:rPr lang="de-CH" b="1" dirty="0" smtClean="0">
                <a:solidFill>
                  <a:srgbClr val="002060"/>
                </a:solidFill>
              </a:rPr>
              <a:t>Der Massstab der Bibel </a:t>
            </a:r>
          </a:p>
          <a:p>
            <a:pPr>
              <a:spcBef>
                <a:spcPts val="1200"/>
              </a:spcBef>
            </a:pPr>
            <a:r>
              <a:rPr lang="de-CH" u="sng" dirty="0" smtClean="0">
                <a:solidFill>
                  <a:srgbClr val="002060"/>
                </a:solidFill>
              </a:rPr>
              <a:t>1. Korinther 6,13; 15-20:</a:t>
            </a:r>
          </a:p>
          <a:p>
            <a:pPr>
              <a:spcBef>
                <a:spcPts val="600"/>
              </a:spcBef>
            </a:pPr>
            <a:r>
              <a:rPr lang="de-CH" dirty="0" smtClean="0"/>
              <a:t>13 Der </a:t>
            </a:r>
            <a:r>
              <a:rPr lang="de-CH" dirty="0"/>
              <a:t>Leib aber ist nicht für die Unzucht da, sondern für den Herrn, und der Herr für den Leib</a:t>
            </a:r>
            <a:r>
              <a:rPr lang="de-CH" dirty="0" smtClean="0"/>
              <a:t>.</a:t>
            </a:r>
          </a:p>
          <a:p>
            <a:pPr>
              <a:spcBef>
                <a:spcPts val="600"/>
              </a:spcBef>
            </a:pPr>
            <a:r>
              <a:rPr lang="de-CH" dirty="0" smtClean="0"/>
              <a:t>15</a:t>
            </a:r>
            <a:r>
              <a:rPr lang="de-CH" dirty="0"/>
              <a:t> Wisst ihr nicht, dass eure Leiber Glieder Christi sind? Sollte ich nun die Glieder Christi nehmen und Hurenglieder daraus machen? Das sei ferne! </a:t>
            </a:r>
          </a:p>
          <a:p>
            <a:pPr>
              <a:spcBef>
                <a:spcPts val="600"/>
              </a:spcBef>
            </a:pPr>
            <a:r>
              <a:rPr lang="de-CH" dirty="0"/>
              <a:t>16 Oder wisst ihr nicht: Wer sich an die Hure hängt, der ist ein Leib mit ihr? Denn die Schrift sagt: »Die zwei werden ein Fleisch sein« (1. Mose 2,24). </a:t>
            </a:r>
          </a:p>
          <a:p>
            <a:pPr>
              <a:spcBef>
                <a:spcPts val="600"/>
              </a:spcBef>
            </a:pPr>
            <a:r>
              <a:rPr lang="de-CH" dirty="0"/>
              <a:t>17 Wer aber dem Herrn anhängt, der ist ein Geist mit ihm. </a:t>
            </a:r>
          </a:p>
          <a:p>
            <a:pPr>
              <a:spcBef>
                <a:spcPts val="600"/>
              </a:spcBef>
            </a:pPr>
            <a:r>
              <a:rPr lang="de-CH" dirty="0"/>
              <a:t>18 Flieht die Hurerei! Alle Sünden, die der Mensch tut, sind außerhalb seines Leibes; wer aber Hurerei treibt, der sündigt am eigenen Leibe. </a:t>
            </a:r>
          </a:p>
          <a:p>
            <a:pPr>
              <a:spcBef>
                <a:spcPts val="600"/>
              </a:spcBef>
            </a:pPr>
            <a:r>
              <a:rPr lang="de-CH" dirty="0"/>
              <a:t>19 Oder wisst ihr nicht, dass euer Leib ein Tempel des Heiligen Geistes ist, der in euch ist und den ihr von Gott habt, und dass ihr nicht euch selbst gehört? </a:t>
            </a:r>
          </a:p>
          <a:p>
            <a:pPr>
              <a:spcBef>
                <a:spcPts val="600"/>
              </a:spcBef>
            </a:pPr>
            <a:r>
              <a:rPr lang="de-CH" dirty="0"/>
              <a:t>20 Denn ihr seid teuer erkauft; darum preist Gott mit eurem Leibe. </a:t>
            </a:r>
          </a:p>
          <a:p>
            <a:pPr>
              <a:spcBef>
                <a:spcPts val="600"/>
              </a:spcBef>
            </a:pPr>
            <a:endParaRPr lang="de-CH" dirty="0"/>
          </a:p>
          <a:p>
            <a:pPr>
              <a:spcBef>
                <a:spcPts val="600"/>
              </a:spcBef>
            </a:pPr>
            <a:endParaRPr lang="de-CH" dirty="0"/>
          </a:p>
        </p:txBody>
      </p:sp>
    </p:spTree>
    <p:extLst>
      <p:ext uri="{BB962C8B-B14F-4D97-AF65-F5344CB8AC3E}">
        <p14:creationId xmlns:p14="http://schemas.microsoft.com/office/powerpoint/2010/main" val="18976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82772" y="0"/>
            <a:ext cx="8314661" cy="3600986"/>
          </a:xfrm>
          <a:prstGeom prst="rect">
            <a:avLst/>
          </a:prstGeom>
          <a:noFill/>
        </p:spPr>
        <p:txBody>
          <a:bodyPr wrap="square" rtlCol="0">
            <a:spAutoFit/>
          </a:bodyPr>
          <a:lstStyle/>
          <a:p>
            <a:pPr algn="ctr"/>
            <a:r>
              <a:rPr lang="de-CH" dirty="0" smtClean="0">
                <a:solidFill>
                  <a:srgbClr val="C00000"/>
                </a:solidFill>
              </a:rPr>
              <a:t>Ein reines, heiliges Leben führen</a:t>
            </a:r>
          </a:p>
          <a:p>
            <a:r>
              <a:rPr lang="de-CH" b="1" dirty="0" smtClean="0">
                <a:solidFill>
                  <a:srgbClr val="002060"/>
                </a:solidFill>
              </a:rPr>
              <a:t>Der Massstab der Bibel </a:t>
            </a:r>
          </a:p>
          <a:p>
            <a:pPr>
              <a:spcBef>
                <a:spcPts val="1200"/>
              </a:spcBef>
            </a:pPr>
            <a:r>
              <a:rPr lang="de-CH" u="sng" dirty="0" smtClean="0">
                <a:solidFill>
                  <a:srgbClr val="002060"/>
                </a:solidFill>
              </a:rPr>
              <a:t>2. Korinther 12,20-21:</a:t>
            </a:r>
            <a:endParaRPr lang="de-CH" u="sng" dirty="0">
              <a:solidFill>
                <a:srgbClr val="002060"/>
              </a:solidFill>
            </a:endParaRPr>
          </a:p>
          <a:p>
            <a:pPr>
              <a:spcBef>
                <a:spcPts val="600"/>
              </a:spcBef>
            </a:pPr>
            <a:r>
              <a:rPr lang="de-CH" dirty="0" smtClean="0"/>
              <a:t>20</a:t>
            </a:r>
            <a:r>
              <a:rPr lang="de-CH" dirty="0"/>
              <a:t> Denn ich fürchte, wenn ich komme, finde ich euch nicht, wie ich will, und ihr findet mich auch nicht, wie ihr wollt, sondern es gibt Hader, Neid, Zorn, Zank, üble Nachrede, Verleumdung, Aufgeblasenheit, Aufruhr. </a:t>
            </a:r>
          </a:p>
          <a:p>
            <a:pPr>
              <a:spcBef>
                <a:spcPts val="600"/>
              </a:spcBef>
            </a:pPr>
            <a:r>
              <a:rPr lang="de-CH" dirty="0"/>
              <a:t>21 Ich fürchte, wenn ich abermals komme, wird mein Gott mich demütigen bei euch, und ich muss Leid tragen über viele, die zuvor gesündigt und nicht Buße getan haben für die Unreinheit und Unzucht und Ausschweifung, die sie getrieben haben. </a:t>
            </a:r>
          </a:p>
          <a:p>
            <a:pPr>
              <a:spcBef>
                <a:spcPts val="600"/>
              </a:spcBef>
            </a:pPr>
            <a:endParaRPr lang="de-CH" dirty="0"/>
          </a:p>
          <a:p>
            <a:pPr>
              <a:spcBef>
                <a:spcPts val="600"/>
              </a:spcBef>
            </a:pPr>
            <a:endParaRPr lang="de-CH" dirty="0"/>
          </a:p>
        </p:txBody>
      </p:sp>
    </p:spTree>
    <p:extLst>
      <p:ext uri="{BB962C8B-B14F-4D97-AF65-F5344CB8AC3E}">
        <p14:creationId xmlns:p14="http://schemas.microsoft.com/office/powerpoint/2010/main" val="240890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82772" y="0"/>
            <a:ext cx="8314661" cy="5678478"/>
          </a:xfrm>
          <a:prstGeom prst="rect">
            <a:avLst/>
          </a:prstGeom>
          <a:noFill/>
        </p:spPr>
        <p:txBody>
          <a:bodyPr wrap="square" rtlCol="0">
            <a:spAutoFit/>
          </a:bodyPr>
          <a:lstStyle/>
          <a:p>
            <a:pPr algn="ctr"/>
            <a:r>
              <a:rPr lang="de-CH" dirty="0" smtClean="0">
                <a:solidFill>
                  <a:srgbClr val="C00000"/>
                </a:solidFill>
              </a:rPr>
              <a:t>Ein reines, heiliges Leben führen</a:t>
            </a:r>
          </a:p>
          <a:p>
            <a:r>
              <a:rPr lang="de-CH" b="1" dirty="0" smtClean="0">
                <a:solidFill>
                  <a:srgbClr val="002060"/>
                </a:solidFill>
              </a:rPr>
              <a:t>Der Massstab der Bibel </a:t>
            </a:r>
          </a:p>
          <a:p>
            <a:pPr>
              <a:spcBef>
                <a:spcPts val="1200"/>
              </a:spcBef>
            </a:pPr>
            <a:r>
              <a:rPr lang="de-CH" u="sng" dirty="0" smtClean="0">
                <a:solidFill>
                  <a:srgbClr val="002060"/>
                </a:solidFill>
              </a:rPr>
              <a:t>Galater 5, 16-24:</a:t>
            </a:r>
            <a:endParaRPr lang="de-CH" u="sng" dirty="0">
              <a:solidFill>
                <a:srgbClr val="002060"/>
              </a:solidFill>
            </a:endParaRPr>
          </a:p>
          <a:p>
            <a:pPr>
              <a:spcBef>
                <a:spcPts val="600"/>
              </a:spcBef>
            </a:pPr>
            <a:r>
              <a:rPr lang="de-CH" sz="1600" dirty="0"/>
              <a:t>16 Ich sage aber: Wandelt im Geist, so werdet ihr das Begehren des Fleisches nicht erfüllen. </a:t>
            </a:r>
          </a:p>
          <a:p>
            <a:pPr>
              <a:spcBef>
                <a:spcPts val="600"/>
              </a:spcBef>
            </a:pPr>
            <a:r>
              <a:rPr lang="de-CH" sz="1600" dirty="0"/>
              <a:t>17 Denn das Fleisch begehrt auf gegen den Geist und der Geist gegen das Fleisch; die sind gegeneinander, sodass ihr nicht tut, was ihr wollt. </a:t>
            </a:r>
          </a:p>
          <a:p>
            <a:pPr>
              <a:spcBef>
                <a:spcPts val="600"/>
              </a:spcBef>
            </a:pPr>
            <a:r>
              <a:rPr lang="de-CH" sz="1600" dirty="0"/>
              <a:t>18 Regiert euch aber der Geist, so seid ihr nicht unter dem Gesetz. </a:t>
            </a:r>
          </a:p>
          <a:p>
            <a:pPr>
              <a:spcBef>
                <a:spcPts val="600"/>
              </a:spcBef>
            </a:pPr>
            <a:r>
              <a:rPr lang="de-CH" sz="1600" dirty="0"/>
              <a:t>19 Offenkundig sind aber die Werke des Fleisches, als da sind: Unzucht, Unreinheit, Ausschweifung, </a:t>
            </a:r>
          </a:p>
          <a:p>
            <a:pPr>
              <a:spcBef>
                <a:spcPts val="600"/>
              </a:spcBef>
            </a:pPr>
            <a:r>
              <a:rPr lang="de-CH" sz="1600" dirty="0"/>
              <a:t>20 Götzendienst, Zauberei, Feindschaft, Hader, Eifersucht, Zorn, Zank, Zwietracht, Spaltungen, </a:t>
            </a:r>
          </a:p>
          <a:p>
            <a:pPr>
              <a:spcBef>
                <a:spcPts val="600"/>
              </a:spcBef>
            </a:pPr>
            <a:r>
              <a:rPr lang="de-CH" sz="1600" dirty="0"/>
              <a:t>21 Neid, Saufen, Fressen und dergleichen. Davon habe ich euch vorausgesagt und sage noch einmal voraus: Die solches tun, werden das Reich Gottes nicht erben. </a:t>
            </a:r>
          </a:p>
          <a:p>
            <a:pPr>
              <a:spcBef>
                <a:spcPts val="600"/>
              </a:spcBef>
            </a:pPr>
            <a:r>
              <a:rPr lang="de-CH" sz="1600" dirty="0"/>
              <a:t>22 Die Frucht aber des Geistes ist Liebe, Freude, Friede, Geduld, Freundlichkeit, Güte, Treue, </a:t>
            </a:r>
          </a:p>
          <a:p>
            <a:pPr>
              <a:spcBef>
                <a:spcPts val="600"/>
              </a:spcBef>
            </a:pPr>
            <a:r>
              <a:rPr lang="de-CH" sz="1600" dirty="0"/>
              <a:t>23 Sanftmut, Keuschheit; gegen all dies steht kein Gesetz. </a:t>
            </a:r>
          </a:p>
          <a:p>
            <a:pPr>
              <a:spcBef>
                <a:spcPts val="600"/>
              </a:spcBef>
            </a:pPr>
            <a:r>
              <a:rPr lang="de-CH" sz="1600" dirty="0"/>
              <a:t>24 Die aber Christus Jesus angehören, die haben ihr Fleisch gekreuzigt samt den Leidenschaften und Begierden. </a:t>
            </a:r>
          </a:p>
          <a:p>
            <a:pPr>
              <a:spcBef>
                <a:spcPts val="600"/>
              </a:spcBef>
            </a:pPr>
            <a:endParaRPr lang="de-CH" dirty="0"/>
          </a:p>
          <a:p>
            <a:pPr>
              <a:spcBef>
                <a:spcPts val="600"/>
              </a:spcBef>
            </a:pPr>
            <a:endParaRPr lang="de-CH" dirty="0"/>
          </a:p>
        </p:txBody>
      </p:sp>
    </p:spTree>
    <p:extLst>
      <p:ext uri="{BB962C8B-B14F-4D97-AF65-F5344CB8AC3E}">
        <p14:creationId xmlns:p14="http://schemas.microsoft.com/office/powerpoint/2010/main" val="400093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82772" y="0"/>
            <a:ext cx="8314661" cy="5647700"/>
          </a:xfrm>
          <a:prstGeom prst="rect">
            <a:avLst/>
          </a:prstGeom>
          <a:noFill/>
        </p:spPr>
        <p:txBody>
          <a:bodyPr wrap="square" rtlCol="0">
            <a:spAutoFit/>
          </a:bodyPr>
          <a:lstStyle/>
          <a:p>
            <a:pPr algn="ctr"/>
            <a:r>
              <a:rPr lang="de-CH" dirty="0" smtClean="0">
                <a:solidFill>
                  <a:srgbClr val="C00000"/>
                </a:solidFill>
              </a:rPr>
              <a:t>Ein reines, heiliges Leben führen</a:t>
            </a:r>
          </a:p>
          <a:p>
            <a:r>
              <a:rPr lang="de-CH" b="1" dirty="0" smtClean="0">
                <a:solidFill>
                  <a:srgbClr val="002060"/>
                </a:solidFill>
              </a:rPr>
              <a:t>Der Massstab der Bibel </a:t>
            </a:r>
          </a:p>
          <a:p>
            <a:pPr>
              <a:spcBef>
                <a:spcPts val="1200"/>
              </a:spcBef>
            </a:pPr>
            <a:r>
              <a:rPr lang="de-CH" u="sng" dirty="0" smtClean="0">
                <a:solidFill>
                  <a:srgbClr val="002060"/>
                </a:solidFill>
              </a:rPr>
              <a:t>Epheser 5,1-7:</a:t>
            </a:r>
            <a:endParaRPr lang="de-CH" u="sng" dirty="0">
              <a:solidFill>
                <a:srgbClr val="002060"/>
              </a:solidFill>
            </a:endParaRPr>
          </a:p>
          <a:p>
            <a:pPr>
              <a:spcBef>
                <a:spcPts val="600"/>
              </a:spcBef>
            </a:pPr>
            <a:r>
              <a:rPr lang="de-CH" dirty="0"/>
              <a:t>1 So ahmt nun Gott nach als geliebte Kinder </a:t>
            </a:r>
          </a:p>
          <a:p>
            <a:pPr>
              <a:spcBef>
                <a:spcPts val="600"/>
              </a:spcBef>
            </a:pPr>
            <a:r>
              <a:rPr lang="de-CH" dirty="0"/>
              <a:t>2 und wandelt in der Liebe, wie auch Christus uns geliebt hat und hat sich selbst für uns gegeben als Gabe und Opfer, Gott zu einem lieblichen Geruch. </a:t>
            </a:r>
          </a:p>
          <a:p>
            <a:pPr>
              <a:spcBef>
                <a:spcPts val="600"/>
              </a:spcBef>
            </a:pPr>
            <a:r>
              <a:rPr lang="de-CH" dirty="0"/>
              <a:t>3 Von Unzucht aber und jeder Art Unreinheit oder Habsucht soll bei euch nicht einmal die Rede sein, wie es sich für die Heiligen gehört, </a:t>
            </a:r>
          </a:p>
          <a:p>
            <a:pPr>
              <a:spcBef>
                <a:spcPts val="600"/>
              </a:spcBef>
            </a:pPr>
            <a:r>
              <a:rPr lang="de-CH" dirty="0"/>
              <a:t>4 auch nicht von schändlichem Tun und von närrischem oder losem Reden, was sich nicht ziemt, sondern vielmehr von Danksagung. </a:t>
            </a:r>
          </a:p>
          <a:p>
            <a:pPr>
              <a:spcBef>
                <a:spcPts val="600"/>
              </a:spcBef>
            </a:pPr>
            <a:r>
              <a:rPr lang="de-CH" dirty="0"/>
              <a:t>5 Denn das sollt ihr wissen, dass kein Unzüchtiger oder Unreiner oder Habsüchtiger – das ist ein Götzendiener – ein Erbteil hat im Reich Christi und Gottes. </a:t>
            </a:r>
          </a:p>
          <a:p>
            <a:pPr>
              <a:spcBef>
                <a:spcPts val="600"/>
              </a:spcBef>
            </a:pPr>
            <a:r>
              <a:rPr lang="de-CH" dirty="0"/>
              <a:t>6 Lasst euch von niemandem verführen mit leeren Worten; denn um dieser Dinge willen kommt der Zorn Gottes über die Kinder des Ungehorsams. </a:t>
            </a:r>
          </a:p>
          <a:p>
            <a:pPr>
              <a:spcBef>
                <a:spcPts val="600"/>
              </a:spcBef>
            </a:pPr>
            <a:r>
              <a:rPr lang="de-CH" dirty="0"/>
              <a:t>7 Darum seid nicht ihre Mitgenossen. </a:t>
            </a:r>
          </a:p>
          <a:p>
            <a:pPr>
              <a:spcBef>
                <a:spcPts val="600"/>
              </a:spcBef>
            </a:pPr>
            <a:endParaRPr lang="de-CH" dirty="0"/>
          </a:p>
          <a:p>
            <a:pPr>
              <a:spcBef>
                <a:spcPts val="600"/>
              </a:spcBef>
            </a:pPr>
            <a:endParaRPr lang="de-CH" dirty="0"/>
          </a:p>
        </p:txBody>
      </p:sp>
    </p:spTree>
    <p:extLst>
      <p:ext uri="{BB962C8B-B14F-4D97-AF65-F5344CB8AC3E}">
        <p14:creationId xmlns:p14="http://schemas.microsoft.com/office/powerpoint/2010/main" val="19694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82772" y="0"/>
            <a:ext cx="8314661" cy="5396349"/>
          </a:xfrm>
          <a:prstGeom prst="rect">
            <a:avLst/>
          </a:prstGeom>
          <a:noFill/>
        </p:spPr>
        <p:txBody>
          <a:bodyPr wrap="square" rtlCol="0">
            <a:spAutoFit/>
          </a:bodyPr>
          <a:lstStyle/>
          <a:p>
            <a:pPr algn="ctr"/>
            <a:r>
              <a:rPr lang="de-CH" dirty="0" smtClean="0">
                <a:solidFill>
                  <a:srgbClr val="C00000"/>
                </a:solidFill>
              </a:rPr>
              <a:t>Ein reines, heiliges Leben führen</a:t>
            </a:r>
          </a:p>
          <a:p>
            <a:r>
              <a:rPr lang="de-CH" b="1" dirty="0" smtClean="0">
                <a:solidFill>
                  <a:srgbClr val="002060"/>
                </a:solidFill>
              </a:rPr>
              <a:t>Der Massstab der Bibel </a:t>
            </a:r>
          </a:p>
          <a:p>
            <a:pPr>
              <a:spcBef>
                <a:spcPts val="1200"/>
              </a:spcBef>
            </a:pPr>
            <a:r>
              <a:rPr lang="de-CH" u="sng" dirty="0" smtClean="0">
                <a:solidFill>
                  <a:srgbClr val="002060"/>
                </a:solidFill>
              </a:rPr>
              <a:t>Kolosser 3,1-10:</a:t>
            </a:r>
            <a:endParaRPr lang="de-CH" u="sng" dirty="0">
              <a:solidFill>
                <a:srgbClr val="002060"/>
              </a:solidFill>
            </a:endParaRPr>
          </a:p>
          <a:p>
            <a:pPr>
              <a:spcBef>
                <a:spcPts val="400"/>
              </a:spcBef>
            </a:pPr>
            <a:r>
              <a:rPr lang="de-CH" sz="1600" dirty="0"/>
              <a:t>1 Seid ihr nun mit Christus auferweckt, so sucht, was droben ist, wo Christus ist, sitzend zur Rechten Gottes. </a:t>
            </a:r>
          </a:p>
          <a:p>
            <a:pPr>
              <a:spcBef>
                <a:spcPts val="400"/>
              </a:spcBef>
            </a:pPr>
            <a:r>
              <a:rPr lang="de-CH" sz="1600" dirty="0"/>
              <a:t>2 Trachtet nach dem, was droben ist, nicht nach dem, was auf Erden ist. </a:t>
            </a:r>
          </a:p>
          <a:p>
            <a:pPr>
              <a:spcBef>
                <a:spcPts val="400"/>
              </a:spcBef>
            </a:pPr>
            <a:r>
              <a:rPr lang="de-CH" sz="1600" dirty="0"/>
              <a:t>3 Denn ihr seid gestorben, und euer Leben ist verborgen mit Christus in Gott. </a:t>
            </a:r>
          </a:p>
          <a:p>
            <a:pPr>
              <a:spcBef>
                <a:spcPts val="400"/>
              </a:spcBef>
            </a:pPr>
            <a:r>
              <a:rPr lang="de-CH" sz="1600" dirty="0"/>
              <a:t>4 Wenn aber Christus, euer Leben, offenbar wird, dann werdet ihr auch offenbar werden mit ihm in Herrlichkeit. </a:t>
            </a:r>
            <a:r>
              <a:rPr lang="de-CH" sz="1600" dirty="0" smtClean="0"/>
              <a:t>(</a:t>
            </a:r>
            <a:r>
              <a:rPr lang="de-CH" sz="1600" dirty="0" err="1" smtClean="0"/>
              <a:t>Lu</a:t>
            </a:r>
            <a:r>
              <a:rPr lang="de-CH" sz="1600" dirty="0"/>
              <a:t>)</a:t>
            </a:r>
          </a:p>
          <a:p>
            <a:pPr>
              <a:spcBef>
                <a:spcPts val="400"/>
              </a:spcBef>
            </a:pPr>
            <a:r>
              <a:rPr lang="de-CH" sz="1600" dirty="0"/>
              <a:t>5 Also trennt euch ganz entschieden von einem Lebensstil, wie er für diese Welt kennzeichnend ist! Trennt euch von sexueller Unmoral und Ausschweifungen, von Leidenschaften und Lastern, aber auch von der Habgier, die den Besitz für das Wichtigste hält und ihn zu ihrem Gott macht! </a:t>
            </a:r>
          </a:p>
          <a:p>
            <a:pPr>
              <a:spcBef>
                <a:spcPts val="400"/>
              </a:spcBef>
            </a:pPr>
            <a:r>
              <a:rPr lang="de-CH" sz="1600" dirty="0"/>
              <a:t>6 Gerade mit einem solchen Verhalten ziehen die Menschen, die Gott nicht gehorchen wollen, seinen Zorn auf sich. </a:t>
            </a:r>
          </a:p>
          <a:p>
            <a:pPr>
              <a:spcBef>
                <a:spcPts val="400"/>
              </a:spcBef>
            </a:pPr>
            <a:r>
              <a:rPr lang="de-CH" sz="1600" dirty="0"/>
              <a:t>7 Auch ihr habt früher so gelebt und habt euch von diesen Dingen beherrschen lassen. </a:t>
            </a:r>
          </a:p>
          <a:p>
            <a:pPr>
              <a:spcBef>
                <a:spcPts val="400"/>
              </a:spcBef>
            </a:pPr>
            <a:r>
              <a:rPr lang="de-CH" sz="1600" dirty="0"/>
              <a:t>8 Aber jetzt ist es Zeit, das alles abzulegen</a:t>
            </a:r>
            <a:r>
              <a:rPr lang="de-CH" sz="1600" dirty="0" smtClean="0"/>
              <a:t>. (</a:t>
            </a:r>
            <a:r>
              <a:rPr lang="de-CH" sz="1600" dirty="0" err="1" smtClean="0"/>
              <a:t>Hfa</a:t>
            </a:r>
            <a:r>
              <a:rPr lang="de-CH" sz="1600" dirty="0" smtClean="0"/>
              <a:t>)</a:t>
            </a:r>
            <a:endParaRPr lang="de-CH" sz="1600" dirty="0"/>
          </a:p>
          <a:p>
            <a:pPr>
              <a:spcBef>
                <a:spcPts val="600"/>
              </a:spcBef>
            </a:pPr>
            <a:endParaRPr lang="de-CH" dirty="0"/>
          </a:p>
          <a:p>
            <a:pPr>
              <a:spcBef>
                <a:spcPts val="600"/>
              </a:spcBef>
            </a:pPr>
            <a:endParaRPr lang="de-CH" dirty="0"/>
          </a:p>
        </p:txBody>
      </p:sp>
    </p:spTree>
    <p:extLst>
      <p:ext uri="{BB962C8B-B14F-4D97-AF65-F5344CB8AC3E}">
        <p14:creationId xmlns:p14="http://schemas.microsoft.com/office/powerpoint/2010/main" val="143266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82772" y="0"/>
            <a:ext cx="8314661" cy="4431983"/>
          </a:xfrm>
          <a:prstGeom prst="rect">
            <a:avLst/>
          </a:prstGeom>
          <a:noFill/>
        </p:spPr>
        <p:txBody>
          <a:bodyPr wrap="square" rtlCol="0">
            <a:spAutoFit/>
          </a:bodyPr>
          <a:lstStyle/>
          <a:p>
            <a:pPr algn="ctr"/>
            <a:r>
              <a:rPr lang="de-CH" dirty="0" smtClean="0">
                <a:solidFill>
                  <a:srgbClr val="C00000"/>
                </a:solidFill>
              </a:rPr>
              <a:t>Ein reines, heiliges Leben führen</a:t>
            </a:r>
          </a:p>
          <a:p>
            <a:r>
              <a:rPr lang="de-CH" b="1" dirty="0" smtClean="0">
                <a:solidFill>
                  <a:srgbClr val="002060"/>
                </a:solidFill>
              </a:rPr>
              <a:t>Der Massstab der Bibel </a:t>
            </a:r>
          </a:p>
          <a:p>
            <a:pPr>
              <a:spcBef>
                <a:spcPts val="1200"/>
              </a:spcBef>
            </a:pPr>
            <a:r>
              <a:rPr lang="de-CH" u="sng" dirty="0" smtClean="0">
                <a:solidFill>
                  <a:srgbClr val="002060"/>
                </a:solidFill>
              </a:rPr>
              <a:t>1. Thessalonicher 4,3-5+7-8:</a:t>
            </a:r>
            <a:endParaRPr lang="de-CH" u="sng" dirty="0">
              <a:solidFill>
                <a:srgbClr val="002060"/>
              </a:solidFill>
            </a:endParaRPr>
          </a:p>
          <a:p>
            <a:endParaRPr lang="de-CH" sz="1600" dirty="0"/>
          </a:p>
          <a:p>
            <a:pPr>
              <a:spcBef>
                <a:spcPts val="600"/>
              </a:spcBef>
            </a:pPr>
            <a:r>
              <a:rPr lang="de-CH" dirty="0"/>
              <a:t>3 Denn das ist der Wille Gottes, eure Heiligung, dass ihr meidet die Unzucht </a:t>
            </a:r>
          </a:p>
          <a:p>
            <a:pPr>
              <a:spcBef>
                <a:spcPts val="600"/>
              </a:spcBef>
            </a:pPr>
            <a:r>
              <a:rPr lang="de-CH" dirty="0"/>
              <a:t>4 und ein jeder von euch verstehe, sein eigenes Gefäß in Heiligkeit und Ehre zu halten, </a:t>
            </a:r>
          </a:p>
          <a:p>
            <a:pPr>
              <a:spcBef>
                <a:spcPts val="600"/>
              </a:spcBef>
            </a:pPr>
            <a:r>
              <a:rPr lang="de-CH" dirty="0"/>
              <a:t>5 nicht in gieriger Lust wie die Heiden, die von Gott nichts wissen. </a:t>
            </a:r>
          </a:p>
          <a:p>
            <a:pPr>
              <a:spcBef>
                <a:spcPts val="600"/>
              </a:spcBef>
            </a:pPr>
            <a:endParaRPr lang="de-CH" dirty="0"/>
          </a:p>
          <a:p>
            <a:pPr>
              <a:spcBef>
                <a:spcPts val="600"/>
              </a:spcBef>
            </a:pPr>
            <a:r>
              <a:rPr lang="de-CH" dirty="0" smtClean="0"/>
              <a:t>7</a:t>
            </a:r>
            <a:r>
              <a:rPr lang="de-CH" dirty="0"/>
              <a:t> Denn Gott hat uns nicht berufen zur Unreinheit, sondern zur Heiligung. </a:t>
            </a:r>
          </a:p>
          <a:p>
            <a:pPr>
              <a:spcBef>
                <a:spcPts val="600"/>
              </a:spcBef>
            </a:pPr>
            <a:r>
              <a:rPr lang="de-CH" dirty="0"/>
              <a:t>8 Wer das nun verachtet, der verachtet nicht Menschen, sondern Gott, der seinen Heiligen Geist in euch gibt. </a:t>
            </a:r>
          </a:p>
          <a:p>
            <a:pPr>
              <a:spcBef>
                <a:spcPts val="600"/>
              </a:spcBef>
            </a:pPr>
            <a:endParaRPr lang="de-CH" dirty="0"/>
          </a:p>
          <a:p>
            <a:pPr>
              <a:spcBef>
                <a:spcPts val="600"/>
              </a:spcBef>
            </a:pPr>
            <a:endParaRPr lang="de-CH" dirty="0"/>
          </a:p>
        </p:txBody>
      </p:sp>
    </p:spTree>
    <p:extLst>
      <p:ext uri="{BB962C8B-B14F-4D97-AF65-F5344CB8AC3E}">
        <p14:creationId xmlns:p14="http://schemas.microsoft.com/office/powerpoint/2010/main" val="262613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82772" y="0"/>
            <a:ext cx="8314661" cy="5216813"/>
          </a:xfrm>
          <a:prstGeom prst="rect">
            <a:avLst/>
          </a:prstGeom>
          <a:noFill/>
        </p:spPr>
        <p:txBody>
          <a:bodyPr wrap="square" rtlCol="0">
            <a:spAutoFit/>
          </a:bodyPr>
          <a:lstStyle/>
          <a:p>
            <a:pPr algn="ctr"/>
            <a:r>
              <a:rPr lang="de-CH" dirty="0" smtClean="0">
                <a:solidFill>
                  <a:srgbClr val="C00000"/>
                </a:solidFill>
              </a:rPr>
              <a:t>Ein reines, heiliges Leben führen</a:t>
            </a:r>
          </a:p>
          <a:p>
            <a:r>
              <a:rPr lang="de-CH" b="1" dirty="0" smtClean="0">
                <a:solidFill>
                  <a:srgbClr val="002060"/>
                </a:solidFill>
              </a:rPr>
              <a:t>Der Massstab der Bibel </a:t>
            </a:r>
          </a:p>
          <a:p>
            <a:pPr>
              <a:spcBef>
                <a:spcPts val="1200"/>
              </a:spcBef>
            </a:pPr>
            <a:r>
              <a:rPr lang="de-CH" u="sng" dirty="0" smtClean="0">
                <a:solidFill>
                  <a:srgbClr val="002060"/>
                </a:solidFill>
              </a:rPr>
              <a:t>1.Petrus 4,1-4:</a:t>
            </a:r>
            <a:endParaRPr lang="de-CH" u="sng" dirty="0">
              <a:solidFill>
                <a:srgbClr val="002060"/>
              </a:solidFill>
            </a:endParaRPr>
          </a:p>
          <a:p>
            <a:pPr>
              <a:spcBef>
                <a:spcPts val="600"/>
              </a:spcBef>
            </a:pPr>
            <a:r>
              <a:rPr lang="de-CH" dirty="0"/>
              <a:t>1 Weil Christus als Mensch gelitten hat, sollt ihr euch dieselbe Haltung wie er zu eigen machen. Wer nämlich körperlich leiden musste, weil er zu Christus gehört, über den verliert die Sünde ihre Macht. </a:t>
            </a:r>
          </a:p>
          <a:p>
            <a:pPr>
              <a:spcBef>
                <a:spcPts val="600"/>
              </a:spcBef>
            </a:pPr>
            <a:r>
              <a:rPr lang="de-CH" dirty="0"/>
              <a:t>2 Er wird sich, solange er noch auf der Erde lebt, nicht mehr von menschlichen Leidenschaften, sondern von Gottes Willen leiten lassen. </a:t>
            </a:r>
          </a:p>
          <a:p>
            <a:pPr>
              <a:spcBef>
                <a:spcPts val="600"/>
              </a:spcBef>
            </a:pPr>
            <a:r>
              <a:rPr lang="de-CH" dirty="0"/>
              <a:t>3 Lange genug habt ihr früher ein zügelloses Leben geführt wie alle anderen, die Gott nicht kennen. Ihr habt euch gehen lassen, euch betrunken und rauschende Feste gefeiert, und ihr habt beim abscheulichen Götzendienst mitgemacht. </a:t>
            </a:r>
          </a:p>
          <a:p>
            <a:pPr>
              <a:spcBef>
                <a:spcPts val="600"/>
              </a:spcBef>
            </a:pPr>
            <a:r>
              <a:rPr lang="de-CH" dirty="0"/>
              <a:t>4 Natürlich können eure alten Freunde nicht verstehen, weshalb ihr von diesem haltlosen Leben auf einmal nichts mehr wissen </a:t>
            </a:r>
            <a:r>
              <a:rPr lang="de-CH" dirty="0" smtClean="0"/>
              <a:t>wollt </a:t>
            </a:r>
            <a:r>
              <a:rPr lang="de-CH" dirty="0"/>
              <a:t>und sie reden abfällig über euch</a:t>
            </a:r>
            <a:r>
              <a:rPr lang="de-CH" dirty="0" smtClean="0"/>
              <a:t>.</a:t>
            </a:r>
          </a:p>
          <a:p>
            <a:pPr>
              <a:spcBef>
                <a:spcPts val="600"/>
              </a:spcBef>
            </a:pPr>
            <a:r>
              <a:rPr lang="de-CH" dirty="0" smtClean="0"/>
              <a:t>(</a:t>
            </a:r>
            <a:r>
              <a:rPr lang="de-CH" dirty="0" err="1" smtClean="0"/>
              <a:t>Hfa</a:t>
            </a:r>
            <a:r>
              <a:rPr lang="de-CH" dirty="0" smtClean="0"/>
              <a:t> / NGÜ) </a:t>
            </a:r>
            <a:endParaRPr lang="de-CH" dirty="0"/>
          </a:p>
          <a:p>
            <a:pPr>
              <a:spcBef>
                <a:spcPts val="600"/>
              </a:spcBef>
            </a:pPr>
            <a:endParaRPr lang="de-CH" dirty="0"/>
          </a:p>
          <a:p>
            <a:pPr>
              <a:spcBef>
                <a:spcPts val="600"/>
              </a:spcBef>
            </a:pPr>
            <a:endParaRPr lang="de-CH" dirty="0"/>
          </a:p>
        </p:txBody>
      </p:sp>
    </p:spTree>
    <p:extLst>
      <p:ext uri="{BB962C8B-B14F-4D97-AF65-F5344CB8AC3E}">
        <p14:creationId xmlns:p14="http://schemas.microsoft.com/office/powerpoint/2010/main" val="237396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82772" y="0"/>
            <a:ext cx="8314661" cy="5493812"/>
          </a:xfrm>
          <a:prstGeom prst="rect">
            <a:avLst/>
          </a:prstGeom>
          <a:noFill/>
        </p:spPr>
        <p:txBody>
          <a:bodyPr wrap="square" rtlCol="0">
            <a:spAutoFit/>
          </a:bodyPr>
          <a:lstStyle/>
          <a:p>
            <a:pPr algn="ctr"/>
            <a:r>
              <a:rPr lang="de-CH" dirty="0" smtClean="0">
                <a:solidFill>
                  <a:srgbClr val="C00000"/>
                </a:solidFill>
              </a:rPr>
              <a:t>Ein reines, heiliges Leben führen</a:t>
            </a:r>
          </a:p>
          <a:p>
            <a:r>
              <a:rPr lang="de-CH" b="1" dirty="0" smtClean="0">
                <a:solidFill>
                  <a:srgbClr val="002060"/>
                </a:solidFill>
              </a:rPr>
              <a:t>Der Massstab der Bibel </a:t>
            </a:r>
          </a:p>
          <a:p>
            <a:pPr>
              <a:spcBef>
                <a:spcPts val="1200"/>
              </a:spcBef>
            </a:pPr>
            <a:r>
              <a:rPr lang="de-CH" u="sng" dirty="0" err="1" smtClean="0">
                <a:solidFill>
                  <a:srgbClr val="002060"/>
                </a:solidFill>
              </a:rPr>
              <a:t>Heberäer</a:t>
            </a:r>
            <a:r>
              <a:rPr lang="de-CH" u="sng" dirty="0" smtClean="0">
                <a:solidFill>
                  <a:srgbClr val="002060"/>
                </a:solidFill>
              </a:rPr>
              <a:t> 12,16:</a:t>
            </a:r>
            <a:endParaRPr lang="de-CH" u="sng" dirty="0">
              <a:solidFill>
                <a:srgbClr val="002060"/>
              </a:solidFill>
            </a:endParaRPr>
          </a:p>
          <a:p>
            <a:endParaRPr lang="de-CH" dirty="0"/>
          </a:p>
          <a:p>
            <a:r>
              <a:rPr lang="de-CH" dirty="0"/>
              <a:t>16 Achtet auch darauf, dass niemand ein unmoralisches Leben führt oder mit heiligen Dingen so geringschätzig umgeht wie Esau, der sein Erstgeburtsrecht für eine einzige Mahlzeit verkaufte</a:t>
            </a:r>
          </a:p>
          <a:p>
            <a:pPr>
              <a:spcBef>
                <a:spcPts val="600"/>
              </a:spcBef>
            </a:pPr>
            <a:r>
              <a:rPr lang="de-CH" dirty="0" smtClean="0"/>
              <a:t>(NGÜ) </a:t>
            </a:r>
            <a:endParaRPr lang="de-CH" dirty="0"/>
          </a:p>
          <a:p>
            <a:pPr>
              <a:spcBef>
                <a:spcPts val="600"/>
              </a:spcBef>
            </a:pPr>
            <a:endParaRPr lang="de-CH" dirty="0" smtClean="0"/>
          </a:p>
          <a:p>
            <a:pPr>
              <a:spcBef>
                <a:spcPts val="1200"/>
              </a:spcBef>
            </a:pPr>
            <a:r>
              <a:rPr lang="de-CH" u="sng" dirty="0">
                <a:solidFill>
                  <a:srgbClr val="002060"/>
                </a:solidFill>
              </a:rPr>
              <a:t>Offenbarung 22,14-15:</a:t>
            </a:r>
          </a:p>
          <a:p>
            <a:endParaRPr lang="de-CH" dirty="0"/>
          </a:p>
          <a:p>
            <a:r>
              <a:rPr lang="de-CH" dirty="0"/>
              <a:t>14 Selig sind, die ihre Kleider waschen, dass sie Zugang haben zum Baum des Lebens und zu den Toren hineingehen in die Stadt. </a:t>
            </a:r>
          </a:p>
          <a:p>
            <a:pPr>
              <a:spcBef>
                <a:spcPts val="600"/>
              </a:spcBef>
            </a:pPr>
            <a:r>
              <a:rPr lang="de-CH" dirty="0"/>
              <a:t>15 Draußen sind die Hunde und die Zauberer und die Hurer und die Mörder und die Götzendiener und alle, die die Lüge lieben und tun. </a:t>
            </a:r>
            <a:r>
              <a:rPr lang="de-CH" dirty="0" smtClean="0"/>
              <a:t> (</a:t>
            </a:r>
            <a:r>
              <a:rPr lang="de-CH" dirty="0" err="1" smtClean="0"/>
              <a:t>Lu</a:t>
            </a:r>
            <a:r>
              <a:rPr lang="de-CH" dirty="0" smtClean="0"/>
              <a:t>)</a:t>
            </a:r>
            <a:endParaRPr lang="de-CH" dirty="0"/>
          </a:p>
          <a:p>
            <a:pPr>
              <a:spcBef>
                <a:spcPts val="600"/>
              </a:spcBef>
            </a:pPr>
            <a:endParaRPr lang="de-CH" dirty="0"/>
          </a:p>
          <a:p>
            <a:pPr>
              <a:spcBef>
                <a:spcPts val="600"/>
              </a:spcBef>
            </a:pPr>
            <a:endParaRPr lang="de-CH" dirty="0"/>
          </a:p>
        </p:txBody>
      </p:sp>
    </p:spTree>
    <p:extLst>
      <p:ext uri="{BB962C8B-B14F-4D97-AF65-F5344CB8AC3E}">
        <p14:creationId xmlns:p14="http://schemas.microsoft.com/office/powerpoint/2010/main" val="136225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4075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0363" y="584791"/>
            <a:ext cx="8187070" cy="4247317"/>
          </a:xfrm>
          <a:prstGeom prst="rect">
            <a:avLst/>
          </a:prstGeom>
          <a:noFill/>
        </p:spPr>
        <p:txBody>
          <a:bodyPr wrap="square" rtlCol="0">
            <a:spAutoFit/>
          </a:bodyPr>
          <a:lstStyle/>
          <a:p>
            <a:pPr algn="ctr"/>
            <a:r>
              <a:rPr lang="de-CH" dirty="0" smtClean="0">
                <a:solidFill>
                  <a:srgbClr val="C00000"/>
                </a:solidFill>
              </a:rPr>
              <a:t>Was lässt du rein in dein Herz?</a:t>
            </a:r>
          </a:p>
          <a:p>
            <a:pPr algn="ctr"/>
            <a:endParaRPr lang="de-CH" u="sng" dirty="0" smtClean="0">
              <a:solidFill>
                <a:srgbClr val="0070C0"/>
              </a:solidFill>
            </a:endParaRPr>
          </a:p>
          <a:p>
            <a:r>
              <a:rPr lang="de-CH" u="sng" dirty="0" smtClean="0">
                <a:solidFill>
                  <a:srgbClr val="0070C0"/>
                </a:solidFill>
              </a:rPr>
              <a:t>Kolosser 3,16:</a:t>
            </a:r>
          </a:p>
          <a:p>
            <a:r>
              <a:rPr lang="de-CH" dirty="0"/>
              <a:t>Lasst das Wort Christi reichlich unter euch wohnen: Lehrt und ermahnt einander in aller Weisheit; mit Psalmen, Lobgesängen und geistlichen Liedern singt Gott dankbar in euren Herzen. </a:t>
            </a:r>
            <a:endParaRPr lang="de-CH" dirty="0" smtClean="0"/>
          </a:p>
          <a:p>
            <a:endParaRPr lang="de-CH" u="sng" dirty="0">
              <a:solidFill>
                <a:srgbClr val="0070C0"/>
              </a:solidFill>
            </a:endParaRPr>
          </a:p>
          <a:p>
            <a:r>
              <a:rPr lang="de-CH" u="sng" dirty="0" smtClean="0">
                <a:solidFill>
                  <a:srgbClr val="002060"/>
                </a:solidFill>
              </a:rPr>
              <a:t>Und die anderen Stimmen und ‘Ratgeber’?</a:t>
            </a:r>
          </a:p>
          <a:p>
            <a:pPr marL="285750" indent="-285750">
              <a:buFont typeface="Arial" panose="020B0604020202020204" pitchFamily="34" charset="0"/>
              <a:buChar char="•"/>
            </a:pPr>
            <a:r>
              <a:rPr lang="de-CH" dirty="0" smtClean="0"/>
              <a:t>Musik</a:t>
            </a:r>
          </a:p>
          <a:p>
            <a:pPr marL="285750" indent="-285750">
              <a:buFont typeface="Arial" panose="020B0604020202020204" pitchFamily="34" charset="0"/>
              <a:buChar char="•"/>
            </a:pPr>
            <a:r>
              <a:rPr lang="de-CH" dirty="0" smtClean="0"/>
              <a:t>Bücher, Zeitschriften, Zeitungen</a:t>
            </a:r>
          </a:p>
          <a:p>
            <a:pPr marL="285750" indent="-285750">
              <a:buFont typeface="Arial" panose="020B0604020202020204" pitchFamily="34" charset="0"/>
              <a:buChar char="•"/>
            </a:pPr>
            <a:r>
              <a:rPr lang="de-CH" dirty="0" smtClean="0"/>
              <a:t>Filme</a:t>
            </a:r>
          </a:p>
          <a:p>
            <a:pPr marL="285750" indent="-285750">
              <a:buFont typeface="Arial" panose="020B0604020202020204" pitchFamily="34" charset="0"/>
              <a:buChar char="•"/>
            </a:pPr>
            <a:r>
              <a:rPr lang="de-CH" dirty="0" smtClean="0"/>
              <a:t>Freunde, Kollegen</a:t>
            </a:r>
          </a:p>
          <a:p>
            <a:pPr marL="285750" indent="-285750">
              <a:buFont typeface="Arial" panose="020B0604020202020204" pitchFamily="34" charset="0"/>
              <a:buChar char="•"/>
            </a:pPr>
            <a:endParaRPr lang="de-CH" dirty="0"/>
          </a:p>
          <a:p>
            <a:r>
              <a:rPr lang="de-CH" dirty="0" smtClean="0">
                <a:solidFill>
                  <a:srgbClr val="002060"/>
                </a:solidFill>
                <a:sym typeface="Wingdings" panose="05000000000000000000" pitchFamily="2" charset="2"/>
              </a:rPr>
              <a:t> welche Werte und Weltanschauungen ,</a:t>
            </a:r>
          </a:p>
          <a:p>
            <a:r>
              <a:rPr lang="de-CH" dirty="0" smtClean="0">
                <a:solidFill>
                  <a:srgbClr val="002060"/>
                </a:solidFill>
                <a:sym typeface="Wingdings" panose="05000000000000000000" pitchFamily="2" charset="2"/>
              </a:rPr>
              <a:t> welche Zerrbilder und Lügen werden vermittelt?</a:t>
            </a:r>
            <a:endParaRPr lang="de-CH" dirty="0" smtClean="0">
              <a:solidFill>
                <a:srgbClr val="002060"/>
              </a:solidFill>
            </a:endParaRPr>
          </a:p>
        </p:txBody>
      </p:sp>
    </p:spTree>
    <p:extLst>
      <p:ext uri="{BB962C8B-B14F-4D97-AF65-F5344CB8AC3E}">
        <p14:creationId xmlns:p14="http://schemas.microsoft.com/office/powerpoint/2010/main" val="3093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0363" y="584791"/>
            <a:ext cx="8187070" cy="3370153"/>
          </a:xfrm>
          <a:prstGeom prst="rect">
            <a:avLst/>
          </a:prstGeom>
          <a:noFill/>
        </p:spPr>
        <p:txBody>
          <a:bodyPr wrap="square" rtlCol="0">
            <a:spAutoFit/>
          </a:bodyPr>
          <a:lstStyle/>
          <a:p>
            <a:pPr algn="ctr"/>
            <a:r>
              <a:rPr lang="de-CH" dirty="0" smtClean="0">
                <a:solidFill>
                  <a:srgbClr val="C00000"/>
                </a:solidFill>
              </a:rPr>
              <a:t>Versuchung – der Test des Herzes</a:t>
            </a:r>
          </a:p>
          <a:p>
            <a:pPr algn="ctr"/>
            <a:endParaRPr lang="de-CH" u="sng" dirty="0" smtClean="0">
              <a:solidFill>
                <a:srgbClr val="0070C0"/>
              </a:solidFill>
            </a:endParaRPr>
          </a:p>
          <a:p>
            <a:r>
              <a:rPr lang="de-CH" u="sng" dirty="0" smtClean="0">
                <a:solidFill>
                  <a:srgbClr val="0070C0"/>
                </a:solidFill>
              </a:rPr>
              <a:t>Matthäus 6,21:</a:t>
            </a:r>
          </a:p>
          <a:p>
            <a:r>
              <a:rPr lang="de-CH" dirty="0"/>
              <a:t>Denn wo dein Schatz ist, da ist auch dein Herz.</a:t>
            </a:r>
            <a:endParaRPr lang="de-CH" u="sng" dirty="0">
              <a:solidFill>
                <a:srgbClr val="0070C0"/>
              </a:solidFill>
            </a:endParaRPr>
          </a:p>
          <a:p>
            <a:endParaRPr lang="de-CH" u="sng" dirty="0" smtClean="0">
              <a:solidFill>
                <a:srgbClr val="002060"/>
              </a:solidFill>
            </a:endParaRPr>
          </a:p>
          <a:p>
            <a:r>
              <a:rPr lang="de-CH" u="sng" dirty="0">
                <a:solidFill>
                  <a:srgbClr val="0070C0"/>
                </a:solidFill>
              </a:rPr>
              <a:t>Matthäus 15,18-20:</a:t>
            </a:r>
          </a:p>
          <a:p>
            <a:pPr>
              <a:spcBef>
                <a:spcPts val="600"/>
              </a:spcBef>
            </a:pPr>
            <a:r>
              <a:rPr lang="de-CH" dirty="0" smtClean="0"/>
              <a:t>18 Was </a:t>
            </a:r>
            <a:r>
              <a:rPr lang="de-CH" dirty="0"/>
              <a:t>aber aus dem Mund herauskommt, das kommt aus dem Herzen, und das macht den Menschen unrein. </a:t>
            </a:r>
          </a:p>
          <a:p>
            <a:pPr>
              <a:spcBef>
                <a:spcPts val="600"/>
              </a:spcBef>
            </a:pPr>
            <a:r>
              <a:rPr lang="de-CH" dirty="0"/>
              <a:t>19 Denn aus dem Herzen kommen böse Gedanken, Mord, Ehebruch, Unzucht, Diebstahl, falsches Zeugnis, Lästerung. </a:t>
            </a:r>
          </a:p>
          <a:p>
            <a:pPr>
              <a:spcBef>
                <a:spcPts val="600"/>
              </a:spcBef>
            </a:pPr>
            <a:r>
              <a:rPr lang="de-CH" dirty="0"/>
              <a:t>20 Das sind die Dinge, die den Menschen unrein machen</a:t>
            </a:r>
            <a:r>
              <a:rPr lang="de-CH" dirty="0" smtClean="0"/>
              <a:t>.</a:t>
            </a:r>
            <a:endParaRPr lang="de-CH" dirty="0"/>
          </a:p>
        </p:txBody>
      </p:sp>
    </p:spTree>
    <p:extLst>
      <p:ext uri="{BB962C8B-B14F-4D97-AF65-F5344CB8AC3E}">
        <p14:creationId xmlns:p14="http://schemas.microsoft.com/office/powerpoint/2010/main" val="101417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0363" y="584791"/>
            <a:ext cx="8187070" cy="4708981"/>
          </a:xfrm>
          <a:prstGeom prst="rect">
            <a:avLst/>
          </a:prstGeom>
          <a:noFill/>
        </p:spPr>
        <p:txBody>
          <a:bodyPr wrap="square" rtlCol="0">
            <a:spAutoFit/>
          </a:bodyPr>
          <a:lstStyle/>
          <a:p>
            <a:pPr algn="ctr"/>
            <a:r>
              <a:rPr lang="de-CH" dirty="0" smtClean="0">
                <a:solidFill>
                  <a:srgbClr val="C00000"/>
                </a:solidFill>
              </a:rPr>
              <a:t>Versuchung – der Test des Herzes</a:t>
            </a:r>
          </a:p>
          <a:p>
            <a:r>
              <a:rPr lang="de-CH" u="sng" dirty="0" smtClean="0">
                <a:solidFill>
                  <a:srgbClr val="0070C0"/>
                </a:solidFill>
              </a:rPr>
              <a:t>Matthäus 6,13:</a:t>
            </a:r>
          </a:p>
          <a:p>
            <a:r>
              <a:rPr lang="de-CH" dirty="0"/>
              <a:t>Und führe uns nicht in Versuchung, sondern erlöse uns von </a:t>
            </a:r>
            <a:r>
              <a:rPr lang="de-CH" dirty="0" smtClean="0"/>
              <a:t>dem Bösen</a:t>
            </a:r>
          </a:p>
          <a:p>
            <a:pPr>
              <a:spcBef>
                <a:spcPts val="600"/>
              </a:spcBef>
            </a:pPr>
            <a:r>
              <a:rPr lang="de-CH" u="sng" dirty="0" smtClean="0"/>
              <a:t>Neue Version: </a:t>
            </a:r>
          </a:p>
          <a:p>
            <a:pPr marL="285750" indent="-285750">
              <a:buFont typeface="Arial" panose="020B0604020202020204" pitchFamily="34" charset="0"/>
              <a:buChar char="•"/>
            </a:pPr>
            <a:r>
              <a:rPr lang="de-CH" dirty="0" smtClean="0"/>
              <a:t>Lass uns </a:t>
            </a:r>
            <a:r>
              <a:rPr lang="de-CH" dirty="0"/>
              <a:t>nicht in Versuchung </a:t>
            </a:r>
            <a:r>
              <a:rPr lang="de-CH" dirty="0" smtClean="0"/>
              <a:t>geraten  (</a:t>
            </a:r>
            <a:r>
              <a:rPr lang="de-CH" dirty="0" err="1" smtClean="0"/>
              <a:t>Hfa+NGÜ</a:t>
            </a:r>
            <a:r>
              <a:rPr lang="de-CH" dirty="0" smtClean="0"/>
              <a:t>)</a:t>
            </a:r>
          </a:p>
          <a:p>
            <a:pPr marL="285750" indent="-285750">
              <a:buFont typeface="Arial" panose="020B0604020202020204" pitchFamily="34" charset="0"/>
              <a:buChar char="•"/>
            </a:pPr>
            <a:r>
              <a:rPr lang="de-CH" dirty="0"/>
              <a:t>Lass nicht zu, dass wir der Versuchung </a:t>
            </a:r>
            <a:r>
              <a:rPr lang="de-CH" dirty="0" smtClean="0"/>
              <a:t>nachgeben (NLB)</a:t>
            </a:r>
          </a:p>
          <a:p>
            <a:pPr marL="285750" indent="-285750">
              <a:buFont typeface="Arial" panose="020B0604020202020204" pitchFamily="34" charset="0"/>
              <a:buChar char="•"/>
            </a:pPr>
            <a:r>
              <a:rPr lang="de-CH" dirty="0" smtClean="0"/>
              <a:t>Lass </a:t>
            </a:r>
            <a:r>
              <a:rPr lang="de-CH" dirty="0"/>
              <a:t>uns nicht in die Gefahr kommen, dir untreu zu </a:t>
            </a:r>
            <a:r>
              <a:rPr lang="de-CH" dirty="0" smtClean="0"/>
              <a:t>werden (GNB)</a:t>
            </a:r>
            <a:endParaRPr lang="de-CH" u="sng" dirty="0" smtClean="0">
              <a:solidFill>
                <a:srgbClr val="002060"/>
              </a:solidFill>
            </a:endParaRPr>
          </a:p>
          <a:p>
            <a:endParaRPr lang="de-CH" u="sng" dirty="0" smtClean="0">
              <a:solidFill>
                <a:srgbClr val="0070C0"/>
              </a:solidFill>
            </a:endParaRPr>
          </a:p>
          <a:p>
            <a:r>
              <a:rPr lang="de-CH" u="sng" dirty="0" smtClean="0">
                <a:solidFill>
                  <a:srgbClr val="0070C0"/>
                </a:solidFill>
              </a:rPr>
              <a:t>Jakobus 1,13:</a:t>
            </a:r>
            <a:endParaRPr lang="de-CH" u="sng" dirty="0">
              <a:solidFill>
                <a:srgbClr val="0070C0"/>
              </a:solidFill>
            </a:endParaRPr>
          </a:p>
          <a:p>
            <a:pPr>
              <a:spcBef>
                <a:spcPts val="600"/>
              </a:spcBef>
            </a:pPr>
            <a:r>
              <a:rPr lang="de-CH" dirty="0" smtClean="0"/>
              <a:t>Niemand </a:t>
            </a:r>
            <a:r>
              <a:rPr lang="de-CH" dirty="0"/>
              <a:t>sage, wenn er versucht wird, dass er von Gott versucht werde. Denn Gott kann nicht versucht werden zum Bösen, und er selbst versucht niemand. </a:t>
            </a:r>
            <a:endParaRPr lang="de-CH" dirty="0" smtClean="0"/>
          </a:p>
          <a:p>
            <a:pPr marL="285750" indent="-285750">
              <a:spcBef>
                <a:spcPts val="600"/>
              </a:spcBef>
              <a:buFont typeface="Arial" panose="020B0604020202020204" pitchFamily="34" charset="0"/>
              <a:buChar char="•"/>
            </a:pPr>
            <a:r>
              <a:rPr lang="de-CH" dirty="0" smtClean="0">
                <a:solidFill>
                  <a:srgbClr val="002060"/>
                </a:solidFill>
              </a:rPr>
              <a:t>Versuchung ist keine Sünde</a:t>
            </a:r>
          </a:p>
          <a:p>
            <a:pPr marL="285750" indent="-285750">
              <a:spcBef>
                <a:spcPts val="600"/>
              </a:spcBef>
              <a:buFont typeface="Arial" panose="020B0604020202020204" pitchFamily="34" charset="0"/>
              <a:buChar char="•"/>
            </a:pPr>
            <a:r>
              <a:rPr lang="de-CH" dirty="0" smtClean="0">
                <a:solidFill>
                  <a:srgbClr val="002060"/>
                </a:solidFill>
              </a:rPr>
              <a:t>Vorsicht Selbstbetrug:</a:t>
            </a:r>
          </a:p>
          <a:p>
            <a:pPr marL="285750" indent="-285750">
              <a:spcBef>
                <a:spcPts val="600"/>
              </a:spcBef>
              <a:buFontTx/>
              <a:buChar char="-"/>
            </a:pPr>
            <a:r>
              <a:rPr lang="de-CH" dirty="0" smtClean="0">
                <a:solidFill>
                  <a:srgbClr val="002060"/>
                </a:solidFill>
              </a:rPr>
              <a:t>Selbstzweifel und –anklage</a:t>
            </a:r>
          </a:p>
          <a:p>
            <a:pPr marL="285750" indent="-285750">
              <a:spcBef>
                <a:spcPts val="600"/>
              </a:spcBef>
              <a:buFontTx/>
              <a:buChar char="-"/>
            </a:pPr>
            <a:r>
              <a:rPr lang="de-CH" dirty="0" smtClean="0">
                <a:solidFill>
                  <a:srgbClr val="002060"/>
                </a:solidFill>
              </a:rPr>
              <a:t>Vögel fliegen um den Kopf, aber Nest bauen können sie nur, wenn du es erlaubst</a:t>
            </a:r>
            <a:endParaRPr lang="de-CH" dirty="0">
              <a:solidFill>
                <a:srgbClr val="002060"/>
              </a:solidFill>
            </a:endParaRPr>
          </a:p>
        </p:txBody>
      </p:sp>
    </p:spTree>
    <p:extLst>
      <p:ext uri="{BB962C8B-B14F-4D97-AF65-F5344CB8AC3E}">
        <p14:creationId xmlns:p14="http://schemas.microsoft.com/office/powerpoint/2010/main" val="292519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0363" y="584791"/>
            <a:ext cx="8187070" cy="4308872"/>
          </a:xfrm>
          <a:prstGeom prst="rect">
            <a:avLst/>
          </a:prstGeom>
          <a:noFill/>
        </p:spPr>
        <p:txBody>
          <a:bodyPr wrap="square" rtlCol="0">
            <a:spAutoFit/>
          </a:bodyPr>
          <a:lstStyle/>
          <a:p>
            <a:pPr algn="ctr"/>
            <a:r>
              <a:rPr lang="de-CH" dirty="0" smtClean="0">
                <a:solidFill>
                  <a:srgbClr val="C00000"/>
                </a:solidFill>
              </a:rPr>
              <a:t>Versuchung – der Test des Herzes</a:t>
            </a:r>
          </a:p>
          <a:p>
            <a:pPr>
              <a:spcBef>
                <a:spcPts val="600"/>
              </a:spcBef>
            </a:pPr>
            <a:r>
              <a:rPr lang="de-CH" u="sng" dirty="0">
                <a:solidFill>
                  <a:srgbClr val="0070C0"/>
                </a:solidFill>
              </a:rPr>
              <a:t>1 Korinther 10,31:</a:t>
            </a:r>
          </a:p>
          <a:p>
            <a:pPr>
              <a:spcBef>
                <a:spcPts val="600"/>
              </a:spcBef>
            </a:pPr>
            <a:r>
              <a:rPr lang="de-CH" dirty="0"/>
              <a:t>Bisher hat euch nur menschliche Versuchung getroffen. Aber Gott ist treu, der euch nicht versuchen lässt über eure Kraft, sondern macht, dass die Versuchung so ein Ende nimmt, dass ihr's ertragen könnt. </a:t>
            </a:r>
            <a:endParaRPr lang="de-CH" dirty="0" smtClean="0"/>
          </a:p>
          <a:p>
            <a:pPr>
              <a:spcBef>
                <a:spcPts val="600"/>
              </a:spcBef>
            </a:pPr>
            <a:endParaRPr lang="de-CH" u="sng" dirty="0" smtClean="0">
              <a:solidFill>
                <a:srgbClr val="0070C0"/>
              </a:solidFill>
            </a:endParaRPr>
          </a:p>
          <a:p>
            <a:pPr>
              <a:spcBef>
                <a:spcPts val="600"/>
              </a:spcBef>
            </a:pPr>
            <a:r>
              <a:rPr lang="de-CH" u="sng" dirty="0" smtClean="0">
                <a:solidFill>
                  <a:srgbClr val="0070C0"/>
                </a:solidFill>
              </a:rPr>
              <a:t>Hebräer </a:t>
            </a:r>
            <a:r>
              <a:rPr lang="de-CH" u="sng" dirty="0">
                <a:solidFill>
                  <a:srgbClr val="0070C0"/>
                </a:solidFill>
              </a:rPr>
              <a:t>2,18:</a:t>
            </a:r>
          </a:p>
          <a:p>
            <a:pPr>
              <a:spcBef>
                <a:spcPts val="600"/>
              </a:spcBef>
            </a:pPr>
            <a:r>
              <a:rPr lang="de-CH" dirty="0"/>
              <a:t>Denn da er selber gelitten hat und versucht worden ist, kann er helfen denen, die versucht werden. </a:t>
            </a:r>
            <a:endParaRPr lang="de-CH" dirty="0" smtClean="0"/>
          </a:p>
          <a:p>
            <a:pPr>
              <a:spcBef>
                <a:spcPts val="600"/>
              </a:spcBef>
            </a:pPr>
            <a:endParaRPr lang="de-CH" dirty="0"/>
          </a:p>
          <a:p>
            <a:pPr>
              <a:spcBef>
                <a:spcPts val="600"/>
              </a:spcBef>
            </a:pPr>
            <a:r>
              <a:rPr lang="de-CH" u="sng" dirty="0">
                <a:solidFill>
                  <a:srgbClr val="0070C0"/>
                </a:solidFill>
              </a:rPr>
              <a:t>Lukas 4,13:</a:t>
            </a:r>
          </a:p>
          <a:p>
            <a:pPr>
              <a:spcBef>
                <a:spcPts val="600"/>
              </a:spcBef>
            </a:pPr>
            <a:r>
              <a:rPr lang="de-CH" dirty="0" smtClean="0"/>
              <a:t>Und </a:t>
            </a:r>
            <a:r>
              <a:rPr lang="de-CH" dirty="0"/>
              <a:t>als der Teufel alle Versuchung vollendet hatte, wich er von ihm bis zur bestimmten Zeit. </a:t>
            </a:r>
            <a:endParaRPr lang="de-CH" dirty="0" smtClean="0"/>
          </a:p>
        </p:txBody>
      </p:sp>
    </p:spTree>
    <p:extLst>
      <p:ext uri="{BB962C8B-B14F-4D97-AF65-F5344CB8AC3E}">
        <p14:creationId xmlns:p14="http://schemas.microsoft.com/office/powerpoint/2010/main" val="127509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0363" y="584791"/>
            <a:ext cx="8187070" cy="3831818"/>
          </a:xfrm>
          <a:prstGeom prst="rect">
            <a:avLst/>
          </a:prstGeom>
          <a:noFill/>
        </p:spPr>
        <p:txBody>
          <a:bodyPr wrap="square" rtlCol="0">
            <a:spAutoFit/>
          </a:bodyPr>
          <a:lstStyle/>
          <a:p>
            <a:pPr algn="ctr"/>
            <a:r>
              <a:rPr lang="de-CH" dirty="0" smtClean="0">
                <a:solidFill>
                  <a:srgbClr val="C00000"/>
                </a:solidFill>
              </a:rPr>
              <a:t>Versuchung – der Test des Herzes</a:t>
            </a:r>
          </a:p>
          <a:p>
            <a:pPr>
              <a:spcBef>
                <a:spcPts val="600"/>
              </a:spcBef>
            </a:pPr>
            <a:r>
              <a:rPr lang="de-CH" b="1" dirty="0" smtClean="0">
                <a:solidFill>
                  <a:srgbClr val="002060"/>
                </a:solidFill>
              </a:rPr>
              <a:t>Versuchung bei Jesus </a:t>
            </a:r>
            <a:br>
              <a:rPr lang="de-CH" b="1" dirty="0" smtClean="0">
                <a:solidFill>
                  <a:srgbClr val="002060"/>
                </a:solidFill>
              </a:rPr>
            </a:br>
            <a:r>
              <a:rPr lang="de-CH" dirty="0" smtClean="0">
                <a:solidFill>
                  <a:srgbClr val="002060"/>
                </a:solidFill>
              </a:rPr>
              <a:t>(Lukas 4,1-13)</a:t>
            </a:r>
          </a:p>
          <a:p>
            <a:pPr>
              <a:spcBef>
                <a:spcPts val="600"/>
              </a:spcBef>
            </a:pPr>
            <a:endParaRPr lang="de-CH" dirty="0">
              <a:solidFill>
                <a:srgbClr val="002060"/>
              </a:solidFill>
            </a:endParaRPr>
          </a:p>
          <a:p>
            <a:pPr marL="342900" indent="-342900">
              <a:spcBef>
                <a:spcPts val="600"/>
              </a:spcBef>
              <a:buAutoNum type="arabicPeriod"/>
            </a:pPr>
            <a:r>
              <a:rPr lang="de-CH" dirty="0" smtClean="0">
                <a:solidFill>
                  <a:srgbClr val="002060"/>
                </a:solidFill>
              </a:rPr>
              <a:t>Steine zu Brot </a:t>
            </a:r>
            <a:r>
              <a:rPr lang="de-CH" dirty="0" smtClean="0">
                <a:solidFill>
                  <a:srgbClr val="002060"/>
                </a:solidFill>
                <a:sym typeface="Wingdings" panose="05000000000000000000" pitchFamily="2" charset="2"/>
              </a:rPr>
              <a:t> </a:t>
            </a:r>
            <a:r>
              <a:rPr lang="de-CH" dirty="0" smtClean="0">
                <a:solidFill>
                  <a:srgbClr val="002060"/>
                </a:solidFill>
              </a:rPr>
              <a:t>Körperliche Bedürfnisse</a:t>
            </a:r>
          </a:p>
          <a:p>
            <a:pPr marL="342900" indent="-342900">
              <a:spcBef>
                <a:spcPts val="600"/>
              </a:spcBef>
              <a:buAutoNum type="arabicPeriod"/>
            </a:pPr>
            <a:r>
              <a:rPr lang="de-CH" dirty="0" smtClean="0">
                <a:solidFill>
                  <a:srgbClr val="002060"/>
                </a:solidFill>
              </a:rPr>
              <a:t>Alle Reiche der Welt; Anbetung </a:t>
            </a:r>
            <a:r>
              <a:rPr lang="de-CH" dirty="0" smtClean="0">
                <a:solidFill>
                  <a:srgbClr val="002060"/>
                </a:solidFill>
                <a:sym typeface="Wingdings" panose="05000000000000000000" pitchFamily="2" charset="2"/>
              </a:rPr>
              <a:t> </a:t>
            </a:r>
            <a:r>
              <a:rPr lang="de-CH" dirty="0" smtClean="0">
                <a:solidFill>
                  <a:srgbClr val="002060"/>
                </a:solidFill>
              </a:rPr>
              <a:t>Status, Anerkennung, Macht</a:t>
            </a:r>
          </a:p>
          <a:p>
            <a:pPr marL="342900" indent="-342900">
              <a:spcBef>
                <a:spcPts val="600"/>
              </a:spcBef>
              <a:buAutoNum type="arabicPeriod"/>
            </a:pPr>
            <a:r>
              <a:rPr lang="de-CH" dirty="0" smtClean="0">
                <a:solidFill>
                  <a:srgbClr val="002060"/>
                </a:solidFill>
              </a:rPr>
              <a:t>Stürze dich hinab – Gott wird dich tragen </a:t>
            </a:r>
            <a:r>
              <a:rPr lang="de-CH" dirty="0" smtClean="0">
                <a:solidFill>
                  <a:srgbClr val="002060"/>
                </a:solidFill>
                <a:sym typeface="Wingdings" panose="05000000000000000000" pitchFamily="2" charset="2"/>
              </a:rPr>
              <a:t> Schutz, Versorgung</a:t>
            </a:r>
          </a:p>
          <a:p>
            <a:pPr>
              <a:spcBef>
                <a:spcPts val="600"/>
              </a:spcBef>
            </a:pPr>
            <a:endParaRPr lang="de-CH" dirty="0" smtClean="0">
              <a:solidFill>
                <a:srgbClr val="002060"/>
              </a:solidFill>
              <a:sym typeface="Wingdings" panose="05000000000000000000" pitchFamily="2" charset="2"/>
            </a:endParaRPr>
          </a:p>
          <a:p>
            <a:pPr marL="285750" indent="-285750">
              <a:spcBef>
                <a:spcPts val="600"/>
              </a:spcBef>
              <a:buFont typeface="Wingdings"/>
              <a:buChar char="à"/>
            </a:pPr>
            <a:r>
              <a:rPr lang="de-CH" dirty="0" smtClean="0">
                <a:solidFill>
                  <a:srgbClr val="002060"/>
                </a:solidFill>
                <a:sym typeface="Wingdings" panose="05000000000000000000" pitchFamily="2" charset="2"/>
              </a:rPr>
              <a:t>Sex, Macht und Geld</a:t>
            </a:r>
          </a:p>
          <a:p>
            <a:pPr marL="285750" indent="-285750">
              <a:spcBef>
                <a:spcPts val="600"/>
              </a:spcBef>
              <a:buFont typeface="Wingdings"/>
              <a:buChar char="à"/>
            </a:pPr>
            <a:r>
              <a:rPr lang="de-CH" dirty="0" smtClean="0">
                <a:solidFill>
                  <a:srgbClr val="002060"/>
                </a:solidFill>
                <a:sym typeface="Wingdings" panose="05000000000000000000" pitchFamily="2" charset="2"/>
              </a:rPr>
              <a:t>Bei Frauen und Männern unterschiedlich veranlagt</a:t>
            </a:r>
            <a:endParaRPr lang="de-CH" dirty="0" smtClean="0">
              <a:solidFill>
                <a:srgbClr val="002060"/>
              </a:solidFill>
            </a:endParaRPr>
          </a:p>
          <a:p>
            <a:pPr marL="342900" indent="-342900">
              <a:spcBef>
                <a:spcPts val="600"/>
              </a:spcBef>
              <a:buAutoNum type="arabicPeriod"/>
            </a:pPr>
            <a:endParaRPr lang="de-CH" dirty="0">
              <a:solidFill>
                <a:srgbClr val="002060"/>
              </a:solidFill>
            </a:endParaRPr>
          </a:p>
        </p:txBody>
      </p:sp>
    </p:spTree>
    <p:extLst>
      <p:ext uri="{BB962C8B-B14F-4D97-AF65-F5344CB8AC3E}">
        <p14:creationId xmlns:p14="http://schemas.microsoft.com/office/powerpoint/2010/main" val="1558104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25303" y="21265"/>
            <a:ext cx="8187070" cy="4185761"/>
          </a:xfrm>
          <a:prstGeom prst="rect">
            <a:avLst/>
          </a:prstGeom>
          <a:noFill/>
        </p:spPr>
        <p:txBody>
          <a:bodyPr wrap="square" rtlCol="0">
            <a:spAutoFit/>
          </a:bodyPr>
          <a:lstStyle/>
          <a:p>
            <a:pPr algn="ctr"/>
            <a:r>
              <a:rPr lang="de-CH" dirty="0" smtClean="0">
                <a:solidFill>
                  <a:srgbClr val="C00000"/>
                </a:solidFill>
              </a:rPr>
              <a:t>Ein reines, heiliges Leben führen</a:t>
            </a:r>
          </a:p>
          <a:p>
            <a:pPr>
              <a:spcBef>
                <a:spcPts val="600"/>
              </a:spcBef>
            </a:pPr>
            <a:r>
              <a:rPr lang="de-CH" b="1" dirty="0" smtClean="0">
                <a:solidFill>
                  <a:srgbClr val="002060"/>
                </a:solidFill>
              </a:rPr>
              <a:t>Den Versuchungen von Sex, Macht und Geld widerstehen </a:t>
            </a:r>
            <a:br>
              <a:rPr lang="de-CH" b="1" dirty="0" smtClean="0">
                <a:solidFill>
                  <a:srgbClr val="002060"/>
                </a:solidFill>
              </a:rPr>
            </a:br>
            <a:endParaRPr lang="de-CH" b="1" dirty="0" smtClean="0">
              <a:solidFill>
                <a:srgbClr val="002060"/>
              </a:solidFill>
            </a:endParaRPr>
          </a:p>
          <a:p>
            <a:pPr>
              <a:spcBef>
                <a:spcPts val="600"/>
              </a:spcBef>
            </a:pPr>
            <a:r>
              <a:rPr lang="de-CH" b="1" dirty="0" smtClean="0">
                <a:solidFill>
                  <a:srgbClr val="002060"/>
                </a:solidFill>
              </a:rPr>
              <a:t>Reines, heiliges Leben führen </a:t>
            </a:r>
          </a:p>
          <a:p>
            <a:pPr marL="285750" indent="-285750">
              <a:spcBef>
                <a:spcPts val="600"/>
              </a:spcBef>
              <a:buFont typeface="Arial" panose="020B0604020202020204" pitchFamily="34" charset="0"/>
              <a:buChar char="•"/>
            </a:pPr>
            <a:r>
              <a:rPr lang="de-CH" dirty="0" smtClean="0">
                <a:solidFill>
                  <a:srgbClr val="002060"/>
                </a:solidFill>
              </a:rPr>
              <a:t>Nicht unmöglich</a:t>
            </a:r>
          </a:p>
          <a:p>
            <a:pPr marL="285750" indent="-285750">
              <a:spcBef>
                <a:spcPts val="600"/>
              </a:spcBef>
              <a:buFont typeface="Arial" panose="020B0604020202020204" pitchFamily="34" charset="0"/>
              <a:buChar char="•"/>
            </a:pPr>
            <a:r>
              <a:rPr lang="de-CH" dirty="0" smtClean="0">
                <a:solidFill>
                  <a:srgbClr val="002060"/>
                </a:solidFill>
              </a:rPr>
              <a:t>Nicht möglich aus eigener Kraft</a:t>
            </a:r>
          </a:p>
          <a:p>
            <a:pPr marL="285750" indent="-285750">
              <a:spcBef>
                <a:spcPts val="600"/>
              </a:spcBef>
              <a:buFont typeface="Arial" panose="020B0604020202020204" pitchFamily="34" charset="0"/>
              <a:buChar char="•"/>
            </a:pPr>
            <a:r>
              <a:rPr lang="de-CH" dirty="0" smtClean="0">
                <a:solidFill>
                  <a:srgbClr val="002060"/>
                </a:solidFill>
              </a:rPr>
              <a:t>Nicht möglich alleine</a:t>
            </a:r>
          </a:p>
          <a:p>
            <a:pPr marL="285750" indent="-285750">
              <a:spcBef>
                <a:spcPts val="600"/>
              </a:spcBef>
              <a:buFont typeface="Arial" panose="020B0604020202020204" pitchFamily="34" charset="0"/>
              <a:buChar char="•"/>
            </a:pPr>
            <a:r>
              <a:rPr lang="de-CH" dirty="0" smtClean="0">
                <a:solidFill>
                  <a:srgbClr val="002060"/>
                </a:solidFill>
              </a:rPr>
              <a:t>Heiliger Geist regiert – Fleisch in den Tod geben</a:t>
            </a:r>
          </a:p>
          <a:p>
            <a:pPr marL="285750" indent="-285750">
              <a:spcBef>
                <a:spcPts val="600"/>
              </a:spcBef>
              <a:buFont typeface="Arial" panose="020B0604020202020204" pitchFamily="34" charset="0"/>
              <a:buChar char="•"/>
            </a:pPr>
            <a:endParaRPr lang="de-CH" dirty="0">
              <a:solidFill>
                <a:srgbClr val="002060"/>
              </a:solidFill>
            </a:endParaRPr>
          </a:p>
          <a:p>
            <a:pPr marL="285750" indent="-285750">
              <a:spcBef>
                <a:spcPts val="600"/>
              </a:spcBef>
              <a:buFont typeface="Arial" panose="020B0604020202020204" pitchFamily="34" charset="0"/>
              <a:buChar char="•"/>
            </a:pPr>
            <a:endParaRPr lang="de-CH" dirty="0">
              <a:solidFill>
                <a:srgbClr val="002060"/>
              </a:solidFill>
            </a:endParaRPr>
          </a:p>
          <a:p>
            <a:pPr marL="285750" indent="-285750">
              <a:spcBef>
                <a:spcPts val="600"/>
              </a:spcBef>
              <a:buFont typeface="Arial" panose="020B0604020202020204" pitchFamily="34" charset="0"/>
              <a:buChar char="•"/>
            </a:pPr>
            <a:endParaRPr lang="de-CH" dirty="0" smtClean="0">
              <a:solidFill>
                <a:srgbClr val="002060"/>
              </a:solidFill>
            </a:endParaRPr>
          </a:p>
          <a:p>
            <a:pPr>
              <a:spcBef>
                <a:spcPts val="600"/>
              </a:spcBef>
            </a:pPr>
            <a:endParaRPr lang="de-CH" dirty="0">
              <a:solidFill>
                <a:srgbClr val="002060"/>
              </a:solidFill>
            </a:endParaRPr>
          </a:p>
        </p:txBody>
      </p:sp>
    </p:spTree>
    <p:extLst>
      <p:ext uri="{BB962C8B-B14F-4D97-AF65-F5344CB8AC3E}">
        <p14:creationId xmlns:p14="http://schemas.microsoft.com/office/powerpoint/2010/main" val="28574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82772" y="0"/>
            <a:ext cx="8314661" cy="5570756"/>
          </a:xfrm>
          <a:prstGeom prst="rect">
            <a:avLst/>
          </a:prstGeom>
          <a:noFill/>
        </p:spPr>
        <p:txBody>
          <a:bodyPr wrap="square" rtlCol="0">
            <a:spAutoFit/>
          </a:bodyPr>
          <a:lstStyle/>
          <a:p>
            <a:pPr algn="ctr"/>
            <a:r>
              <a:rPr lang="de-CH" dirty="0" smtClean="0">
                <a:solidFill>
                  <a:srgbClr val="C00000"/>
                </a:solidFill>
              </a:rPr>
              <a:t>Ein reines, heiliges Leben führen</a:t>
            </a:r>
          </a:p>
          <a:p>
            <a:pPr>
              <a:spcBef>
                <a:spcPts val="600"/>
              </a:spcBef>
            </a:pPr>
            <a:r>
              <a:rPr lang="de-CH" b="1" dirty="0" smtClean="0">
                <a:solidFill>
                  <a:srgbClr val="002060"/>
                </a:solidFill>
              </a:rPr>
              <a:t>Der Massstab der Bibel </a:t>
            </a:r>
            <a:br>
              <a:rPr lang="de-CH" b="1" dirty="0" smtClean="0">
                <a:solidFill>
                  <a:srgbClr val="002060"/>
                </a:solidFill>
              </a:rPr>
            </a:br>
            <a:endParaRPr lang="de-CH" b="1" dirty="0" smtClean="0">
              <a:solidFill>
                <a:srgbClr val="002060"/>
              </a:solidFill>
            </a:endParaRPr>
          </a:p>
          <a:p>
            <a:pPr>
              <a:spcBef>
                <a:spcPts val="600"/>
              </a:spcBef>
            </a:pPr>
            <a:r>
              <a:rPr lang="de-CH" u="sng" dirty="0" smtClean="0">
                <a:solidFill>
                  <a:srgbClr val="002060"/>
                </a:solidFill>
              </a:rPr>
              <a:t>Matthäus 5,27-30</a:t>
            </a:r>
          </a:p>
          <a:p>
            <a:pPr>
              <a:spcBef>
                <a:spcPts val="600"/>
              </a:spcBef>
            </a:pPr>
            <a:r>
              <a:rPr lang="de-CH" dirty="0"/>
              <a:t>27 Ihr habt gehört, dass gesagt ist (2. Mose 20,14): »Du sollst nicht ehebrechen.« </a:t>
            </a:r>
          </a:p>
          <a:p>
            <a:pPr>
              <a:spcBef>
                <a:spcPts val="600"/>
              </a:spcBef>
            </a:pPr>
            <a:r>
              <a:rPr lang="de-CH" dirty="0"/>
              <a:t>28 Ich aber sage euch: Wer eine Frau ansieht, sie zu begehren, der hat schon mit ihr die Ehe gebrochen in seinem Herzen. </a:t>
            </a:r>
          </a:p>
          <a:p>
            <a:pPr>
              <a:spcBef>
                <a:spcPts val="600"/>
              </a:spcBef>
            </a:pPr>
            <a:r>
              <a:rPr lang="de-CH" dirty="0"/>
              <a:t>29 Wenn dich aber dein rechtes Auge verführt, so reiß es aus und </a:t>
            </a:r>
            <a:r>
              <a:rPr lang="de-CH" dirty="0" err="1"/>
              <a:t>wirf's</a:t>
            </a:r>
            <a:r>
              <a:rPr lang="de-CH" dirty="0"/>
              <a:t> von dir. Es ist besser für dich, dass eins deiner Glieder verderbe und nicht der ganze Leib in die Hölle geworfen werde. </a:t>
            </a:r>
          </a:p>
          <a:p>
            <a:pPr>
              <a:spcBef>
                <a:spcPts val="600"/>
              </a:spcBef>
            </a:pPr>
            <a:r>
              <a:rPr lang="de-CH" dirty="0"/>
              <a:t>30 Wenn dich deine rechte Hand verführt, so hau sie ab und wirf sie von dir. Es ist besser für dich, dass eins deiner Glieder verderbe und nicht der ganze Leib in die Hölle fahre. </a:t>
            </a:r>
          </a:p>
          <a:p>
            <a:pPr marL="285750" indent="-285750">
              <a:spcBef>
                <a:spcPts val="600"/>
              </a:spcBef>
              <a:buFont typeface="Arial" panose="020B0604020202020204" pitchFamily="34" charset="0"/>
              <a:buChar char="•"/>
            </a:pPr>
            <a:endParaRPr lang="de-CH" dirty="0">
              <a:solidFill>
                <a:srgbClr val="002060"/>
              </a:solidFill>
            </a:endParaRPr>
          </a:p>
          <a:p>
            <a:pPr marL="285750" indent="-285750">
              <a:spcBef>
                <a:spcPts val="600"/>
              </a:spcBef>
              <a:buFont typeface="Arial" panose="020B0604020202020204" pitchFamily="34" charset="0"/>
              <a:buChar char="•"/>
            </a:pPr>
            <a:endParaRPr lang="de-CH" dirty="0">
              <a:solidFill>
                <a:srgbClr val="002060"/>
              </a:solidFill>
            </a:endParaRPr>
          </a:p>
          <a:p>
            <a:pPr marL="285750" indent="-285750">
              <a:spcBef>
                <a:spcPts val="600"/>
              </a:spcBef>
              <a:buFont typeface="Arial" panose="020B0604020202020204" pitchFamily="34" charset="0"/>
              <a:buChar char="•"/>
            </a:pPr>
            <a:endParaRPr lang="de-CH" dirty="0" smtClean="0">
              <a:solidFill>
                <a:srgbClr val="002060"/>
              </a:solidFill>
            </a:endParaRPr>
          </a:p>
          <a:p>
            <a:pPr>
              <a:spcBef>
                <a:spcPts val="600"/>
              </a:spcBef>
            </a:pPr>
            <a:endParaRPr lang="de-CH" dirty="0">
              <a:solidFill>
                <a:srgbClr val="002060"/>
              </a:solidFill>
            </a:endParaRPr>
          </a:p>
        </p:txBody>
      </p:sp>
    </p:spTree>
    <p:extLst>
      <p:ext uri="{BB962C8B-B14F-4D97-AF65-F5344CB8AC3E}">
        <p14:creationId xmlns:p14="http://schemas.microsoft.com/office/powerpoint/2010/main" val="65575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82772" y="0"/>
            <a:ext cx="8314661" cy="5016758"/>
          </a:xfrm>
          <a:prstGeom prst="rect">
            <a:avLst/>
          </a:prstGeom>
          <a:noFill/>
        </p:spPr>
        <p:txBody>
          <a:bodyPr wrap="square" rtlCol="0">
            <a:spAutoFit/>
          </a:bodyPr>
          <a:lstStyle/>
          <a:p>
            <a:pPr algn="ctr"/>
            <a:r>
              <a:rPr lang="de-CH" dirty="0" smtClean="0">
                <a:solidFill>
                  <a:srgbClr val="C00000"/>
                </a:solidFill>
              </a:rPr>
              <a:t>Ein reines, heiliges Leben führen</a:t>
            </a:r>
          </a:p>
          <a:p>
            <a:pPr>
              <a:spcBef>
                <a:spcPts val="600"/>
              </a:spcBef>
            </a:pPr>
            <a:r>
              <a:rPr lang="de-CH" b="1" dirty="0" smtClean="0">
                <a:solidFill>
                  <a:srgbClr val="002060"/>
                </a:solidFill>
              </a:rPr>
              <a:t>Der Massstab der Bibel </a:t>
            </a:r>
            <a:br>
              <a:rPr lang="de-CH" b="1" dirty="0" smtClean="0">
                <a:solidFill>
                  <a:srgbClr val="002060"/>
                </a:solidFill>
              </a:rPr>
            </a:br>
            <a:endParaRPr lang="de-CH" b="1" dirty="0" smtClean="0">
              <a:solidFill>
                <a:srgbClr val="002060"/>
              </a:solidFill>
            </a:endParaRPr>
          </a:p>
          <a:p>
            <a:pPr>
              <a:spcBef>
                <a:spcPts val="600"/>
              </a:spcBef>
            </a:pPr>
            <a:r>
              <a:rPr lang="de-CH" u="sng" dirty="0" smtClean="0">
                <a:solidFill>
                  <a:srgbClr val="002060"/>
                </a:solidFill>
              </a:rPr>
              <a:t>Römer 13,12-14:</a:t>
            </a:r>
          </a:p>
          <a:p>
            <a:pPr>
              <a:spcBef>
                <a:spcPts val="600"/>
              </a:spcBef>
            </a:pPr>
            <a:r>
              <a:rPr lang="de-CH" dirty="0" smtClean="0"/>
              <a:t>12</a:t>
            </a:r>
            <a:r>
              <a:rPr lang="de-CH" dirty="0"/>
              <a:t> Die Nacht ist vorgerückt, der Tag ist nahe herbeigekommen. So lasst uns ablegen die Werke der Finsternis und anlegen die Waffen des Lichts. </a:t>
            </a:r>
          </a:p>
          <a:p>
            <a:pPr>
              <a:spcBef>
                <a:spcPts val="600"/>
              </a:spcBef>
            </a:pPr>
            <a:r>
              <a:rPr lang="de-CH" dirty="0"/>
              <a:t>13 Lasst uns ehrbar leben wie am Tage, nicht in Fressen und Saufen, nicht in Unzucht und Ausschweifung, nicht in Hader und Neid; </a:t>
            </a:r>
          </a:p>
          <a:p>
            <a:pPr>
              <a:spcBef>
                <a:spcPts val="600"/>
              </a:spcBef>
            </a:pPr>
            <a:r>
              <a:rPr lang="de-CH" dirty="0"/>
              <a:t>14 sondern zieht an den Herrn Jesus Christus und sorgt für den Leib nicht so, dass ihr den Begierden verfallt. </a:t>
            </a:r>
          </a:p>
          <a:p>
            <a:pPr>
              <a:spcBef>
                <a:spcPts val="600"/>
              </a:spcBef>
            </a:pPr>
            <a:endParaRPr lang="de-CH" dirty="0">
              <a:solidFill>
                <a:srgbClr val="002060"/>
              </a:solidFill>
            </a:endParaRPr>
          </a:p>
          <a:p>
            <a:pPr>
              <a:spcBef>
                <a:spcPts val="600"/>
              </a:spcBef>
            </a:pPr>
            <a:r>
              <a:rPr lang="de-CH" dirty="0" smtClean="0">
                <a:solidFill>
                  <a:srgbClr val="002060"/>
                </a:solidFill>
              </a:rPr>
              <a:t>Unzucht [griechisch] </a:t>
            </a:r>
            <a:r>
              <a:rPr lang="de-CH" dirty="0" err="1" smtClean="0">
                <a:solidFill>
                  <a:srgbClr val="002060"/>
                </a:solidFill>
              </a:rPr>
              <a:t>porneia</a:t>
            </a:r>
            <a:r>
              <a:rPr lang="de-CH" dirty="0" smtClean="0">
                <a:solidFill>
                  <a:srgbClr val="002060"/>
                </a:solidFill>
              </a:rPr>
              <a:t> = Aussereheliche sexuelle Handlungen</a:t>
            </a:r>
            <a:endParaRPr lang="de-CH" dirty="0">
              <a:solidFill>
                <a:srgbClr val="002060"/>
              </a:solidFill>
            </a:endParaRPr>
          </a:p>
          <a:p>
            <a:pPr marL="285750" indent="-285750">
              <a:spcBef>
                <a:spcPts val="600"/>
              </a:spcBef>
              <a:buFont typeface="Arial" panose="020B0604020202020204" pitchFamily="34" charset="0"/>
              <a:buChar char="•"/>
            </a:pPr>
            <a:endParaRPr lang="de-CH" dirty="0">
              <a:solidFill>
                <a:srgbClr val="002060"/>
              </a:solidFill>
            </a:endParaRPr>
          </a:p>
          <a:p>
            <a:pPr marL="285750" indent="-285750">
              <a:spcBef>
                <a:spcPts val="600"/>
              </a:spcBef>
              <a:buFont typeface="Arial" panose="020B0604020202020204" pitchFamily="34" charset="0"/>
              <a:buChar char="•"/>
            </a:pPr>
            <a:endParaRPr lang="de-CH" dirty="0" smtClean="0">
              <a:solidFill>
                <a:srgbClr val="002060"/>
              </a:solidFill>
            </a:endParaRPr>
          </a:p>
          <a:p>
            <a:pPr>
              <a:spcBef>
                <a:spcPts val="600"/>
              </a:spcBef>
            </a:pPr>
            <a:endParaRPr lang="de-CH" dirty="0">
              <a:solidFill>
                <a:srgbClr val="002060"/>
              </a:solidFill>
            </a:endParaRPr>
          </a:p>
        </p:txBody>
      </p:sp>
    </p:spTree>
    <p:extLst>
      <p:ext uri="{BB962C8B-B14F-4D97-AF65-F5344CB8AC3E}">
        <p14:creationId xmlns:p14="http://schemas.microsoft.com/office/powerpoint/2010/main" val="354461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551</Words>
  <Application>Microsoft Office PowerPoint</Application>
  <PresentationFormat>Bildschirmpräsentation (16:9)</PresentationFormat>
  <Paragraphs>173</Paragraphs>
  <Slides>19</Slides>
  <Notes>0</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aschwab</dc:creator>
  <cp:lastModifiedBy>aschwab</cp:lastModifiedBy>
  <cp:revision>227</cp:revision>
  <dcterms:created xsi:type="dcterms:W3CDTF">2013-11-26T13:03:39Z</dcterms:created>
  <dcterms:modified xsi:type="dcterms:W3CDTF">2018-04-08T09:36:23Z</dcterms:modified>
</cp:coreProperties>
</file>