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96" r:id="rId3"/>
    <p:sldId id="297" r:id="rId4"/>
    <p:sldId id="298" r:id="rId5"/>
    <p:sldId id="301" r:id="rId6"/>
    <p:sldId id="299" r:id="rId7"/>
    <p:sldId id="30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6600"/>
    <a:srgbClr val="0033CC"/>
    <a:srgbClr val="0066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7D261-960A-47F9-BFBF-52199B0A0CDF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5A483-1CF1-4BD8-9199-CE340439B2D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050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24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301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9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587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96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7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8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639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88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826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46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6B6C-B450-47B7-BF91-4C4B87E701A0}" type="datetimeFigureOut">
              <a:rPr lang="de-CH" smtClean="0"/>
              <a:t>01.04.2017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91C-DCF3-4E57-9A1C-36F41DB2AD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34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Zusammenfassung bisher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2060"/>
                </a:solidFill>
              </a:rPr>
              <a:t>Zuerst bei ihm sein – dann Bevollmächtigung (</a:t>
            </a:r>
            <a:r>
              <a:rPr lang="de-CH" sz="2400" dirty="0" err="1">
                <a:solidFill>
                  <a:srgbClr val="002060"/>
                </a:solidFill>
              </a:rPr>
              <a:t>Matth</a:t>
            </a:r>
            <a:r>
              <a:rPr lang="de-CH" sz="2400" dirty="0">
                <a:solidFill>
                  <a:srgbClr val="002060"/>
                </a:solidFill>
              </a:rPr>
              <a:t>. 10)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Nicht eigene Macht, sondern delegierte Autorität (Polizist)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Vollmacht ist uns gegeben – nicht abhängig von Reife (Simson)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Reife + Autorität = Mandat zu verwalten und regieren (David)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271124" cy="3528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75" y="2730845"/>
            <a:ext cx="3002284" cy="27687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49" y="2829458"/>
            <a:ext cx="2607940" cy="39119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78" y="3344399"/>
            <a:ext cx="25598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Autoritätsbereiche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400" dirty="0" smtClean="0">
                <a:solidFill>
                  <a:srgbClr val="002060"/>
                </a:solidFill>
              </a:rPr>
              <a:t>Sich selbst – eigenes Leben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400" dirty="0" smtClean="0">
                <a:solidFill>
                  <a:srgbClr val="002060"/>
                </a:solidFill>
              </a:rPr>
              <a:t>Diejenigen, die einem anvertraut sind (Bereiche, Menschen)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400" dirty="0" smtClean="0">
                <a:solidFill>
                  <a:srgbClr val="002060"/>
                </a:solidFill>
              </a:rPr>
              <a:t>Über den Feind</a:t>
            </a:r>
          </a:p>
          <a:p>
            <a:pPr>
              <a:spcBef>
                <a:spcPts val="1200"/>
              </a:spcBef>
            </a:pPr>
            <a:endParaRPr lang="de-CH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780928"/>
            <a:ext cx="2609850" cy="1752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20" y="2780928"/>
            <a:ext cx="2139324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r="17267"/>
          <a:stretch/>
        </p:blipFill>
        <p:spPr>
          <a:xfrm>
            <a:off x="6264408" y="2741251"/>
            <a:ext cx="2268032" cy="17678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56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Wie übt Gott Autorität aus zu den Menschen?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Geht Risiko ein (Mensch kann sich gegen ihn entscheiden)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Liebe und Freiheit</a:t>
            </a:r>
            <a:endParaRPr lang="de-CH" sz="23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Ist sich seiner Position bewusst (nicht nur </a:t>
            </a:r>
            <a:r>
              <a:rPr lang="de-CH" sz="2300" dirty="0" err="1" smtClean="0">
                <a:solidFill>
                  <a:srgbClr val="002060"/>
                </a:solidFill>
              </a:rPr>
              <a:t>Kuschelpapa</a:t>
            </a:r>
            <a:r>
              <a:rPr lang="de-CH" sz="23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Leitet zur Eigenverantwortung (Baum im Garten)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Mit Konsequenzen (müssen das Paradies verlassen)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Gibt immer eine neue Chance</a:t>
            </a:r>
            <a:endParaRPr lang="de-CH" sz="23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Steht zu seinem Wort (tut was er sagt)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Konfrontiert Sünde (redet nichts schön)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Sieht und fördert das Potenzial (fordert aber überfordert nicht)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Spricht Identität (du bist mein geliebter Sohn)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 smtClean="0">
                <a:solidFill>
                  <a:srgbClr val="002060"/>
                </a:solidFill>
              </a:rPr>
              <a:t>Sucht immer die Herzensbeziehung</a:t>
            </a:r>
            <a:endParaRPr lang="de-CH" sz="23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Zwei Erziehungsmethoden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2060"/>
                </a:solidFill>
              </a:rPr>
              <a:t>Wahlfreiheit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Kontrolle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1" y="2190051"/>
            <a:ext cx="5152491" cy="3003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0" y="2924943"/>
            <a:ext cx="4127005" cy="30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>
                <a:solidFill>
                  <a:srgbClr val="C00000"/>
                </a:solidFill>
              </a:rPr>
              <a:t>Wahlfreiheit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Muss echt sein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Liebe ist immer freiwillig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002060"/>
                </a:solidFill>
              </a:rPr>
              <a:t>Joh</a:t>
            </a:r>
            <a:r>
              <a:rPr lang="de-CH" sz="2400" dirty="0" smtClean="0">
                <a:solidFill>
                  <a:srgbClr val="002060"/>
                </a:solidFill>
              </a:rPr>
              <a:t> 4,18: </a:t>
            </a:r>
            <a:r>
              <a:rPr lang="de-CH" sz="2400" dirty="0">
                <a:solidFill>
                  <a:srgbClr val="008000"/>
                </a:solidFill>
              </a:rPr>
              <a:t>Furcht ist nicht in der Liebe, sondern die vollkommene Liebe treibt die Furcht aus. Denn die Furcht rechnet mit Strafe; wer sich aber fürchtet, der ist nicht vollkommen in der Liebe. </a:t>
            </a:r>
            <a:r>
              <a:rPr lang="de-CH" sz="2400" dirty="0" smtClean="0">
                <a:solidFill>
                  <a:srgbClr val="008000"/>
                </a:solidFill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Konsequenzen müssen </a:t>
            </a:r>
            <a:r>
              <a:rPr lang="de-CH" sz="2400" dirty="0" err="1" smtClean="0">
                <a:solidFill>
                  <a:srgbClr val="002060"/>
                </a:solidFill>
              </a:rPr>
              <a:t>nachvollziebar</a:t>
            </a:r>
            <a:r>
              <a:rPr lang="de-CH" sz="2400" dirty="0" smtClean="0">
                <a:solidFill>
                  <a:srgbClr val="002060"/>
                </a:solidFill>
              </a:rPr>
              <a:t> sein.</a:t>
            </a:r>
          </a:p>
          <a:p>
            <a:pPr>
              <a:spcBef>
                <a:spcPts val="1200"/>
              </a:spcBef>
            </a:pPr>
            <a:endParaRPr lang="de-CH" sz="24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CH" sz="2400" dirty="0" smtClean="0">
                <a:solidFill>
                  <a:srgbClr val="002060"/>
                </a:solidFill>
              </a:rPr>
              <a:t>Wahlfreiheit + Konsequenzen schafft Beziehung </a:t>
            </a:r>
            <a:endParaRPr lang="de-CH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53" y="1700808"/>
            <a:ext cx="6369279" cy="48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Kontrolle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Ziel: ‘Kinder’ (Schüler, Angestellte)</a:t>
            </a:r>
            <a:br>
              <a:rPr lang="de-CH" sz="2400" dirty="0" smtClean="0">
                <a:solidFill>
                  <a:srgbClr val="002060"/>
                </a:solidFill>
              </a:rPr>
            </a:br>
            <a:r>
              <a:rPr lang="de-CH" sz="2400" dirty="0" smtClean="0">
                <a:solidFill>
                  <a:srgbClr val="002060"/>
                </a:solidFill>
              </a:rPr>
              <a:t>sollen problemlos funktionieren </a:t>
            </a: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mein Wille geschehe</a:t>
            </a:r>
            <a:endParaRPr lang="de-CH" sz="24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Methoden, die wir als Kind selber erlebten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Ärger, Schreien, Drohungen, Schläge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Selbstmitleid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CH" sz="24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Gehorsam kommt nicht von Herzen, sondern aus Angst vor…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Nur Konditionierung ohne Herzensveränderung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Kontrolle erzeugt Rebellion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Kontrolle zerstört die Beziehung und das Vertrauen</a:t>
            </a:r>
            <a:endParaRPr lang="de-CH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4392488" cy="3134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12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983" y="1546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Autorität und Vollmacht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677821"/>
            <a:ext cx="856895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Pädagogik Gottes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1. Mose 4,8:</a:t>
            </a:r>
          </a:p>
          <a:p>
            <a:r>
              <a:rPr lang="de-CH" sz="2000" dirty="0" smtClean="0">
                <a:solidFill>
                  <a:srgbClr val="008000"/>
                </a:solidFill>
              </a:rPr>
              <a:t>8 Da </a:t>
            </a:r>
            <a:r>
              <a:rPr lang="de-CH" sz="2000" dirty="0">
                <a:solidFill>
                  <a:srgbClr val="008000"/>
                </a:solidFill>
              </a:rPr>
              <a:t>sprach der HERR zu </a:t>
            </a:r>
            <a:r>
              <a:rPr lang="de-CH" sz="2000" dirty="0" err="1">
                <a:solidFill>
                  <a:srgbClr val="008000"/>
                </a:solidFill>
              </a:rPr>
              <a:t>Kain</a:t>
            </a:r>
            <a:r>
              <a:rPr lang="de-CH" sz="2000" dirty="0">
                <a:solidFill>
                  <a:srgbClr val="008000"/>
                </a:solidFill>
              </a:rPr>
              <a:t>: Warum ergrimmst du? Und warum senkst du deinen Blick? </a:t>
            </a:r>
          </a:p>
          <a:p>
            <a:r>
              <a:rPr lang="de-CH" sz="2000" dirty="0">
                <a:solidFill>
                  <a:srgbClr val="008000"/>
                </a:solidFill>
              </a:rPr>
              <a:t>7 Ist's nicht so: Wenn du fromm bist, so kannst du frei den Blick erheben. Bist du aber nicht fromm, so lauert die Sünde vor der Tür, und nach dir hat sie Verlangen; du aber herrsche über sie. </a:t>
            </a:r>
            <a:endParaRPr lang="de-CH" sz="2000" dirty="0" smtClean="0">
              <a:solidFill>
                <a:srgbClr val="008000"/>
              </a:solidFill>
            </a:endParaRPr>
          </a:p>
          <a:p>
            <a:endParaRPr lang="de-CH" sz="2000" dirty="0">
              <a:solidFill>
                <a:srgbClr val="008000"/>
              </a:solidFill>
            </a:endParaRPr>
          </a:p>
          <a:p>
            <a:r>
              <a:rPr lang="de-CH" sz="2400" u="sng" dirty="0" smtClean="0">
                <a:solidFill>
                  <a:srgbClr val="002060"/>
                </a:solidFill>
              </a:rPr>
              <a:t>Kontrolle: </a:t>
            </a:r>
            <a:r>
              <a:rPr lang="de-CH" sz="2400" dirty="0" smtClean="0">
                <a:solidFill>
                  <a:srgbClr val="002060"/>
                </a:solidFill>
              </a:rPr>
              <a:t>«Höre sofort auf neidisch zu sein!»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>
              <a:solidFill>
                <a:srgbClr val="002060"/>
              </a:solidFill>
            </a:endParaRPr>
          </a:p>
          <a:p>
            <a:r>
              <a:rPr lang="de-CH" sz="2400" u="sng" dirty="0" smtClean="0">
                <a:solidFill>
                  <a:srgbClr val="002060"/>
                </a:solidFill>
              </a:rPr>
              <a:t>Wahlfreiheit: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Gegenüber ernst nehmen und auf Befindlichkeit ansprechen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Ermächtigung, eine gute Entscheidung zu treffen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Aufzeigen der Konsequenzen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2060"/>
                </a:solidFill>
              </a:rPr>
              <a:t>Er trifft nicht die Entscheidung für ihn; löst nicht seine Probleme</a:t>
            </a:r>
          </a:p>
          <a:p>
            <a:endParaRPr lang="de-CH" sz="24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Training zur Selbstkontrolle</a:t>
            </a:r>
            <a:endParaRPr lang="de-CH" sz="2400" b="1" dirty="0" smtClean="0">
              <a:solidFill>
                <a:srgbClr val="002060"/>
              </a:solidFill>
            </a:endParaRPr>
          </a:p>
          <a:p>
            <a:endParaRPr lang="de-CH" sz="2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Bildschirmpräsentation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Lobpreis 5</dc:title>
  <dc:creator>aschwab</dc:creator>
  <cp:lastModifiedBy>aschwab</cp:lastModifiedBy>
  <cp:revision>188</cp:revision>
  <dcterms:created xsi:type="dcterms:W3CDTF">2015-01-03T20:06:13Z</dcterms:created>
  <dcterms:modified xsi:type="dcterms:W3CDTF">2017-04-01T20:06:48Z</dcterms:modified>
</cp:coreProperties>
</file>