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75" r:id="rId4"/>
    <p:sldId id="277" r:id="rId5"/>
    <p:sldId id="278" r:id="rId6"/>
    <p:sldId id="279" r:id="rId7"/>
    <p:sldId id="280" r:id="rId8"/>
    <p:sldId id="281" r:id="rId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92" d="100"/>
          <a:sy n="92"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12.08.2017</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server.com/text/LUT/Apostelgeschichte15%2C6"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2554545"/>
          </a:xfrm>
          <a:prstGeom prst="rect">
            <a:avLst/>
          </a:prstGeom>
          <a:noFill/>
        </p:spPr>
        <p:txBody>
          <a:bodyPr wrap="square" rtlCol="0">
            <a:spAutoFit/>
          </a:bodyPr>
          <a:lstStyle/>
          <a:p>
            <a:pPr>
              <a:spcBef>
                <a:spcPts val="1200"/>
              </a:spcBef>
            </a:pPr>
            <a:r>
              <a:rPr lang="de-CH" sz="2400" b="1" dirty="0" smtClean="0">
                <a:solidFill>
                  <a:srgbClr val="C00000"/>
                </a:solidFill>
              </a:rPr>
              <a:t>Autoritätsbereiche</a:t>
            </a:r>
          </a:p>
          <a:p>
            <a:pPr marL="457200" indent="-457200">
              <a:spcBef>
                <a:spcPts val="1200"/>
              </a:spcBef>
              <a:buFont typeface="+mj-lt"/>
              <a:buAutoNum type="arabicPeriod"/>
            </a:pPr>
            <a:r>
              <a:rPr lang="de-CH" sz="2400" dirty="0" smtClean="0">
                <a:solidFill>
                  <a:srgbClr val="002060"/>
                </a:solidFill>
              </a:rPr>
              <a:t>Sich selbst – eigenes Leben</a:t>
            </a:r>
          </a:p>
          <a:p>
            <a:pPr marL="457200" indent="-457200">
              <a:spcBef>
                <a:spcPts val="1200"/>
              </a:spcBef>
              <a:buFont typeface="+mj-lt"/>
              <a:buAutoNum type="arabicPeriod"/>
            </a:pPr>
            <a:r>
              <a:rPr lang="de-CH" sz="2400" dirty="0" smtClean="0">
                <a:solidFill>
                  <a:srgbClr val="002060"/>
                </a:solidFill>
              </a:rPr>
              <a:t>Diejenigen, die einem anvertraut sind (Bereiche, Menschen)</a:t>
            </a:r>
          </a:p>
          <a:p>
            <a:pPr marL="457200" indent="-457200">
              <a:spcBef>
                <a:spcPts val="1200"/>
              </a:spcBef>
              <a:buFont typeface="+mj-lt"/>
              <a:buAutoNum type="arabicPeriod"/>
            </a:pPr>
            <a:r>
              <a:rPr lang="de-CH" sz="2400" dirty="0" smtClean="0">
                <a:solidFill>
                  <a:srgbClr val="002060"/>
                </a:solidFill>
              </a:rPr>
              <a:t>Über den Feind</a:t>
            </a:r>
          </a:p>
          <a:p>
            <a:pPr>
              <a:spcBef>
                <a:spcPts val="1200"/>
              </a:spcBef>
            </a:pPr>
            <a:endParaRPr lang="de-CH" sz="2400" dirty="0" smtClean="0">
              <a:solidFill>
                <a:srgbClr val="002060"/>
              </a:solidFill>
            </a:endParaRPr>
          </a:p>
        </p:txBody>
      </p:sp>
      <p:pic>
        <p:nvPicPr>
          <p:cNvPr id="12" name="Grafik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225" y="2780928"/>
            <a:ext cx="3959482" cy="2658922"/>
          </a:xfrm>
          <a:prstGeom prst="rect">
            <a:avLst/>
          </a:prstGeom>
        </p:spPr>
      </p:pic>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1659" y="2792510"/>
            <a:ext cx="3245633" cy="2658922"/>
          </a:xfrm>
          <a:prstGeom prst="rect">
            <a:avLst/>
          </a:prstGeom>
          <a:ln>
            <a:solidFill>
              <a:schemeClr val="accent1"/>
            </a:solidFill>
          </a:ln>
        </p:spPr>
      </p:pic>
      <p:pic>
        <p:nvPicPr>
          <p:cNvPr id="14" name="Grafik 13"/>
          <p:cNvPicPr>
            <a:picLocks noChangeAspect="1"/>
          </p:cNvPicPr>
          <p:nvPr/>
        </p:nvPicPr>
        <p:blipFill rotWithShape="1">
          <a:blip r:embed="rId4" cstate="print">
            <a:extLst>
              <a:ext uri="{28A0092B-C50C-407E-A947-70E740481C1C}">
                <a14:useLocalDpi xmlns:a14="http://schemas.microsoft.com/office/drawing/2010/main" val="0"/>
              </a:ext>
            </a:extLst>
          </a:blip>
          <a:srcRect l="24839" r="17267"/>
          <a:stretch/>
        </p:blipFill>
        <p:spPr>
          <a:xfrm>
            <a:off x="8496707" y="2792510"/>
            <a:ext cx="3440899" cy="2682087"/>
          </a:xfrm>
          <a:prstGeom prst="rect">
            <a:avLst/>
          </a:prstGeom>
          <a:ln>
            <a:solidFill>
              <a:schemeClr val="accent1"/>
            </a:solidFill>
          </a:ln>
        </p:spPr>
      </p:pic>
    </p:spTree>
    <p:extLst>
      <p:ext uri="{BB962C8B-B14F-4D97-AF65-F5344CB8AC3E}">
        <p14:creationId xmlns:p14="http://schemas.microsoft.com/office/powerpoint/2010/main" val="198987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063198"/>
          </a:xfrm>
          <a:prstGeom prst="rect">
            <a:avLst/>
          </a:prstGeom>
          <a:noFill/>
        </p:spPr>
        <p:txBody>
          <a:bodyPr wrap="square" rtlCol="0">
            <a:spAutoFit/>
          </a:bodyPr>
          <a:lstStyle/>
          <a:p>
            <a:pPr>
              <a:spcBef>
                <a:spcPts val="1200"/>
              </a:spcBef>
            </a:pPr>
            <a:r>
              <a:rPr lang="de-CH" sz="2400" b="1" dirty="0" smtClean="0">
                <a:solidFill>
                  <a:srgbClr val="C00000"/>
                </a:solidFill>
              </a:rPr>
              <a:t>Autoritätsbereiche</a:t>
            </a:r>
          </a:p>
          <a:p>
            <a:pPr>
              <a:spcBef>
                <a:spcPts val="1200"/>
              </a:spcBef>
            </a:pPr>
            <a:r>
              <a:rPr lang="de-CH" sz="2400" u="sng" dirty="0" smtClean="0">
                <a:solidFill>
                  <a:srgbClr val="002060"/>
                </a:solidFill>
              </a:rPr>
              <a:t>Matthäus 10,8:</a:t>
            </a:r>
          </a:p>
          <a:p>
            <a:pPr marL="457200" indent="-457200">
              <a:spcBef>
                <a:spcPts val="1200"/>
              </a:spcBef>
              <a:buFont typeface="Arial" panose="020B0604020202020204" pitchFamily="34" charset="0"/>
              <a:buChar char="•"/>
            </a:pPr>
            <a:r>
              <a:rPr lang="de-CH" sz="2400" dirty="0" smtClean="0">
                <a:solidFill>
                  <a:srgbClr val="008000"/>
                </a:solidFill>
              </a:rPr>
              <a:t>Macht Kranke gesund</a:t>
            </a:r>
          </a:p>
          <a:p>
            <a:pPr marL="457200" indent="-457200">
              <a:spcBef>
                <a:spcPts val="1200"/>
              </a:spcBef>
              <a:buFont typeface="Arial" panose="020B0604020202020204" pitchFamily="34" charset="0"/>
              <a:buChar char="•"/>
            </a:pPr>
            <a:r>
              <a:rPr lang="de-CH" sz="2400" dirty="0" smtClean="0">
                <a:solidFill>
                  <a:srgbClr val="008000"/>
                </a:solidFill>
              </a:rPr>
              <a:t>weckt Tote auf</a:t>
            </a:r>
          </a:p>
          <a:p>
            <a:pPr marL="457200" indent="-457200">
              <a:spcBef>
                <a:spcPts val="1200"/>
              </a:spcBef>
              <a:buFont typeface="Arial" panose="020B0604020202020204" pitchFamily="34" charset="0"/>
              <a:buChar char="•"/>
            </a:pPr>
            <a:r>
              <a:rPr lang="de-CH" sz="2400" dirty="0" smtClean="0">
                <a:solidFill>
                  <a:srgbClr val="008000"/>
                </a:solidFill>
              </a:rPr>
              <a:t>macht Aussätzige rein</a:t>
            </a:r>
          </a:p>
          <a:p>
            <a:pPr marL="457200" indent="-457200">
              <a:spcBef>
                <a:spcPts val="1200"/>
              </a:spcBef>
              <a:buFont typeface="Arial" panose="020B0604020202020204" pitchFamily="34" charset="0"/>
              <a:buChar char="•"/>
            </a:pPr>
            <a:r>
              <a:rPr lang="de-CH" sz="2400" dirty="0" smtClean="0">
                <a:solidFill>
                  <a:srgbClr val="008000"/>
                </a:solidFill>
              </a:rPr>
              <a:t>treibt Dämonen aus</a:t>
            </a:r>
          </a:p>
          <a:p>
            <a:pPr>
              <a:spcBef>
                <a:spcPts val="1200"/>
              </a:spcBef>
            </a:pPr>
            <a:r>
              <a:rPr lang="de-CH" sz="2400" u="sng" dirty="0">
                <a:solidFill>
                  <a:srgbClr val="002060"/>
                </a:solidFill>
              </a:rPr>
              <a:t>Johannes 14,12:</a:t>
            </a:r>
          </a:p>
          <a:p>
            <a:pPr>
              <a:spcBef>
                <a:spcPts val="1200"/>
              </a:spcBef>
            </a:pPr>
            <a:r>
              <a:rPr lang="de-CH" sz="2400" dirty="0">
                <a:solidFill>
                  <a:srgbClr val="008000"/>
                </a:solidFill>
              </a:rPr>
              <a:t>Wahrlich, wahrlich, ich sage euch: Wer an mich glaubt, der wird die Werke auch tun, die ich tue, und wird größere als diese tun; denn ich gehe zum Vater. </a:t>
            </a:r>
            <a:endParaRPr lang="de-CH" sz="2400" dirty="0" smtClean="0">
              <a:solidFill>
                <a:srgbClr val="008000"/>
              </a:solidFill>
            </a:endParaRPr>
          </a:p>
          <a:p>
            <a:pPr>
              <a:spcBef>
                <a:spcPts val="1200"/>
              </a:spcBef>
            </a:pPr>
            <a:endParaRPr lang="de-CH" sz="2400" dirty="0">
              <a:solidFill>
                <a:srgbClr val="008000"/>
              </a:solidFill>
            </a:endParaRPr>
          </a:p>
          <a:p>
            <a:pPr marL="457200" indent="-457200">
              <a:spcBef>
                <a:spcPts val="1200"/>
              </a:spcBef>
              <a:buFont typeface="+mj-lt"/>
              <a:buAutoNum type="arabicPeriod"/>
            </a:pPr>
            <a:endParaRPr lang="de-CH" sz="2400" dirty="0" smtClean="0">
              <a:solidFill>
                <a:srgbClr val="002060"/>
              </a:solidFill>
            </a:endParaRPr>
          </a:p>
          <a:p>
            <a:pPr>
              <a:spcBef>
                <a:spcPts val="1200"/>
              </a:spcBef>
            </a:pPr>
            <a:endParaRPr lang="de-CH" sz="2400" dirty="0" smtClean="0">
              <a:solidFill>
                <a:srgbClr val="002060"/>
              </a:solidFill>
            </a:endParaRPr>
          </a:p>
        </p:txBody>
      </p:sp>
    </p:spTree>
    <p:extLst>
      <p:ext uri="{BB962C8B-B14F-4D97-AF65-F5344CB8AC3E}">
        <p14:creationId xmlns:p14="http://schemas.microsoft.com/office/powerpoint/2010/main" val="213252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3970318"/>
          </a:xfrm>
          <a:prstGeom prst="rect">
            <a:avLst/>
          </a:prstGeom>
          <a:noFill/>
        </p:spPr>
        <p:txBody>
          <a:bodyPr wrap="square" rtlCol="0">
            <a:spAutoFit/>
          </a:bodyPr>
          <a:lstStyle/>
          <a:p>
            <a:pPr>
              <a:spcBef>
                <a:spcPts val="1200"/>
              </a:spcBef>
            </a:pPr>
            <a:r>
              <a:rPr lang="de-CH" sz="2400" b="1" dirty="0" smtClean="0">
                <a:solidFill>
                  <a:srgbClr val="C00000"/>
                </a:solidFill>
              </a:rPr>
              <a:t>Wie und wann beten mit Kranken?</a:t>
            </a:r>
          </a:p>
          <a:p>
            <a:pPr marL="342900" indent="-342900">
              <a:spcBef>
                <a:spcPts val="1200"/>
              </a:spcBef>
              <a:buFont typeface="Arial" panose="020B0604020202020204" pitchFamily="34" charset="0"/>
              <a:buChar char="•"/>
            </a:pPr>
            <a:r>
              <a:rPr lang="de-CH" sz="2400" dirty="0" smtClean="0">
                <a:solidFill>
                  <a:srgbClr val="002060"/>
                </a:solidFill>
              </a:rPr>
              <a:t>Kranke brauchen Aufmerksamkeit, Ermutigung und Trost</a:t>
            </a:r>
            <a:br>
              <a:rPr lang="de-CH" sz="2400" dirty="0" smtClean="0">
                <a:solidFill>
                  <a:srgbClr val="002060"/>
                </a:solidFill>
              </a:rPr>
            </a:br>
            <a:r>
              <a:rPr lang="de-CH" sz="2400" dirty="0" smtClean="0">
                <a:solidFill>
                  <a:srgbClr val="002060"/>
                </a:solidFill>
                <a:sym typeface="Wingdings" panose="05000000000000000000" pitchFamily="2" charset="2"/>
              </a:rPr>
              <a:t> sind keine Heilungswunder-Objekte</a:t>
            </a:r>
            <a:endParaRPr lang="de-CH" sz="2400" dirty="0" smtClean="0">
              <a:solidFill>
                <a:srgbClr val="002060"/>
              </a:solidFill>
            </a:endParaRPr>
          </a:p>
          <a:p>
            <a:pPr marL="342900" indent="-342900">
              <a:spcBef>
                <a:spcPts val="1200"/>
              </a:spcBef>
              <a:buFont typeface="Arial" panose="020B0604020202020204" pitchFamily="34" charset="0"/>
              <a:buChar char="•"/>
            </a:pPr>
            <a:r>
              <a:rPr lang="de-CH" sz="2400" dirty="0" smtClean="0">
                <a:solidFill>
                  <a:srgbClr val="002060"/>
                </a:solidFill>
              </a:rPr>
              <a:t>Bibelworte und Gebet richten die Grundwerte des Reiches Gottes auf</a:t>
            </a:r>
          </a:p>
          <a:p>
            <a:pPr marL="342900" indent="-342900">
              <a:spcBef>
                <a:spcPts val="1200"/>
              </a:spcBef>
              <a:buFont typeface="Arial" panose="020B0604020202020204" pitchFamily="34" charset="0"/>
              <a:buChar char="•"/>
            </a:pPr>
            <a:r>
              <a:rPr lang="de-CH" sz="2400" dirty="0" smtClean="0">
                <a:solidFill>
                  <a:srgbClr val="002060"/>
                </a:solidFill>
              </a:rPr>
              <a:t>Jesus heilt auf unterschiedlichste Weise – kein Schema</a:t>
            </a:r>
          </a:p>
          <a:p>
            <a:pPr marL="342900" indent="-342900">
              <a:spcBef>
                <a:spcPts val="1200"/>
              </a:spcBef>
              <a:buFont typeface="Arial" panose="020B0604020202020204" pitchFamily="34" charset="0"/>
              <a:buChar char="•"/>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269141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5232202"/>
          </a:xfrm>
          <a:prstGeom prst="rect">
            <a:avLst/>
          </a:prstGeom>
          <a:noFill/>
        </p:spPr>
        <p:txBody>
          <a:bodyPr wrap="square" rtlCol="0">
            <a:spAutoFit/>
          </a:bodyPr>
          <a:lstStyle/>
          <a:p>
            <a:pPr>
              <a:spcBef>
                <a:spcPts val="1200"/>
              </a:spcBef>
            </a:pPr>
            <a:r>
              <a:rPr lang="de-CH" sz="2400" b="1" dirty="0" smtClean="0">
                <a:solidFill>
                  <a:srgbClr val="C00000"/>
                </a:solidFill>
              </a:rPr>
              <a:t>Wie und wann beten mit Kranken?</a:t>
            </a:r>
          </a:p>
          <a:p>
            <a:pPr marL="342900" indent="-342900">
              <a:spcBef>
                <a:spcPts val="1200"/>
              </a:spcBef>
              <a:buFont typeface="Arial" panose="020B0604020202020204" pitchFamily="34" charset="0"/>
              <a:buChar char="•"/>
            </a:pPr>
            <a:r>
              <a:rPr lang="de-CH" sz="2400" dirty="0">
                <a:solidFill>
                  <a:srgbClr val="002060"/>
                </a:solidFill>
              </a:rPr>
              <a:t>Lukas 18, 41: Was soll ich für dich tun? Herr, bat er, ich möchte sehen können. Da sagte Jesus du sollst wieder sehen können. Dein Glaube hat dich gerettet. Und augenblicklich konnte der Mann sehen.</a:t>
            </a:r>
          </a:p>
          <a:p>
            <a:pPr marL="342900" indent="-342900">
              <a:spcBef>
                <a:spcPts val="1200"/>
              </a:spcBef>
              <a:buFont typeface="Arial" panose="020B0604020202020204" pitchFamily="34" charset="0"/>
              <a:buChar char="•"/>
            </a:pPr>
            <a:r>
              <a:rPr lang="de-CH" sz="2400" dirty="0" smtClean="0">
                <a:solidFill>
                  <a:srgbClr val="002060"/>
                </a:solidFill>
              </a:rPr>
              <a:t>Lukas 22, 51: Und er berührte das Ohr des Mannes und heilte ihn.</a:t>
            </a:r>
          </a:p>
          <a:p>
            <a:pPr marL="342900" indent="-342900">
              <a:spcBef>
                <a:spcPts val="1200"/>
              </a:spcBef>
              <a:buFont typeface="Arial" panose="020B0604020202020204" pitchFamily="34" charset="0"/>
              <a:buChar char="•"/>
            </a:pPr>
            <a:r>
              <a:rPr lang="de-CH" sz="2400" dirty="0" smtClean="0">
                <a:solidFill>
                  <a:srgbClr val="002060"/>
                </a:solidFill>
              </a:rPr>
              <a:t>Johannes 9, 1-5: Ist Sünde Ursache von Krankheit?</a:t>
            </a:r>
          </a:p>
          <a:p>
            <a:pPr marL="342900" indent="-342900">
              <a:spcBef>
                <a:spcPts val="1200"/>
              </a:spcBef>
              <a:buFont typeface="Arial" panose="020B0604020202020204" pitchFamily="34" charset="0"/>
              <a:buChar char="•"/>
            </a:pPr>
            <a:r>
              <a:rPr lang="de-CH" sz="2400" dirty="0" smtClean="0">
                <a:solidFill>
                  <a:srgbClr val="002060"/>
                </a:solidFill>
              </a:rPr>
              <a:t>Johannes 9,6-7: Brei mit Erde und Spucke auf Augen gestrichen und beim Teich </a:t>
            </a:r>
            <a:r>
              <a:rPr lang="de-CH" sz="2400" dirty="0" err="1" smtClean="0">
                <a:solidFill>
                  <a:srgbClr val="002060"/>
                </a:solidFill>
              </a:rPr>
              <a:t>Siloah</a:t>
            </a:r>
            <a:r>
              <a:rPr lang="de-CH" sz="2400" dirty="0" smtClean="0">
                <a:solidFill>
                  <a:srgbClr val="002060"/>
                </a:solidFill>
              </a:rPr>
              <a:t> waschen.</a:t>
            </a:r>
          </a:p>
          <a:p>
            <a:pPr marL="342900" indent="-342900">
              <a:spcBef>
                <a:spcPts val="1200"/>
              </a:spcBef>
              <a:buFont typeface="Arial" panose="020B0604020202020204" pitchFamily="34" charset="0"/>
              <a:buChar char="•"/>
            </a:pPr>
            <a:r>
              <a:rPr lang="de-CH" sz="2400" dirty="0" smtClean="0">
                <a:solidFill>
                  <a:srgbClr val="002060"/>
                </a:solidFill>
              </a:rPr>
              <a:t>Jakobus 5,14: Ist jemand krank, der rufe zu sich die Ältesten der Gemeinde</a:t>
            </a: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42080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8433078"/>
          </a:xfrm>
          <a:prstGeom prst="rect">
            <a:avLst/>
          </a:prstGeom>
          <a:noFill/>
        </p:spPr>
        <p:txBody>
          <a:bodyPr wrap="square" rtlCol="0">
            <a:spAutoFit/>
          </a:bodyPr>
          <a:lstStyle/>
          <a:p>
            <a:pPr>
              <a:spcBef>
                <a:spcPts val="1200"/>
              </a:spcBef>
            </a:pPr>
            <a:r>
              <a:rPr lang="de-CH" sz="2400" b="1" dirty="0" smtClean="0">
                <a:solidFill>
                  <a:srgbClr val="C00000"/>
                </a:solidFill>
              </a:rPr>
              <a:t>Heilen in der ersten Gemeinde</a:t>
            </a:r>
            <a:endParaRPr lang="de-CH" sz="2400" b="1" dirty="0" smtClean="0">
              <a:solidFill>
                <a:srgbClr val="C00000"/>
              </a:solidFill>
            </a:endParaRPr>
          </a:p>
          <a:p>
            <a:pPr marL="342900" indent="-342900">
              <a:spcBef>
                <a:spcPts val="1200"/>
              </a:spcBef>
              <a:buFont typeface="Arial" panose="020B0604020202020204" pitchFamily="34" charset="0"/>
              <a:buChar char="•"/>
            </a:pPr>
            <a:r>
              <a:rPr lang="de-CH" sz="2400" dirty="0" err="1" smtClean="0">
                <a:solidFill>
                  <a:srgbClr val="002060"/>
                </a:solidFill>
              </a:rPr>
              <a:t>Apg</a:t>
            </a:r>
            <a:r>
              <a:rPr lang="de-CH" sz="2400" dirty="0" smtClean="0">
                <a:solidFill>
                  <a:srgbClr val="002060"/>
                </a:solidFill>
              </a:rPr>
              <a:t> 2,43: </a:t>
            </a:r>
            <a:r>
              <a:rPr lang="de-CH" sz="2400" dirty="0">
                <a:solidFill>
                  <a:srgbClr val="008000"/>
                </a:solidFill>
              </a:rPr>
              <a:t>Es kam aber Furcht über alle, und es geschahen viele Wunder und Zeichen durch die Apostel. </a:t>
            </a:r>
            <a:endParaRPr lang="de-CH" sz="2400" dirty="0" smtClean="0">
              <a:solidFill>
                <a:srgbClr val="008000"/>
              </a:solidFill>
            </a:endParaRPr>
          </a:p>
          <a:p>
            <a:pPr marL="342900" indent="-342900">
              <a:spcBef>
                <a:spcPts val="1200"/>
              </a:spcBef>
              <a:buFont typeface="Arial" panose="020B0604020202020204" pitchFamily="34" charset="0"/>
              <a:buChar char="•"/>
            </a:pPr>
            <a:r>
              <a:rPr lang="de-CH" sz="2400" dirty="0" err="1" smtClean="0">
                <a:solidFill>
                  <a:srgbClr val="002060"/>
                </a:solidFill>
              </a:rPr>
              <a:t>Apg</a:t>
            </a:r>
            <a:r>
              <a:rPr lang="de-CH" sz="2400" dirty="0" smtClean="0">
                <a:solidFill>
                  <a:srgbClr val="002060"/>
                </a:solidFill>
              </a:rPr>
              <a:t> 3,1-16: </a:t>
            </a:r>
            <a:r>
              <a:rPr lang="de-CH" sz="2400" dirty="0" smtClean="0"/>
              <a:t>Johannes und Petrus heilen einen Gelähmten</a:t>
            </a:r>
          </a:p>
          <a:p>
            <a:pPr marL="342900" indent="-342900">
              <a:spcBef>
                <a:spcPts val="1200"/>
              </a:spcBef>
              <a:buFont typeface="Arial" panose="020B0604020202020204" pitchFamily="34" charset="0"/>
              <a:buChar char="•"/>
            </a:pPr>
            <a:r>
              <a:rPr lang="de-CH" sz="2400" dirty="0" err="1" smtClean="0">
                <a:solidFill>
                  <a:srgbClr val="002060"/>
                </a:solidFill>
              </a:rPr>
              <a:t>Apg</a:t>
            </a:r>
            <a:r>
              <a:rPr lang="de-CH" sz="2400" dirty="0" smtClean="0">
                <a:solidFill>
                  <a:srgbClr val="002060"/>
                </a:solidFill>
              </a:rPr>
              <a:t> 5,12-16: </a:t>
            </a:r>
            <a:r>
              <a:rPr lang="de-CH" sz="2400" dirty="0">
                <a:solidFill>
                  <a:srgbClr val="008000"/>
                </a:solidFill>
              </a:rPr>
              <a:t>Es geschahen aber viele Zeichen und Wunder im Volk durch die Hände der </a:t>
            </a:r>
            <a:r>
              <a:rPr lang="de-CH" sz="2400" dirty="0" smtClean="0">
                <a:solidFill>
                  <a:srgbClr val="008000"/>
                </a:solidFill>
              </a:rPr>
              <a:t>Apostel; </a:t>
            </a:r>
            <a:r>
              <a:rPr lang="de-CH" sz="2400" dirty="0" smtClean="0"/>
              <a:t>Schatten des Petrus fällt auf sie und sie werden geheilt</a:t>
            </a:r>
          </a:p>
          <a:p>
            <a:pPr marL="342900" indent="-342900">
              <a:spcBef>
                <a:spcPts val="1200"/>
              </a:spcBef>
              <a:buFont typeface="Arial" panose="020B0604020202020204" pitchFamily="34" charset="0"/>
              <a:buChar char="•"/>
            </a:pPr>
            <a:r>
              <a:rPr lang="de-CH" sz="2400" dirty="0" err="1" smtClean="0">
                <a:solidFill>
                  <a:srgbClr val="002060"/>
                </a:solidFill>
              </a:rPr>
              <a:t>Apg</a:t>
            </a:r>
            <a:r>
              <a:rPr lang="de-CH" sz="2400" dirty="0" smtClean="0">
                <a:solidFill>
                  <a:srgbClr val="002060"/>
                </a:solidFill>
              </a:rPr>
              <a:t> 6,8: </a:t>
            </a:r>
            <a:r>
              <a:rPr lang="de-CH" sz="2400" dirty="0">
                <a:solidFill>
                  <a:srgbClr val="008000"/>
                </a:solidFill>
              </a:rPr>
              <a:t>Stephanus aber, voll Gnade und Kraft, tat Wunder und große Zeichen unter dem Volk. </a:t>
            </a:r>
            <a:endParaRPr lang="de-CH" sz="2400" dirty="0" smtClean="0">
              <a:solidFill>
                <a:srgbClr val="008000"/>
              </a:solidFill>
            </a:endParaRPr>
          </a:p>
          <a:p>
            <a:pPr marL="342900" indent="-342900">
              <a:spcBef>
                <a:spcPts val="1200"/>
              </a:spcBef>
              <a:buFont typeface="Arial" panose="020B0604020202020204" pitchFamily="34" charset="0"/>
              <a:buChar char="•"/>
            </a:pPr>
            <a:r>
              <a:rPr lang="de-CH" sz="2400" dirty="0" err="1" smtClean="0">
                <a:solidFill>
                  <a:srgbClr val="002060"/>
                </a:solidFill>
              </a:rPr>
              <a:t>Apg</a:t>
            </a:r>
            <a:r>
              <a:rPr lang="de-CH" sz="2400" dirty="0" smtClean="0">
                <a:solidFill>
                  <a:srgbClr val="002060"/>
                </a:solidFill>
              </a:rPr>
              <a:t> 8,6-7: </a:t>
            </a:r>
            <a:r>
              <a:rPr lang="de-CH" sz="2400" dirty="0">
                <a:solidFill>
                  <a:srgbClr val="008000"/>
                </a:solidFill>
              </a:rPr>
              <a:t>Und das Volk neigte einmütig dem zu, was Philippus sagte, als sie ihm zuhörten und die Zeichen sahen, die er tat. </a:t>
            </a:r>
            <a:r>
              <a:rPr lang="de-CH" sz="2400" dirty="0" smtClean="0">
                <a:solidFill>
                  <a:srgbClr val="008000"/>
                </a:solidFill>
              </a:rPr>
              <a:t>Denn </a:t>
            </a:r>
            <a:r>
              <a:rPr lang="de-CH" sz="2400" dirty="0">
                <a:solidFill>
                  <a:srgbClr val="008000"/>
                </a:solidFill>
              </a:rPr>
              <a:t>die unreinen Geister fuhren aus vielen Besessenen aus mit großem Geschrei, auch viele Gelähmte und Verkrüppelte wurden gesund gemacht; </a:t>
            </a:r>
            <a:endParaRPr lang="de-CH" sz="2400" dirty="0">
              <a:solidFill>
                <a:srgbClr val="008000"/>
              </a:solidFill>
            </a:endParaRPr>
          </a:p>
          <a:p>
            <a:pPr marL="342900" indent="-342900">
              <a:spcBef>
                <a:spcPts val="1200"/>
              </a:spcBef>
              <a:buFont typeface="Arial" panose="020B0604020202020204" pitchFamily="34" charset="0"/>
              <a:buChar char="•"/>
            </a:pPr>
            <a:endParaRPr lang="de-CH" sz="2400" dirty="0">
              <a:solidFill>
                <a:srgbClr val="008000"/>
              </a:solidFill>
            </a:endParaRP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a:solidFill>
                <a:srgbClr val="002060"/>
              </a:solidFill>
            </a:endParaRPr>
          </a:p>
          <a:p>
            <a:pPr marL="342900" indent="-342900">
              <a:spcBef>
                <a:spcPts val="1200"/>
              </a:spcBef>
              <a:buFont typeface="Arial" panose="020B0604020202020204" pitchFamily="34" charset="0"/>
              <a:buChar char="•"/>
            </a:pPr>
            <a:r>
              <a:rPr lang="de-CH" sz="2400" dirty="0" smtClean="0">
                <a:solidFill>
                  <a:srgbClr val="002060"/>
                </a:solidFill>
              </a:rPr>
              <a:t>Jakobus </a:t>
            </a:r>
            <a:r>
              <a:rPr lang="de-CH" sz="2400" dirty="0" smtClean="0">
                <a:solidFill>
                  <a:srgbClr val="002060"/>
                </a:solidFill>
              </a:rPr>
              <a:t>5,14: Ist jemand krank, der rufe zu sich die Ältesten der Gemeinde</a:t>
            </a: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394617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047809"/>
          </a:xfrm>
          <a:prstGeom prst="rect">
            <a:avLst/>
          </a:prstGeom>
          <a:noFill/>
        </p:spPr>
        <p:txBody>
          <a:bodyPr wrap="square" rtlCol="0">
            <a:spAutoFit/>
          </a:bodyPr>
          <a:lstStyle/>
          <a:p>
            <a:pPr>
              <a:spcBef>
                <a:spcPts val="1200"/>
              </a:spcBef>
            </a:pPr>
            <a:r>
              <a:rPr lang="de-CH" sz="2400" b="1" dirty="0" smtClean="0">
                <a:solidFill>
                  <a:srgbClr val="C00000"/>
                </a:solidFill>
              </a:rPr>
              <a:t>Heilen in der ersten Gemeinde</a:t>
            </a:r>
            <a:endParaRPr lang="de-CH" sz="2400" b="1" dirty="0" smtClean="0">
              <a:solidFill>
                <a:srgbClr val="C00000"/>
              </a:solidFill>
            </a:endParaRPr>
          </a:p>
          <a:p>
            <a:endParaRPr lang="de-CH" sz="2400" dirty="0" smtClean="0">
              <a:solidFill>
                <a:srgbClr val="002060"/>
              </a:solidFill>
            </a:endParaRPr>
          </a:p>
          <a:p>
            <a:pPr>
              <a:spcBef>
                <a:spcPts val="600"/>
              </a:spcBef>
            </a:pPr>
            <a:r>
              <a:rPr lang="de-CH" sz="2400" dirty="0" smtClean="0">
                <a:solidFill>
                  <a:srgbClr val="002060"/>
                </a:solidFill>
              </a:rPr>
              <a:t>Jakobus 5,14-16: </a:t>
            </a:r>
            <a:r>
              <a:rPr lang="de-CH" sz="2400" dirty="0">
                <a:solidFill>
                  <a:srgbClr val="008000"/>
                </a:solidFill>
              </a:rPr>
              <a:t>ist </a:t>
            </a:r>
            <a:r>
              <a:rPr lang="de-CH" sz="2400" dirty="0">
                <a:solidFill>
                  <a:srgbClr val="008000"/>
                </a:solidFill>
              </a:rPr>
              <a:t>jemand unter euch krank, der rufe zu sich die Ältesten der Gemeinde, dass sie über ihm beten und ihn salben mit Öl in dem Namen des </a:t>
            </a:r>
            <a:r>
              <a:rPr lang="de-CH" sz="2400" dirty="0" smtClean="0">
                <a:solidFill>
                  <a:srgbClr val="008000"/>
                </a:solidFill>
              </a:rPr>
              <a:t>Herrn.</a:t>
            </a:r>
          </a:p>
          <a:p>
            <a:pPr>
              <a:spcBef>
                <a:spcPts val="1200"/>
              </a:spcBef>
            </a:pPr>
            <a:r>
              <a:rPr lang="de-CH" sz="2400" dirty="0" smtClean="0">
                <a:solidFill>
                  <a:srgbClr val="008000"/>
                </a:solidFill>
              </a:rPr>
              <a:t>Und </a:t>
            </a:r>
            <a:r>
              <a:rPr lang="de-CH" sz="2400" dirty="0">
                <a:solidFill>
                  <a:srgbClr val="008000"/>
                </a:solidFill>
              </a:rPr>
              <a:t>das Gebet des Glaubens wird dem Kranken helfen, und der Herr wird ihn aufrichten; und wenn er Sünden getan hat, wird ihm vergeben werden. </a:t>
            </a:r>
            <a:endParaRPr lang="de-CH" sz="2400" dirty="0" smtClean="0">
              <a:solidFill>
                <a:srgbClr val="008000"/>
              </a:solidFill>
            </a:endParaRPr>
          </a:p>
          <a:p>
            <a:pPr>
              <a:spcBef>
                <a:spcPts val="1200"/>
              </a:spcBef>
            </a:pPr>
            <a:r>
              <a:rPr lang="de-CH" sz="2400" dirty="0" smtClean="0">
                <a:solidFill>
                  <a:srgbClr val="008000"/>
                </a:solidFill>
              </a:rPr>
              <a:t>Bekennt </a:t>
            </a:r>
            <a:r>
              <a:rPr lang="de-CH" sz="2400" dirty="0">
                <a:solidFill>
                  <a:srgbClr val="008000"/>
                </a:solidFill>
              </a:rPr>
              <a:t>also einander eure Sünden und betet füreinander, dass ihr gesund werdet. </a:t>
            </a:r>
            <a:r>
              <a:rPr lang="de-CH" sz="2400" dirty="0">
                <a:solidFill>
                  <a:srgbClr val="008000"/>
                </a:solidFill>
              </a:rPr>
              <a:t>Des Gerechten Gebet vermag viel, wenn es ernstlich ist. </a:t>
            </a:r>
          </a:p>
          <a:p>
            <a:pPr>
              <a:spcBef>
                <a:spcPts val="1200"/>
              </a:spcBef>
            </a:pPr>
            <a:endParaRPr lang="de-CH" sz="2400" dirty="0">
              <a:solidFill>
                <a:srgbClr val="008000"/>
              </a:solidFill>
            </a:endParaRP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58861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6109365"/>
          </a:xfrm>
          <a:prstGeom prst="rect">
            <a:avLst/>
          </a:prstGeom>
          <a:noFill/>
        </p:spPr>
        <p:txBody>
          <a:bodyPr wrap="square" rtlCol="0">
            <a:spAutoFit/>
          </a:bodyPr>
          <a:lstStyle/>
          <a:p>
            <a:pPr>
              <a:spcBef>
                <a:spcPts val="1200"/>
              </a:spcBef>
            </a:pPr>
            <a:r>
              <a:rPr lang="de-CH" sz="2400" b="1" dirty="0" smtClean="0">
                <a:solidFill>
                  <a:srgbClr val="C00000"/>
                </a:solidFill>
              </a:rPr>
              <a:t>Älteste der Gemeinde</a:t>
            </a:r>
            <a:endParaRPr lang="de-CH" sz="2400" b="1" dirty="0" smtClean="0">
              <a:solidFill>
                <a:srgbClr val="C00000"/>
              </a:solidFill>
            </a:endParaRPr>
          </a:p>
          <a:p>
            <a:endParaRPr lang="de-CH" sz="2400" dirty="0" smtClean="0">
              <a:solidFill>
                <a:srgbClr val="002060"/>
              </a:solidFill>
            </a:endParaRPr>
          </a:p>
          <a:p>
            <a:r>
              <a:rPr lang="de-CH" sz="2400" u="sng" dirty="0" smtClean="0">
                <a:solidFill>
                  <a:srgbClr val="002060"/>
                </a:solidFill>
              </a:rPr>
              <a:t>Erste Erwähnung in NT-Gemeinde:</a:t>
            </a:r>
          </a:p>
          <a:p>
            <a:endParaRPr lang="de-CH" sz="2400" dirty="0" smtClean="0">
              <a:solidFill>
                <a:srgbClr val="002060"/>
              </a:solidFill>
            </a:endParaRPr>
          </a:p>
          <a:p>
            <a:r>
              <a:rPr lang="de-CH" sz="2400" dirty="0" err="1" smtClean="0">
                <a:solidFill>
                  <a:srgbClr val="002060"/>
                </a:solidFill>
              </a:rPr>
              <a:t>Apg</a:t>
            </a:r>
            <a:r>
              <a:rPr lang="de-CH" sz="2400" dirty="0" smtClean="0">
                <a:solidFill>
                  <a:srgbClr val="002060"/>
                </a:solidFill>
              </a:rPr>
              <a:t> 11,30: </a:t>
            </a:r>
            <a:r>
              <a:rPr lang="de-CH" sz="2400" dirty="0" smtClean="0"/>
              <a:t>Älteste der Gemeinde in Jerusalem</a:t>
            </a:r>
            <a:endParaRPr lang="de-CH" sz="2400" dirty="0"/>
          </a:p>
          <a:p>
            <a:endParaRPr lang="de-CH" sz="2400" dirty="0" smtClean="0">
              <a:solidFill>
                <a:srgbClr val="002060"/>
              </a:solidFill>
            </a:endParaRPr>
          </a:p>
          <a:p>
            <a:r>
              <a:rPr lang="de-CH" sz="2400" dirty="0" err="1" smtClean="0">
                <a:solidFill>
                  <a:srgbClr val="002060"/>
                </a:solidFill>
              </a:rPr>
              <a:t>Apg</a:t>
            </a:r>
            <a:r>
              <a:rPr lang="de-CH" sz="2400" dirty="0" smtClean="0">
                <a:solidFill>
                  <a:srgbClr val="002060"/>
                </a:solidFill>
              </a:rPr>
              <a:t> 14,23: </a:t>
            </a:r>
            <a:r>
              <a:rPr lang="de-CH" sz="2400" dirty="0">
                <a:solidFill>
                  <a:srgbClr val="008000"/>
                </a:solidFill>
              </a:rPr>
              <a:t>Und sie setzten in jeder Gemeinde Älteste ein, beteten und fasteten und befahlen sie dem Herrn, an den sie nun glaubten. </a:t>
            </a:r>
            <a:endParaRPr lang="de-CH" sz="2400" dirty="0" smtClean="0">
              <a:solidFill>
                <a:srgbClr val="008000"/>
              </a:solidFill>
            </a:endParaRPr>
          </a:p>
          <a:p>
            <a:pPr>
              <a:spcBef>
                <a:spcPts val="1800"/>
              </a:spcBef>
            </a:pPr>
            <a:r>
              <a:rPr lang="de-CH" sz="2400" dirty="0" smtClean="0">
                <a:solidFill>
                  <a:srgbClr val="002060"/>
                </a:solidFill>
              </a:rPr>
              <a:t>Titus 1,5: </a:t>
            </a:r>
            <a:r>
              <a:rPr lang="de-CH" sz="2400" dirty="0">
                <a:solidFill>
                  <a:srgbClr val="008000"/>
                </a:solidFill>
              </a:rPr>
              <a:t>Deswegen ließ ich dich in Kreta, dass du vollends ausrichten solltest, was noch fehlt, und Stadt für Stadt Älteste einsetzt, wie ich dir befohlen </a:t>
            </a:r>
            <a:r>
              <a:rPr lang="de-CH" sz="2400" dirty="0" smtClean="0">
                <a:solidFill>
                  <a:srgbClr val="008000"/>
                </a:solidFill>
              </a:rPr>
              <a:t>habe</a:t>
            </a:r>
            <a:endParaRPr lang="de-CH" sz="2400" dirty="0">
              <a:solidFill>
                <a:srgbClr val="008000"/>
              </a:solidFill>
            </a:endParaRP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a:p>
            <a:pPr>
              <a:spcBef>
                <a:spcPts val="1200"/>
              </a:spcBef>
            </a:pPr>
            <a:endParaRPr lang="de-CH" sz="2400" dirty="0" smtClean="0">
              <a:solidFill>
                <a:srgbClr val="002060"/>
              </a:solidFill>
            </a:endParaRPr>
          </a:p>
          <a:p>
            <a:pPr marL="342900" indent="-342900">
              <a:spcBef>
                <a:spcPts val="1200"/>
              </a:spcBef>
              <a:buFont typeface="Arial" panose="020B0604020202020204" pitchFamily="34" charset="0"/>
              <a:buChar char="•"/>
            </a:pPr>
            <a:endParaRPr lang="de-CH" sz="2400" dirty="0" smtClean="0">
              <a:solidFill>
                <a:srgbClr val="002060"/>
              </a:solidFill>
            </a:endParaRPr>
          </a:p>
        </p:txBody>
      </p:sp>
    </p:spTree>
    <p:extLst>
      <p:ext uri="{BB962C8B-B14F-4D97-AF65-F5344CB8AC3E}">
        <p14:creationId xmlns:p14="http://schemas.microsoft.com/office/powerpoint/2010/main" val="49097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Autorität und Vollmacht</a:t>
            </a:r>
            <a:endParaRPr lang="de-CH" sz="2800" b="1" dirty="0"/>
          </a:p>
        </p:txBody>
      </p:sp>
      <p:sp>
        <p:nvSpPr>
          <p:cNvPr id="11" name="Textfeld 10"/>
          <p:cNvSpPr txBox="1"/>
          <p:nvPr/>
        </p:nvSpPr>
        <p:spPr>
          <a:xfrm>
            <a:off x="539552" y="677821"/>
            <a:ext cx="11177336" cy="5632311"/>
          </a:xfrm>
          <a:prstGeom prst="rect">
            <a:avLst/>
          </a:prstGeom>
          <a:noFill/>
        </p:spPr>
        <p:txBody>
          <a:bodyPr wrap="square" rtlCol="0">
            <a:spAutoFit/>
          </a:bodyPr>
          <a:lstStyle/>
          <a:p>
            <a:pPr>
              <a:spcBef>
                <a:spcPts val="1200"/>
              </a:spcBef>
            </a:pPr>
            <a:r>
              <a:rPr lang="de-CH" sz="2400" b="1" dirty="0" smtClean="0">
                <a:solidFill>
                  <a:srgbClr val="C00000"/>
                </a:solidFill>
              </a:rPr>
              <a:t>Älteste der Gemeinde</a:t>
            </a:r>
            <a:endParaRPr lang="de-CH" sz="2400" b="1" dirty="0" smtClean="0">
              <a:solidFill>
                <a:srgbClr val="C00000"/>
              </a:solidFill>
            </a:endParaRPr>
          </a:p>
          <a:p>
            <a:endParaRPr lang="de-CH" sz="2400" dirty="0" smtClean="0">
              <a:solidFill>
                <a:srgbClr val="002060"/>
              </a:solidFill>
            </a:endParaRPr>
          </a:p>
          <a:p>
            <a:r>
              <a:rPr lang="de-CH" sz="2400" dirty="0" err="1" smtClean="0">
                <a:solidFill>
                  <a:srgbClr val="002060"/>
                </a:solidFill>
              </a:rPr>
              <a:t>Apg</a:t>
            </a:r>
            <a:r>
              <a:rPr lang="de-CH" sz="2400" dirty="0" smtClean="0">
                <a:solidFill>
                  <a:srgbClr val="002060"/>
                </a:solidFill>
              </a:rPr>
              <a:t> </a:t>
            </a:r>
            <a:r>
              <a:rPr lang="de-CH" sz="2400" dirty="0">
                <a:solidFill>
                  <a:srgbClr val="002060"/>
                </a:solidFill>
              </a:rPr>
              <a:t>15, 1-2: </a:t>
            </a:r>
            <a:r>
              <a:rPr lang="de-CH" sz="2400" dirty="0">
                <a:solidFill>
                  <a:srgbClr val="008000"/>
                </a:solidFill>
              </a:rPr>
              <a:t>Und einige kamen herab von Judäa und lehrten die Brüder: Wenn ihr euch nicht beschneiden lasst nach der Ordnung des Mose, könnt ihr nicht selig werden. </a:t>
            </a:r>
            <a:endParaRPr lang="de-CH" sz="2400" dirty="0" smtClean="0">
              <a:solidFill>
                <a:srgbClr val="008000"/>
              </a:solidFill>
            </a:endParaRPr>
          </a:p>
          <a:p>
            <a:r>
              <a:rPr lang="de-CH" sz="2400" dirty="0" smtClean="0">
                <a:solidFill>
                  <a:srgbClr val="008000"/>
                </a:solidFill>
              </a:rPr>
              <a:t>2</a:t>
            </a:r>
            <a:r>
              <a:rPr lang="de-CH" sz="2400" dirty="0">
                <a:solidFill>
                  <a:srgbClr val="008000"/>
                </a:solidFill>
              </a:rPr>
              <a:t> Da nun Zwietracht entstand und Paulus und Barnabas einen nicht geringen Streit mit ihnen hatten, ordnete man an, dass Paulus und Barnabas und einige andre von ihnen nach Jerusalem hinaufziehen sollten zu den Aposteln und Ältesten um dieser Frage willen. </a:t>
            </a:r>
          </a:p>
          <a:p>
            <a:endParaRPr lang="de-CH" sz="2400" dirty="0" smtClean="0"/>
          </a:p>
          <a:p>
            <a:r>
              <a:rPr lang="de-CH" sz="2400" dirty="0" err="1">
                <a:solidFill>
                  <a:srgbClr val="002060"/>
                </a:solidFill>
              </a:rPr>
              <a:t>Apg</a:t>
            </a:r>
            <a:r>
              <a:rPr lang="de-CH" sz="2400" dirty="0">
                <a:solidFill>
                  <a:srgbClr val="002060"/>
                </a:solidFill>
              </a:rPr>
              <a:t> 15,4: </a:t>
            </a:r>
            <a:r>
              <a:rPr lang="de-CH" sz="2400" dirty="0">
                <a:solidFill>
                  <a:srgbClr val="008000"/>
                </a:solidFill>
              </a:rPr>
              <a:t>Als </a:t>
            </a:r>
            <a:r>
              <a:rPr lang="de-CH" sz="2400" dirty="0">
                <a:solidFill>
                  <a:srgbClr val="008000"/>
                </a:solidFill>
              </a:rPr>
              <a:t>sie aber nach Jerusalem kamen, wurden sie empfangen von der Gemeinde und von den Aposteln und von den Ältesten. Und sie verkündeten, wie viel Gott mit ihnen getan hatte. </a:t>
            </a:r>
          </a:p>
          <a:p>
            <a:endParaRPr lang="de-CH" sz="2400" dirty="0" smtClean="0">
              <a:solidFill>
                <a:srgbClr val="002060"/>
              </a:solidFill>
              <a:hlinkClick r:id="rId2"/>
            </a:endParaRPr>
          </a:p>
          <a:p>
            <a:r>
              <a:rPr lang="de-CH" sz="2400" dirty="0" err="1">
                <a:solidFill>
                  <a:srgbClr val="002060"/>
                </a:solidFill>
              </a:rPr>
              <a:t>Apg</a:t>
            </a:r>
            <a:r>
              <a:rPr lang="de-CH" sz="2400" dirty="0">
                <a:solidFill>
                  <a:srgbClr val="002060"/>
                </a:solidFill>
              </a:rPr>
              <a:t> 15,6: </a:t>
            </a:r>
            <a:r>
              <a:rPr lang="de-CH" sz="2400" dirty="0" smtClean="0">
                <a:solidFill>
                  <a:srgbClr val="008000"/>
                </a:solidFill>
              </a:rPr>
              <a:t>Da </a:t>
            </a:r>
            <a:r>
              <a:rPr lang="de-CH" sz="2400" dirty="0">
                <a:solidFill>
                  <a:srgbClr val="008000"/>
                </a:solidFill>
              </a:rPr>
              <a:t>kamen die Apostel und die Ältesten zusammen, über diese Sache zu beraten. </a:t>
            </a:r>
          </a:p>
        </p:txBody>
      </p:sp>
    </p:spTree>
    <p:extLst>
      <p:ext uri="{BB962C8B-B14F-4D97-AF65-F5344CB8AC3E}">
        <p14:creationId xmlns:p14="http://schemas.microsoft.com/office/powerpoint/2010/main" val="239858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Benutzerdefiniert</PresentationFormat>
  <Paragraphs>68</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aschwab</cp:lastModifiedBy>
  <cp:revision>85</cp:revision>
  <cp:lastPrinted>2015-03-15T07:15:03Z</cp:lastPrinted>
  <dcterms:created xsi:type="dcterms:W3CDTF">2014-02-28T17:33:24Z</dcterms:created>
  <dcterms:modified xsi:type="dcterms:W3CDTF">2017-08-12T18:56:54Z</dcterms:modified>
</cp:coreProperties>
</file>