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75" r:id="rId4"/>
    <p:sldId id="282" r:id="rId5"/>
    <p:sldId id="283" r:id="rId6"/>
    <p:sldId id="284" r:id="rId7"/>
    <p:sldId id="285" r:id="rId8"/>
    <p:sldId id="286" r:id="rId9"/>
    <p:sldId id="287" r:id="rId10"/>
    <p:sldId id="288" r:id="rId11"/>
    <p:sldId id="289" r:id="rId12"/>
    <p:sldId id="290" r:id="rId13"/>
    <p:sldId id="291"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8000"/>
    <a:srgbClr val="FFFFC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4" d="100"/>
          <a:sy n="84" d="100"/>
        </p:scale>
        <p:origin x="-9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3310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40483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80935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59719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1417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65983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8" name="Fußzeilenplatzhalter 7"/>
          <p:cNvSpPr>
            <a:spLocks noGrp="1"/>
          </p:cNvSpPr>
          <p:nvPr>
            <p:ph type="ftr" sz="quarter" idx="11"/>
          </p:nvPr>
        </p:nvSpPr>
        <p:spPr/>
        <p:txBody>
          <a:bodyPr/>
          <a:lstStyle/>
          <a:p>
            <a:endParaRPr lang="de-CH">
              <a:solidFill>
                <a:prstClr val="black">
                  <a:tint val="75000"/>
                </a:prstClr>
              </a:solidFill>
            </a:endParaRPr>
          </a:p>
        </p:txBody>
      </p:sp>
      <p:sp>
        <p:nvSpPr>
          <p:cNvPr id="9" name="Foliennummernplatzhalter 8"/>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204617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4" name="Fußzeilenplatzhalter 3"/>
          <p:cNvSpPr>
            <a:spLocks noGrp="1"/>
          </p:cNvSpPr>
          <p:nvPr>
            <p:ph type="ftr" sz="quarter" idx="11"/>
          </p:nvPr>
        </p:nvSpPr>
        <p:spPr/>
        <p:txBody>
          <a:bodyPr/>
          <a:lstStyle/>
          <a:p>
            <a:endParaRPr lang="de-CH">
              <a:solidFill>
                <a:prstClr val="black">
                  <a:tint val="75000"/>
                </a:prstClr>
              </a:solidFill>
            </a:endParaRPr>
          </a:p>
        </p:txBody>
      </p:sp>
      <p:sp>
        <p:nvSpPr>
          <p:cNvPr id="5" name="Foliennummernplatzhalter 4"/>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319878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3" name="Fußzeilenplatzhalter 2"/>
          <p:cNvSpPr>
            <a:spLocks noGrp="1"/>
          </p:cNvSpPr>
          <p:nvPr>
            <p:ph type="ftr" sz="quarter" idx="11"/>
          </p:nvPr>
        </p:nvSpPr>
        <p:spPr/>
        <p:txBody>
          <a:bodyPr/>
          <a:lstStyle/>
          <a:p>
            <a:endParaRPr lang="de-CH">
              <a:solidFill>
                <a:prstClr val="black">
                  <a:tint val="75000"/>
                </a:prstClr>
              </a:solidFill>
            </a:endParaRPr>
          </a:p>
        </p:txBody>
      </p:sp>
      <p:sp>
        <p:nvSpPr>
          <p:cNvPr id="4" name="Foliennummernplatzhalter 3"/>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81518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409512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6" name="Fußzeilenplatzhalter 5"/>
          <p:cNvSpPr>
            <a:spLocks noGrp="1"/>
          </p:cNvSpPr>
          <p:nvPr>
            <p:ph type="ftr" sz="quarter" idx="11"/>
          </p:nvPr>
        </p:nvSpPr>
        <p:spPr/>
        <p:txBody>
          <a:bodyPr/>
          <a:lstStyle/>
          <a:p>
            <a:endParaRPr lang="de-CH">
              <a:solidFill>
                <a:prstClr val="black">
                  <a:tint val="75000"/>
                </a:prstClr>
              </a:solidFill>
            </a:endParaRPr>
          </a:p>
        </p:txBody>
      </p:sp>
      <p:sp>
        <p:nvSpPr>
          <p:cNvPr id="7" name="Foliennummernplatzhalter 6"/>
          <p:cNvSpPr>
            <a:spLocks noGrp="1"/>
          </p:cNvSpPr>
          <p:nvPr>
            <p:ph type="sldNum" sz="quarter" idx="12"/>
          </p:nvPr>
        </p:nvSpPr>
        <p:spPr/>
        <p:txBody>
          <a:body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76513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8BBE8-D54D-48D0-AFB4-74305CAA4787}" type="datetimeFigureOut">
              <a:rPr lang="de-CH" smtClean="0">
                <a:solidFill>
                  <a:prstClr val="black">
                    <a:tint val="75000"/>
                  </a:prstClr>
                </a:solidFill>
              </a:rPr>
              <a:pPr/>
              <a:t>02.09.2017</a:t>
            </a:fld>
            <a:endParaRPr lang="de-CH">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1ED69-5BE4-4321-B432-AFE091C7702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75546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2554545"/>
          </a:xfrm>
          <a:prstGeom prst="rect">
            <a:avLst/>
          </a:prstGeom>
          <a:noFill/>
        </p:spPr>
        <p:txBody>
          <a:bodyPr wrap="square" rtlCol="0">
            <a:spAutoFit/>
          </a:bodyPr>
          <a:lstStyle/>
          <a:p>
            <a:pPr>
              <a:spcBef>
                <a:spcPts val="1200"/>
              </a:spcBef>
            </a:pPr>
            <a:r>
              <a:rPr lang="de-CH" sz="2400" b="1" dirty="0" smtClean="0">
                <a:solidFill>
                  <a:srgbClr val="C00000"/>
                </a:solidFill>
              </a:rPr>
              <a:t>Autoritätsbereiche</a:t>
            </a:r>
          </a:p>
          <a:p>
            <a:pPr marL="457200" indent="-457200">
              <a:spcBef>
                <a:spcPts val="1200"/>
              </a:spcBef>
              <a:buFont typeface="+mj-lt"/>
              <a:buAutoNum type="arabicPeriod"/>
            </a:pPr>
            <a:r>
              <a:rPr lang="de-CH" sz="2400" dirty="0" smtClean="0">
                <a:solidFill>
                  <a:srgbClr val="002060"/>
                </a:solidFill>
              </a:rPr>
              <a:t>Sich selbst – eigenes Leben</a:t>
            </a:r>
          </a:p>
          <a:p>
            <a:pPr marL="457200" indent="-457200">
              <a:spcBef>
                <a:spcPts val="1200"/>
              </a:spcBef>
              <a:buFont typeface="+mj-lt"/>
              <a:buAutoNum type="arabicPeriod"/>
            </a:pPr>
            <a:r>
              <a:rPr lang="de-CH" sz="2400" dirty="0" smtClean="0">
                <a:solidFill>
                  <a:srgbClr val="002060"/>
                </a:solidFill>
              </a:rPr>
              <a:t>Diejenigen, die einem anvertraut sind (Bereiche, Menschen)</a:t>
            </a:r>
          </a:p>
          <a:p>
            <a:pPr marL="457200" indent="-457200">
              <a:spcBef>
                <a:spcPts val="1200"/>
              </a:spcBef>
              <a:buFont typeface="+mj-lt"/>
              <a:buAutoNum type="arabicPeriod"/>
            </a:pPr>
            <a:r>
              <a:rPr lang="de-CH" sz="2400" dirty="0" smtClean="0">
                <a:solidFill>
                  <a:srgbClr val="002060"/>
                </a:solidFill>
              </a:rPr>
              <a:t>Über den Feind</a:t>
            </a:r>
          </a:p>
          <a:p>
            <a:pPr>
              <a:spcBef>
                <a:spcPts val="1200"/>
              </a:spcBef>
            </a:pPr>
            <a:endParaRPr lang="de-CH" sz="2400" dirty="0" smtClean="0">
              <a:solidFill>
                <a:srgbClr val="002060"/>
              </a:solidFill>
            </a:endParaRPr>
          </a:p>
        </p:txBody>
      </p:sp>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2780928"/>
            <a:ext cx="3959482" cy="2658922"/>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659" y="2792510"/>
            <a:ext cx="3245633" cy="2658922"/>
          </a:xfrm>
          <a:prstGeom prst="rect">
            <a:avLst/>
          </a:prstGeom>
          <a:ln>
            <a:solidFill>
              <a:schemeClr val="accent1"/>
            </a:solidFill>
          </a:ln>
        </p:spPr>
      </p:pic>
      <p:pic>
        <p:nvPicPr>
          <p:cNvPr id="14" name="Grafik 13"/>
          <p:cNvPicPr>
            <a:picLocks noChangeAspect="1"/>
          </p:cNvPicPr>
          <p:nvPr/>
        </p:nvPicPr>
        <p:blipFill rotWithShape="1">
          <a:blip r:embed="rId4" cstate="print">
            <a:extLst>
              <a:ext uri="{28A0092B-C50C-407E-A947-70E740481C1C}">
                <a14:useLocalDpi xmlns:a14="http://schemas.microsoft.com/office/drawing/2010/main" val="0"/>
              </a:ext>
            </a:extLst>
          </a:blip>
          <a:srcRect l="24839" r="17267"/>
          <a:stretch/>
        </p:blipFill>
        <p:spPr>
          <a:xfrm>
            <a:off x="8496707" y="2792510"/>
            <a:ext cx="3440899" cy="2682087"/>
          </a:xfrm>
          <a:prstGeom prst="rect">
            <a:avLst/>
          </a:prstGeom>
          <a:ln>
            <a:solidFill>
              <a:schemeClr val="accent1"/>
            </a:solidFill>
          </a:ln>
        </p:spPr>
      </p:pic>
    </p:spTree>
    <p:extLst>
      <p:ext uri="{BB962C8B-B14F-4D97-AF65-F5344CB8AC3E}">
        <p14:creationId xmlns:p14="http://schemas.microsoft.com/office/powerpoint/2010/main" val="19898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Informationen</a:t>
            </a:r>
            <a:endParaRPr lang="de-CH" sz="2800" b="1" dirty="0"/>
          </a:p>
        </p:txBody>
      </p:sp>
      <p:sp>
        <p:nvSpPr>
          <p:cNvPr id="11" name="Textfeld 10"/>
          <p:cNvSpPr txBox="1"/>
          <p:nvPr/>
        </p:nvSpPr>
        <p:spPr>
          <a:xfrm>
            <a:off x="539552" y="677821"/>
            <a:ext cx="11177336" cy="2400657"/>
          </a:xfrm>
          <a:prstGeom prst="rect">
            <a:avLst/>
          </a:prstGeom>
          <a:noFill/>
        </p:spPr>
        <p:txBody>
          <a:bodyPr wrap="square" rtlCol="0">
            <a:spAutoFit/>
          </a:bodyPr>
          <a:lstStyle/>
          <a:p>
            <a:pPr>
              <a:spcBef>
                <a:spcPts val="1200"/>
              </a:spcBef>
            </a:pPr>
            <a:r>
              <a:rPr lang="de-CH" sz="2400" b="1" dirty="0" smtClean="0">
                <a:solidFill>
                  <a:srgbClr val="C00000"/>
                </a:solidFill>
              </a:rPr>
              <a:t>Samstag, 9. Sept.</a:t>
            </a:r>
            <a:r>
              <a:rPr lang="de-CH" sz="2400" b="1" dirty="0" smtClean="0">
                <a:solidFill>
                  <a:srgbClr val="C00000"/>
                </a:solidFill>
              </a:rPr>
              <a:t> 2017 </a:t>
            </a:r>
            <a:r>
              <a:rPr lang="de-CH" sz="2400" dirty="0" smtClean="0"/>
              <a:t/>
            </a:r>
            <a:br>
              <a:rPr lang="de-CH" sz="2400" dirty="0" smtClean="0"/>
            </a:br>
            <a:r>
              <a:rPr lang="de-CH" sz="2400" dirty="0" smtClean="0"/>
              <a:t>20.00h </a:t>
            </a:r>
            <a:r>
              <a:rPr lang="de-CH" sz="2400" dirty="0" err="1" smtClean="0"/>
              <a:t>Burgsaal</a:t>
            </a:r>
            <a:r>
              <a:rPr lang="de-CH" sz="2400" dirty="0" smtClean="0"/>
              <a:t> Thun:</a:t>
            </a:r>
          </a:p>
          <a:p>
            <a:pPr>
              <a:spcBef>
                <a:spcPts val="1200"/>
              </a:spcBef>
            </a:pPr>
            <a:r>
              <a:rPr lang="de-CH" sz="2400" b="1" dirty="0" smtClean="0">
                <a:solidFill>
                  <a:srgbClr val="000099"/>
                </a:solidFill>
              </a:rPr>
              <a:t>Konzert mit «Falk &amp; </a:t>
            </a:r>
            <a:r>
              <a:rPr lang="de-CH" sz="2400" b="1" dirty="0" err="1" smtClean="0">
                <a:solidFill>
                  <a:srgbClr val="000099"/>
                </a:solidFill>
              </a:rPr>
              <a:t>Sons</a:t>
            </a:r>
            <a:r>
              <a:rPr lang="de-CH" sz="2400" b="1" dirty="0" smtClean="0">
                <a:solidFill>
                  <a:srgbClr val="000099"/>
                </a:solidFill>
              </a:rPr>
              <a:t>»</a:t>
            </a:r>
          </a:p>
          <a:p>
            <a:pPr>
              <a:spcBef>
                <a:spcPts val="1200"/>
              </a:spcBef>
            </a:pPr>
            <a:endParaRPr lang="de-CH" sz="2400" b="1" dirty="0">
              <a:solidFill>
                <a:srgbClr val="000099"/>
              </a:solidFill>
            </a:endParaRPr>
          </a:p>
          <a:p>
            <a:pPr>
              <a:spcBef>
                <a:spcPts val="1200"/>
              </a:spcBef>
            </a:pPr>
            <a:endParaRPr lang="de-CH" sz="2400" dirty="0" smtClean="0">
              <a:solidFill>
                <a:srgbClr val="C00000"/>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183" y="-93755"/>
            <a:ext cx="4905041" cy="6858000"/>
          </a:xfrm>
          <a:prstGeom prst="rect">
            <a:avLst/>
          </a:prstGeom>
        </p:spPr>
      </p:pic>
    </p:spTree>
    <p:extLst>
      <p:ext uri="{BB962C8B-B14F-4D97-AF65-F5344CB8AC3E}">
        <p14:creationId xmlns:p14="http://schemas.microsoft.com/office/powerpoint/2010/main" val="40741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Informationen</a:t>
            </a:r>
            <a:endParaRPr lang="de-CH" sz="2800" b="1" dirty="0"/>
          </a:p>
        </p:txBody>
      </p:sp>
      <p:sp>
        <p:nvSpPr>
          <p:cNvPr id="11" name="Textfeld 10"/>
          <p:cNvSpPr txBox="1"/>
          <p:nvPr/>
        </p:nvSpPr>
        <p:spPr>
          <a:xfrm>
            <a:off x="539552" y="677821"/>
            <a:ext cx="11177336" cy="3877985"/>
          </a:xfrm>
          <a:prstGeom prst="rect">
            <a:avLst/>
          </a:prstGeom>
          <a:noFill/>
        </p:spPr>
        <p:txBody>
          <a:bodyPr wrap="square" rtlCol="0">
            <a:spAutoFit/>
          </a:bodyPr>
          <a:lstStyle/>
          <a:p>
            <a:pPr>
              <a:spcBef>
                <a:spcPts val="1200"/>
              </a:spcBef>
            </a:pPr>
            <a:endParaRPr lang="de-CH" sz="2400" b="1" dirty="0">
              <a:solidFill>
                <a:srgbClr val="000099"/>
              </a:solidFill>
            </a:endParaRPr>
          </a:p>
          <a:p>
            <a:pPr>
              <a:spcBef>
                <a:spcPts val="1200"/>
              </a:spcBef>
            </a:pPr>
            <a:r>
              <a:rPr lang="de-CH" sz="2400" b="1" dirty="0">
                <a:solidFill>
                  <a:srgbClr val="C00000"/>
                </a:solidFill>
              </a:rPr>
              <a:t>Sonntag, 10. Sept. 2017</a:t>
            </a:r>
          </a:p>
          <a:p>
            <a:pPr>
              <a:spcBef>
                <a:spcPts val="1200"/>
              </a:spcBef>
            </a:pPr>
            <a:r>
              <a:rPr lang="de-CH" sz="2400" dirty="0"/>
              <a:t>17.00h </a:t>
            </a:r>
            <a:r>
              <a:rPr lang="de-CH" sz="2400" dirty="0" err="1"/>
              <a:t>Burgsaal</a:t>
            </a:r>
            <a:r>
              <a:rPr lang="de-CH" sz="2400" dirty="0"/>
              <a:t> Thun:</a:t>
            </a:r>
          </a:p>
          <a:p>
            <a:pPr>
              <a:spcBef>
                <a:spcPts val="1200"/>
              </a:spcBef>
            </a:pPr>
            <a:r>
              <a:rPr lang="de-CH" sz="2400" b="1" dirty="0" smtClean="0">
                <a:solidFill>
                  <a:srgbClr val="000099"/>
                </a:solidFill>
              </a:rPr>
              <a:t>Kick-off Leben Live ’18</a:t>
            </a:r>
          </a:p>
          <a:p>
            <a:pPr marL="342900" indent="-342900">
              <a:spcBef>
                <a:spcPts val="1200"/>
              </a:spcBef>
              <a:buFont typeface="Arial" panose="020B0604020202020204" pitchFamily="34" charset="0"/>
              <a:buChar char="•"/>
            </a:pPr>
            <a:r>
              <a:rPr lang="de-CH" sz="2000" dirty="0" smtClean="0"/>
              <a:t>Freitag 1. Juni Messias I</a:t>
            </a:r>
          </a:p>
          <a:p>
            <a:pPr marL="342900" indent="-342900">
              <a:spcBef>
                <a:spcPts val="1200"/>
              </a:spcBef>
              <a:buFont typeface="Arial" panose="020B0604020202020204" pitchFamily="34" charset="0"/>
              <a:buChar char="•"/>
            </a:pPr>
            <a:r>
              <a:rPr lang="de-CH" sz="2000" dirty="0" smtClean="0"/>
              <a:t>Samstag 2. Juni Messias II + III</a:t>
            </a:r>
          </a:p>
          <a:p>
            <a:pPr marL="342900" indent="-342900">
              <a:spcBef>
                <a:spcPts val="1200"/>
              </a:spcBef>
              <a:buFont typeface="Arial" panose="020B0604020202020204" pitchFamily="34" charset="0"/>
              <a:buChar char="•"/>
            </a:pPr>
            <a:r>
              <a:rPr lang="de-CH" sz="2000" dirty="0" smtClean="0"/>
              <a:t>3. – 9. Juni Leben Live Abends</a:t>
            </a:r>
          </a:p>
          <a:p>
            <a:pPr marL="342900" indent="-342900">
              <a:spcBef>
                <a:spcPts val="1200"/>
              </a:spcBef>
              <a:buFont typeface="Arial" panose="020B0604020202020204" pitchFamily="34" charset="0"/>
              <a:buChar char="•"/>
            </a:pPr>
            <a:r>
              <a:rPr lang="de-CH" sz="2000" dirty="0" smtClean="0"/>
              <a:t>10. Juni Abschluss GD Morgen</a:t>
            </a:r>
            <a:endParaRPr lang="de-CH" sz="2000" dirty="0" smtClean="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508" y="21380"/>
            <a:ext cx="4890893" cy="6858000"/>
          </a:xfrm>
          <a:prstGeom prst="rect">
            <a:avLst/>
          </a:prstGeom>
        </p:spPr>
      </p:pic>
    </p:spTree>
    <p:extLst>
      <p:ext uri="{BB962C8B-B14F-4D97-AF65-F5344CB8AC3E}">
        <p14:creationId xmlns:p14="http://schemas.microsoft.com/office/powerpoint/2010/main" val="33342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Informationen</a:t>
            </a:r>
            <a:endParaRPr lang="de-CH" sz="2800" b="1" dirty="0"/>
          </a:p>
        </p:txBody>
      </p:sp>
      <p:sp>
        <p:nvSpPr>
          <p:cNvPr id="11" name="Textfeld 10"/>
          <p:cNvSpPr txBox="1"/>
          <p:nvPr/>
        </p:nvSpPr>
        <p:spPr>
          <a:xfrm>
            <a:off x="539552" y="677821"/>
            <a:ext cx="11177336" cy="2431435"/>
          </a:xfrm>
          <a:prstGeom prst="rect">
            <a:avLst/>
          </a:prstGeom>
          <a:noFill/>
        </p:spPr>
        <p:txBody>
          <a:bodyPr wrap="square" rtlCol="0">
            <a:spAutoFit/>
          </a:bodyPr>
          <a:lstStyle/>
          <a:p>
            <a:pPr>
              <a:spcBef>
                <a:spcPts val="1200"/>
              </a:spcBef>
            </a:pPr>
            <a:endParaRPr lang="de-CH" sz="2400" b="1" dirty="0">
              <a:solidFill>
                <a:srgbClr val="000099"/>
              </a:solidFill>
            </a:endParaRPr>
          </a:p>
          <a:p>
            <a:pPr>
              <a:spcBef>
                <a:spcPts val="1200"/>
              </a:spcBef>
            </a:pPr>
            <a:r>
              <a:rPr lang="de-CH" sz="2400" b="1" dirty="0" smtClean="0">
                <a:solidFill>
                  <a:srgbClr val="000099"/>
                </a:solidFill>
              </a:rPr>
              <a:t>Verteilzeitung Change – Thun 	</a:t>
            </a:r>
          </a:p>
          <a:p>
            <a:pPr>
              <a:spcBef>
                <a:spcPts val="1200"/>
              </a:spcBef>
            </a:pPr>
            <a:r>
              <a:rPr lang="de-CH" sz="2400" dirty="0" smtClean="0">
                <a:solidFill>
                  <a:srgbClr val="000099"/>
                </a:solidFill>
              </a:rPr>
              <a:t>Sonderzeitung zum Reformationsjubiläum</a:t>
            </a:r>
          </a:p>
          <a:p>
            <a:pPr marL="342900" indent="-342900">
              <a:spcBef>
                <a:spcPts val="1200"/>
              </a:spcBef>
              <a:buFont typeface="Arial" panose="020B0604020202020204" pitchFamily="34" charset="0"/>
              <a:buChar char="•"/>
            </a:pPr>
            <a:r>
              <a:rPr lang="de-CH" sz="2000" dirty="0" smtClean="0"/>
              <a:t>Verteilaktion in alle Haushalte</a:t>
            </a:r>
          </a:p>
          <a:p>
            <a:pPr marL="342900" indent="-342900">
              <a:spcBef>
                <a:spcPts val="1200"/>
              </a:spcBef>
              <a:buFont typeface="Arial" panose="020B0604020202020204" pitchFamily="34" charset="0"/>
              <a:buChar char="•"/>
            </a:pPr>
            <a:r>
              <a:rPr lang="de-CH" sz="2000" dirty="0" smtClean="0"/>
              <a:t>2-3 Personen persönlich abgeben</a:t>
            </a:r>
            <a:endParaRPr lang="de-CH" sz="2000" dirty="0" smtClean="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4078" y="0"/>
            <a:ext cx="5027489" cy="6858000"/>
          </a:xfrm>
          <a:prstGeom prst="rect">
            <a:avLst/>
          </a:prstGeom>
        </p:spPr>
      </p:pic>
    </p:spTree>
    <p:extLst>
      <p:ext uri="{BB962C8B-B14F-4D97-AF65-F5344CB8AC3E}">
        <p14:creationId xmlns:p14="http://schemas.microsoft.com/office/powerpoint/2010/main" val="20928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Informationen</a:t>
            </a:r>
            <a:endParaRPr lang="de-CH" sz="2800" b="1"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11" y="993421"/>
            <a:ext cx="8260385" cy="5864579"/>
          </a:xfrm>
          <a:prstGeom prst="rect">
            <a:avLst/>
          </a:prstGeom>
        </p:spPr>
      </p:pic>
      <p:sp>
        <p:nvSpPr>
          <p:cNvPr id="4" name="Rechteck 3"/>
          <p:cNvSpPr/>
          <p:nvPr/>
        </p:nvSpPr>
        <p:spPr>
          <a:xfrm>
            <a:off x="0" y="993422"/>
            <a:ext cx="6096000" cy="3170099"/>
          </a:xfrm>
          <a:prstGeom prst="rect">
            <a:avLst/>
          </a:prstGeom>
        </p:spPr>
        <p:txBody>
          <a:bodyPr>
            <a:spAutoFit/>
          </a:bodyPr>
          <a:lstStyle/>
          <a:p>
            <a:pPr marL="342900" indent="-342900">
              <a:spcBef>
                <a:spcPts val="1200"/>
              </a:spcBef>
              <a:buFont typeface="Arial" panose="020B0604020202020204" pitchFamily="34" charset="0"/>
              <a:buChar char="•"/>
            </a:pPr>
            <a:r>
              <a:rPr lang="de-CH" sz="2000" dirty="0"/>
              <a:t>Donnerstag, 26. </a:t>
            </a:r>
            <a:r>
              <a:rPr lang="de-CH" sz="2000" dirty="0"/>
              <a:t>Okt.  </a:t>
            </a:r>
            <a:r>
              <a:rPr lang="de-CH" sz="2000" dirty="0" smtClean="0"/>
              <a:t>2017</a:t>
            </a:r>
            <a:br>
              <a:rPr lang="de-CH" sz="2000" dirty="0" smtClean="0"/>
            </a:br>
            <a:r>
              <a:rPr lang="de-CH" sz="2000" dirty="0" smtClean="0"/>
              <a:t>19.30h </a:t>
            </a:r>
            <a:r>
              <a:rPr lang="de-CH" sz="2000" dirty="0" err="1"/>
              <a:t>Pfimi</a:t>
            </a:r>
            <a:r>
              <a:rPr lang="de-CH" sz="2000" dirty="0"/>
              <a:t> </a:t>
            </a:r>
            <a:r>
              <a:rPr lang="de-CH" sz="2000" dirty="0" smtClean="0"/>
              <a:t>Thun</a:t>
            </a:r>
          </a:p>
          <a:p>
            <a:pPr marL="342900" indent="-342900">
              <a:spcBef>
                <a:spcPts val="1200"/>
              </a:spcBef>
              <a:buFont typeface="Arial" panose="020B0604020202020204" pitchFamily="34" charset="0"/>
              <a:buChar char="•"/>
            </a:pPr>
            <a:endParaRPr lang="de-CH" sz="2000" dirty="0"/>
          </a:p>
          <a:p>
            <a:pPr marL="342900" indent="-342900">
              <a:spcBef>
                <a:spcPts val="1200"/>
              </a:spcBef>
              <a:buFont typeface="Arial" panose="020B0604020202020204" pitchFamily="34" charset="0"/>
              <a:buChar char="•"/>
            </a:pPr>
            <a:r>
              <a:rPr lang="de-CH" sz="2000" dirty="0" smtClean="0"/>
              <a:t>Donnerstag, 10. Nov. 2017</a:t>
            </a:r>
            <a:br>
              <a:rPr lang="de-CH" sz="2000" dirty="0" smtClean="0"/>
            </a:br>
            <a:r>
              <a:rPr lang="de-CH" sz="2000" dirty="0" smtClean="0"/>
              <a:t>19.30h EMK Thun</a:t>
            </a:r>
          </a:p>
          <a:p>
            <a:pPr marL="342900" indent="-342900">
              <a:spcBef>
                <a:spcPts val="1200"/>
              </a:spcBef>
              <a:buFont typeface="Arial" panose="020B0604020202020204" pitchFamily="34" charset="0"/>
              <a:buChar char="•"/>
            </a:pPr>
            <a:endParaRPr lang="de-CH" sz="2000" dirty="0" smtClean="0"/>
          </a:p>
          <a:p>
            <a:pPr marL="342900" indent="-342900">
              <a:spcBef>
                <a:spcPts val="1200"/>
              </a:spcBef>
              <a:buFont typeface="Arial" panose="020B0604020202020204" pitchFamily="34" charset="0"/>
              <a:buChar char="•"/>
            </a:pPr>
            <a:r>
              <a:rPr lang="de-CH" sz="2000" dirty="0" smtClean="0"/>
              <a:t>Donnerstag, 24. Nov. 2017</a:t>
            </a:r>
            <a:br>
              <a:rPr lang="de-CH" sz="2000" dirty="0" smtClean="0"/>
            </a:br>
            <a:r>
              <a:rPr lang="de-CH" sz="2000" dirty="0" smtClean="0"/>
              <a:t>19.30h FMG Steffisburg</a:t>
            </a:r>
            <a:endParaRPr lang="de-CH" sz="2000" dirty="0"/>
          </a:p>
        </p:txBody>
      </p:sp>
    </p:spTree>
    <p:extLst>
      <p:ext uri="{BB962C8B-B14F-4D97-AF65-F5344CB8AC3E}">
        <p14:creationId xmlns:p14="http://schemas.microsoft.com/office/powerpoint/2010/main" val="1598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4647426"/>
          </a:xfrm>
          <a:prstGeom prst="rect">
            <a:avLst/>
          </a:prstGeom>
          <a:noFill/>
        </p:spPr>
        <p:txBody>
          <a:bodyPr wrap="square" rtlCol="0">
            <a:spAutoFit/>
          </a:bodyPr>
          <a:lstStyle/>
          <a:p>
            <a:pPr>
              <a:spcBef>
                <a:spcPts val="1200"/>
              </a:spcBef>
            </a:pPr>
            <a:r>
              <a:rPr lang="de-CH" sz="2400" b="1" dirty="0" smtClean="0">
                <a:solidFill>
                  <a:srgbClr val="C00000"/>
                </a:solidFill>
              </a:rPr>
              <a:t>Autoritätsbereiche</a:t>
            </a:r>
          </a:p>
          <a:p>
            <a:pPr>
              <a:spcBef>
                <a:spcPts val="1200"/>
              </a:spcBef>
            </a:pPr>
            <a:r>
              <a:rPr lang="de-CH" sz="2400" u="sng" dirty="0" smtClean="0">
                <a:solidFill>
                  <a:srgbClr val="002060"/>
                </a:solidFill>
              </a:rPr>
              <a:t>Matthäus 10,8:</a:t>
            </a:r>
          </a:p>
          <a:p>
            <a:pPr marL="457200" indent="-457200">
              <a:spcBef>
                <a:spcPts val="1200"/>
              </a:spcBef>
              <a:buFont typeface="Arial" panose="020B0604020202020204" pitchFamily="34" charset="0"/>
              <a:buChar char="•"/>
            </a:pPr>
            <a:r>
              <a:rPr lang="de-CH" sz="2400" dirty="0" smtClean="0">
                <a:solidFill>
                  <a:srgbClr val="008000"/>
                </a:solidFill>
              </a:rPr>
              <a:t>Macht Kranke gesund</a:t>
            </a:r>
          </a:p>
          <a:p>
            <a:pPr marL="457200" indent="-457200">
              <a:spcBef>
                <a:spcPts val="1200"/>
              </a:spcBef>
              <a:buFont typeface="Arial" panose="020B0604020202020204" pitchFamily="34" charset="0"/>
              <a:buChar char="•"/>
            </a:pPr>
            <a:r>
              <a:rPr lang="de-CH" sz="2400" dirty="0" smtClean="0">
                <a:solidFill>
                  <a:srgbClr val="008000"/>
                </a:solidFill>
              </a:rPr>
              <a:t>weckt Tote auf</a:t>
            </a:r>
          </a:p>
          <a:p>
            <a:pPr marL="457200" indent="-457200">
              <a:spcBef>
                <a:spcPts val="1200"/>
              </a:spcBef>
              <a:buFont typeface="Arial" panose="020B0604020202020204" pitchFamily="34" charset="0"/>
              <a:buChar char="•"/>
            </a:pPr>
            <a:r>
              <a:rPr lang="de-CH" sz="2400" dirty="0" smtClean="0">
                <a:solidFill>
                  <a:srgbClr val="008000"/>
                </a:solidFill>
              </a:rPr>
              <a:t>macht Aussätzige rein</a:t>
            </a:r>
          </a:p>
          <a:p>
            <a:pPr marL="457200" indent="-457200">
              <a:spcBef>
                <a:spcPts val="1200"/>
              </a:spcBef>
              <a:buFont typeface="Arial" panose="020B0604020202020204" pitchFamily="34" charset="0"/>
              <a:buChar char="•"/>
            </a:pPr>
            <a:r>
              <a:rPr lang="de-CH" sz="2400" dirty="0" smtClean="0">
                <a:solidFill>
                  <a:srgbClr val="008000"/>
                </a:solidFill>
              </a:rPr>
              <a:t>treibt Dämonen aus</a:t>
            </a:r>
          </a:p>
          <a:p>
            <a:pPr>
              <a:spcBef>
                <a:spcPts val="1200"/>
              </a:spcBef>
            </a:pPr>
            <a:endParaRPr lang="de-CH" sz="2400" dirty="0">
              <a:solidFill>
                <a:srgbClr val="008000"/>
              </a:solidFill>
            </a:endParaRPr>
          </a:p>
          <a:p>
            <a:pPr marL="457200" indent="-457200">
              <a:spcBef>
                <a:spcPts val="1200"/>
              </a:spcBef>
              <a:buFont typeface="+mj-lt"/>
              <a:buAutoNum type="arabicPeriod"/>
            </a:pPr>
            <a:endParaRPr lang="de-CH" sz="2400" dirty="0" smtClean="0">
              <a:solidFill>
                <a:srgbClr val="002060"/>
              </a:solidFill>
            </a:endParaRPr>
          </a:p>
          <a:p>
            <a:pPr>
              <a:spcBef>
                <a:spcPts val="1200"/>
              </a:spcBef>
            </a:pPr>
            <a:endParaRPr lang="de-CH" sz="2400" dirty="0" smtClean="0">
              <a:solidFill>
                <a:srgbClr val="002060"/>
              </a:solidFill>
            </a:endParaRPr>
          </a:p>
        </p:txBody>
      </p:sp>
    </p:spTree>
    <p:extLst>
      <p:ext uri="{BB962C8B-B14F-4D97-AF65-F5344CB8AC3E}">
        <p14:creationId xmlns:p14="http://schemas.microsoft.com/office/powerpoint/2010/main" val="21325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2985433"/>
          </a:xfrm>
          <a:prstGeom prst="rect">
            <a:avLst/>
          </a:prstGeom>
          <a:noFill/>
        </p:spPr>
        <p:txBody>
          <a:bodyPr wrap="square" rtlCol="0">
            <a:spAutoFit/>
          </a:bodyPr>
          <a:lstStyle/>
          <a:p>
            <a:pPr>
              <a:spcBef>
                <a:spcPts val="1200"/>
              </a:spcBef>
            </a:pPr>
            <a:r>
              <a:rPr lang="de-CH" sz="2400" b="1" dirty="0" smtClean="0">
                <a:solidFill>
                  <a:srgbClr val="C00000"/>
                </a:solidFill>
              </a:rPr>
              <a:t>Treibt Dämonen aus			</a:t>
            </a:r>
            <a:r>
              <a:rPr lang="de-CH" sz="2400" b="1" dirty="0" smtClean="0">
                <a:solidFill>
                  <a:srgbClr val="008000"/>
                </a:solidFill>
              </a:rPr>
              <a:t>Herkunft</a:t>
            </a:r>
          </a:p>
          <a:p>
            <a:pPr marL="342900" indent="-342900">
              <a:spcBef>
                <a:spcPts val="1200"/>
              </a:spcBef>
              <a:buFont typeface="Arial" panose="020B0604020202020204" pitchFamily="34" charset="0"/>
              <a:buChar char="•"/>
            </a:pPr>
            <a:r>
              <a:rPr lang="de-CH" sz="2400" dirty="0" smtClean="0">
                <a:solidFill>
                  <a:srgbClr val="002060"/>
                </a:solidFill>
              </a:rPr>
              <a:t>Gefallene Engel: 2. Petr. 2,4: d</a:t>
            </a:r>
            <a:r>
              <a:rPr lang="de-CH" sz="2400" dirty="0" smtClean="0"/>
              <a:t>enn </a:t>
            </a:r>
            <a:r>
              <a:rPr lang="de-CH" sz="2400" dirty="0"/>
              <a:t>Gott hat selbst die Engel, die gesündigt haben, nicht verschont, sondern hat sie mit Ketten der Finsternis in die Hölle gestoßen und übergeben, damit sie zum Gericht aufbewahrt werden; </a:t>
            </a:r>
            <a:endParaRPr lang="de-CH" sz="2400" dirty="0" smtClean="0"/>
          </a:p>
          <a:p>
            <a:pPr marL="342900" indent="-342900">
              <a:spcBef>
                <a:spcPts val="1200"/>
              </a:spcBef>
              <a:buFont typeface="Arial" panose="020B0604020202020204" pitchFamily="34" charset="0"/>
              <a:buChar char="•"/>
            </a:pPr>
            <a:r>
              <a:rPr lang="de-CH" sz="2400" dirty="0" err="1" smtClean="0">
                <a:solidFill>
                  <a:srgbClr val="002060"/>
                </a:solidFill>
              </a:rPr>
              <a:t>Offb</a:t>
            </a:r>
            <a:r>
              <a:rPr lang="de-CH" sz="2400" dirty="0" smtClean="0">
                <a:solidFill>
                  <a:srgbClr val="002060"/>
                </a:solidFill>
              </a:rPr>
              <a:t> 12,9: </a:t>
            </a:r>
            <a:r>
              <a:rPr lang="de-CH" sz="2400" dirty="0"/>
              <a:t>Und es wurde hinausgeworfen der große Drache, die alte Schlange, die da heißt: Teufel und Satan, der die ganze Welt verführt. Er wurde auf die Erde geworfen, und seine Engel wurden mit ihm dahin geworfen. </a:t>
            </a:r>
            <a:endParaRPr lang="de-CH" sz="2400" dirty="0" smtClean="0"/>
          </a:p>
        </p:txBody>
      </p:sp>
    </p:spTree>
    <p:extLst>
      <p:ext uri="{BB962C8B-B14F-4D97-AF65-F5344CB8AC3E}">
        <p14:creationId xmlns:p14="http://schemas.microsoft.com/office/powerpoint/2010/main" val="26914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2092881"/>
          </a:xfrm>
          <a:prstGeom prst="rect">
            <a:avLst/>
          </a:prstGeom>
          <a:noFill/>
        </p:spPr>
        <p:txBody>
          <a:bodyPr wrap="square" rtlCol="0">
            <a:spAutoFit/>
          </a:bodyPr>
          <a:lstStyle/>
          <a:p>
            <a:pPr>
              <a:spcBef>
                <a:spcPts val="1200"/>
              </a:spcBef>
            </a:pPr>
            <a:r>
              <a:rPr lang="de-CH" sz="2400" b="1" dirty="0" smtClean="0">
                <a:solidFill>
                  <a:srgbClr val="C00000"/>
                </a:solidFill>
              </a:rPr>
              <a:t>Treibt Dämonen aus			</a:t>
            </a:r>
            <a:r>
              <a:rPr lang="de-CH" sz="2400" b="1" dirty="0" smtClean="0">
                <a:solidFill>
                  <a:srgbClr val="008000"/>
                </a:solidFill>
              </a:rPr>
              <a:t>Wirkungsweise</a:t>
            </a:r>
          </a:p>
          <a:p>
            <a:pPr marL="342900" indent="-342900">
              <a:spcBef>
                <a:spcPts val="1200"/>
              </a:spcBef>
              <a:buFont typeface="Arial" panose="020B0604020202020204" pitchFamily="34" charset="0"/>
              <a:buChar char="•"/>
            </a:pPr>
            <a:r>
              <a:rPr lang="de-CH" sz="2400" dirty="0" smtClean="0">
                <a:solidFill>
                  <a:srgbClr val="002060"/>
                </a:solidFill>
              </a:rPr>
              <a:t>Daniel 10,13: </a:t>
            </a:r>
            <a:r>
              <a:rPr lang="de-CH" sz="2400" dirty="0"/>
              <a:t>Aber der Engelfürst des Königreichs Persien hat mir einundzwanzig Tage widerstanden; und siehe, Michael, einer der Ersten unter den Engelfürsten, kam mir zu Hilfe, und ihm überließ ich den Kampf mit dem Engelfürsten des Königreichs Persien</a:t>
            </a:r>
            <a:r>
              <a:rPr lang="de-CH" sz="2400" dirty="0" smtClean="0"/>
              <a:t>.</a:t>
            </a:r>
          </a:p>
        </p:txBody>
      </p:sp>
    </p:spTree>
    <p:extLst>
      <p:ext uri="{BB962C8B-B14F-4D97-AF65-F5344CB8AC3E}">
        <p14:creationId xmlns:p14="http://schemas.microsoft.com/office/powerpoint/2010/main" val="237465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5293757"/>
          </a:xfrm>
          <a:prstGeom prst="rect">
            <a:avLst/>
          </a:prstGeom>
          <a:noFill/>
        </p:spPr>
        <p:txBody>
          <a:bodyPr wrap="square" rtlCol="0">
            <a:spAutoFit/>
          </a:bodyPr>
          <a:lstStyle/>
          <a:p>
            <a:pPr>
              <a:spcBef>
                <a:spcPts val="1200"/>
              </a:spcBef>
            </a:pPr>
            <a:r>
              <a:rPr lang="de-CH" sz="2400" b="1" dirty="0" smtClean="0">
                <a:solidFill>
                  <a:srgbClr val="C00000"/>
                </a:solidFill>
              </a:rPr>
              <a:t>Treibt Dämonen aus			</a:t>
            </a:r>
            <a:r>
              <a:rPr lang="de-CH" sz="2400" b="1" dirty="0" smtClean="0">
                <a:solidFill>
                  <a:srgbClr val="008000"/>
                </a:solidFill>
              </a:rPr>
              <a:t>Der Sieg von Christus und seiner Gemeinde</a:t>
            </a:r>
          </a:p>
          <a:p>
            <a:pPr marL="342900" indent="-342900">
              <a:spcBef>
                <a:spcPts val="1200"/>
              </a:spcBef>
              <a:buFont typeface="Arial" panose="020B0604020202020204" pitchFamily="34" charset="0"/>
              <a:buChar char="•"/>
            </a:pPr>
            <a:r>
              <a:rPr lang="de-CH" sz="2400" dirty="0" err="1" smtClean="0">
                <a:solidFill>
                  <a:srgbClr val="002060"/>
                </a:solidFill>
              </a:rPr>
              <a:t>Eph</a:t>
            </a:r>
            <a:r>
              <a:rPr lang="de-CH" sz="2400" dirty="0" smtClean="0">
                <a:solidFill>
                  <a:srgbClr val="002060"/>
                </a:solidFill>
              </a:rPr>
              <a:t> </a:t>
            </a:r>
            <a:r>
              <a:rPr lang="de-CH" sz="2400" dirty="0">
                <a:solidFill>
                  <a:srgbClr val="002060"/>
                </a:solidFill>
              </a:rPr>
              <a:t>6,12: </a:t>
            </a:r>
            <a:r>
              <a:rPr lang="de-CH" sz="2400" dirty="0"/>
              <a:t>Denn unser Kampf ist nicht gegen Fleisch und Blut, sondern gegen die Gewalten, gegen die Mächte, gegen die </a:t>
            </a:r>
            <a:r>
              <a:rPr lang="de-CH" sz="2400" dirty="0" err="1"/>
              <a:t>Weltbeherrscher</a:t>
            </a:r>
            <a:r>
              <a:rPr lang="de-CH" sz="2400" dirty="0"/>
              <a:t> dieser Finsternis, gegen die geistlichen Mächte der Bosheit in den himmlischen Welten</a:t>
            </a:r>
          </a:p>
          <a:p>
            <a:pPr marL="342900" indent="-342900">
              <a:spcBef>
                <a:spcPts val="1200"/>
              </a:spcBef>
              <a:buFont typeface="Arial" panose="020B0604020202020204" pitchFamily="34" charset="0"/>
              <a:buChar char="•"/>
            </a:pPr>
            <a:r>
              <a:rPr lang="de-CH" sz="2400" dirty="0" err="1" smtClean="0">
                <a:solidFill>
                  <a:srgbClr val="002060"/>
                </a:solidFill>
              </a:rPr>
              <a:t>Joh</a:t>
            </a:r>
            <a:r>
              <a:rPr lang="de-CH" sz="2400" dirty="0" smtClean="0">
                <a:solidFill>
                  <a:srgbClr val="002060"/>
                </a:solidFill>
              </a:rPr>
              <a:t> 12,31: </a:t>
            </a:r>
            <a:r>
              <a:rPr lang="de-CH" sz="2400" dirty="0"/>
              <a:t>Jetzt ergeht das Gericht über diese Welt; jetzt wird der Fürst dieser Welt hinausgestoßen werden. </a:t>
            </a:r>
            <a:endParaRPr lang="de-CH" sz="2400" dirty="0" smtClean="0"/>
          </a:p>
          <a:p>
            <a:pPr marL="342900" indent="-342900">
              <a:spcBef>
                <a:spcPts val="1200"/>
              </a:spcBef>
              <a:buFont typeface="Arial" panose="020B0604020202020204" pitchFamily="34" charset="0"/>
              <a:buChar char="•"/>
            </a:pPr>
            <a:r>
              <a:rPr lang="de-CH" sz="2400" dirty="0" smtClean="0">
                <a:solidFill>
                  <a:srgbClr val="002060"/>
                </a:solidFill>
              </a:rPr>
              <a:t>1. Petr. 3,22: </a:t>
            </a:r>
            <a:r>
              <a:rPr lang="de-CH" sz="2400" dirty="0"/>
              <a:t>welcher ist zur Rechten Gottes, aufgefahren gen Himmel, und es sind ihm untertan die Engel und die Gewalten und die Mächte. </a:t>
            </a:r>
            <a:endParaRPr lang="de-CH" sz="2400" dirty="0" smtClean="0">
              <a:solidFill>
                <a:srgbClr val="002060"/>
              </a:solidFill>
            </a:endParaRPr>
          </a:p>
          <a:p>
            <a:pPr marL="342900" indent="-342900">
              <a:spcBef>
                <a:spcPts val="1200"/>
              </a:spcBef>
              <a:buFont typeface="Arial" panose="020B0604020202020204" pitchFamily="34" charset="0"/>
              <a:buChar char="•"/>
            </a:pPr>
            <a:r>
              <a:rPr lang="de-CH" sz="2400" dirty="0" smtClean="0">
                <a:solidFill>
                  <a:srgbClr val="002060"/>
                </a:solidFill>
              </a:rPr>
              <a:t>Kol 2,10: </a:t>
            </a:r>
            <a:r>
              <a:rPr lang="de-CH" sz="2400" dirty="0"/>
              <a:t>Er hat die Mächte und Gewalten ihrer Macht entkleidet und sie öffentlich zur Schau gestellt und über sie triumphiert in Christus. </a:t>
            </a:r>
            <a:endParaRPr lang="de-CH" sz="2400" dirty="0" smtClean="0"/>
          </a:p>
          <a:p>
            <a:pPr marL="342900" indent="-342900">
              <a:spcBef>
                <a:spcPts val="1200"/>
              </a:spcBef>
              <a:buFont typeface="Arial" panose="020B0604020202020204" pitchFamily="34" charset="0"/>
              <a:buChar char="•"/>
            </a:pPr>
            <a:r>
              <a:rPr lang="de-CH" sz="2400" dirty="0" err="1" smtClean="0">
                <a:solidFill>
                  <a:srgbClr val="002060"/>
                </a:solidFill>
              </a:rPr>
              <a:t>Eph</a:t>
            </a:r>
            <a:r>
              <a:rPr lang="de-CH" sz="2400" dirty="0" smtClean="0">
                <a:solidFill>
                  <a:srgbClr val="002060"/>
                </a:solidFill>
              </a:rPr>
              <a:t> 3,10: </a:t>
            </a:r>
            <a:r>
              <a:rPr lang="de-CH" sz="2400" dirty="0"/>
              <a:t> damit jetzt den Gewalten und Mächten in der Himmelswelt durch die Gemeinde die mannigfaltige Weisheit Gottes zu erkennen gegeben werde, </a:t>
            </a:r>
            <a:endParaRPr lang="de-CH" sz="2400" dirty="0" smtClean="0">
              <a:solidFill>
                <a:srgbClr val="002060"/>
              </a:solidFill>
            </a:endParaRPr>
          </a:p>
        </p:txBody>
      </p:sp>
    </p:spTree>
    <p:extLst>
      <p:ext uri="{BB962C8B-B14F-4D97-AF65-F5344CB8AC3E}">
        <p14:creationId xmlns:p14="http://schemas.microsoft.com/office/powerpoint/2010/main" val="4566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3293209"/>
          </a:xfrm>
          <a:prstGeom prst="rect">
            <a:avLst/>
          </a:prstGeom>
          <a:noFill/>
        </p:spPr>
        <p:txBody>
          <a:bodyPr wrap="square" rtlCol="0">
            <a:spAutoFit/>
          </a:bodyPr>
          <a:lstStyle/>
          <a:p>
            <a:pPr>
              <a:spcBef>
                <a:spcPts val="1200"/>
              </a:spcBef>
            </a:pPr>
            <a:r>
              <a:rPr lang="de-CH" sz="2400" b="1" dirty="0" smtClean="0">
                <a:solidFill>
                  <a:srgbClr val="C00000"/>
                </a:solidFill>
              </a:rPr>
              <a:t>Treibt Dämonen aus			</a:t>
            </a:r>
            <a:r>
              <a:rPr lang="de-CH" sz="2400" b="1" dirty="0" smtClean="0">
                <a:solidFill>
                  <a:srgbClr val="008000"/>
                </a:solidFill>
              </a:rPr>
              <a:t>Besessenheit</a:t>
            </a:r>
          </a:p>
          <a:p>
            <a:pPr marL="342900" indent="-342900">
              <a:spcBef>
                <a:spcPts val="1200"/>
              </a:spcBef>
              <a:buFont typeface="Arial" panose="020B0604020202020204" pitchFamily="34" charset="0"/>
              <a:buChar char="•"/>
            </a:pPr>
            <a:r>
              <a:rPr lang="de-CH" sz="2400" dirty="0" smtClean="0">
                <a:solidFill>
                  <a:srgbClr val="002060"/>
                </a:solidFill>
              </a:rPr>
              <a:t>Markus 3,11: </a:t>
            </a:r>
            <a:r>
              <a:rPr lang="de-CH" sz="2400" dirty="0"/>
              <a:t>Und wenn ihn die unreinen Geister sahen, fielen sie vor ihm nieder und schrien: Du bist Gottes Sohn! </a:t>
            </a:r>
            <a:endParaRPr lang="de-CH" sz="2400" dirty="0" smtClean="0">
              <a:solidFill>
                <a:srgbClr val="002060"/>
              </a:solidFill>
            </a:endParaRPr>
          </a:p>
          <a:p>
            <a:pPr marL="342900" indent="-342900">
              <a:spcBef>
                <a:spcPts val="1200"/>
              </a:spcBef>
              <a:buFont typeface="Arial" panose="020B0604020202020204" pitchFamily="34" charset="0"/>
              <a:buChar char="•"/>
            </a:pPr>
            <a:r>
              <a:rPr lang="de-CH" sz="2400" dirty="0" smtClean="0">
                <a:solidFill>
                  <a:srgbClr val="002060"/>
                </a:solidFill>
              </a:rPr>
              <a:t>Markus </a:t>
            </a:r>
            <a:r>
              <a:rPr lang="de-CH" sz="2400" dirty="0">
                <a:solidFill>
                  <a:srgbClr val="002060"/>
                </a:solidFill>
              </a:rPr>
              <a:t>5,1-20: </a:t>
            </a:r>
            <a:r>
              <a:rPr lang="de-CH" sz="2400" dirty="0"/>
              <a:t> Heilung des besessenen </a:t>
            </a:r>
            <a:r>
              <a:rPr lang="de-CH" sz="2400" dirty="0" err="1" smtClean="0"/>
              <a:t>Geraseners</a:t>
            </a:r>
            <a:endParaRPr lang="de-CH" sz="2400" dirty="0" smtClean="0"/>
          </a:p>
          <a:p>
            <a:pPr marL="342900" indent="-342900">
              <a:spcBef>
                <a:spcPts val="1200"/>
              </a:spcBef>
              <a:buFont typeface="Arial" panose="020B0604020202020204" pitchFamily="34" charset="0"/>
              <a:buChar char="•"/>
            </a:pPr>
            <a:r>
              <a:rPr lang="de-CH" sz="2400" dirty="0">
                <a:solidFill>
                  <a:srgbClr val="002060"/>
                </a:solidFill>
              </a:rPr>
              <a:t>Markus 6,7: </a:t>
            </a:r>
            <a:r>
              <a:rPr lang="de-CH" sz="2400" dirty="0"/>
              <a:t>Und er rief die Zwölf zu sich und fing an, sie auszusenden je zwei und zwei, und gab ihnen Macht über die unreinen </a:t>
            </a:r>
            <a:r>
              <a:rPr lang="de-CH" sz="2400" dirty="0" smtClean="0"/>
              <a:t>Geister</a:t>
            </a:r>
          </a:p>
          <a:p>
            <a:pPr marL="342900" indent="-342900">
              <a:spcBef>
                <a:spcPts val="1200"/>
              </a:spcBef>
              <a:buFont typeface="Arial" panose="020B0604020202020204" pitchFamily="34" charset="0"/>
              <a:buChar char="•"/>
            </a:pPr>
            <a:endParaRPr lang="de-CH" sz="2400" dirty="0"/>
          </a:p>
        </p:txBody>
      </p:sp>
    </p:spTree>
    <p:extLst>
      <p:ext uri="{BB962C8B-B14F-4D97-AF65-F5344CB8AC3E}">
        <p14:creationId xmlns:p14="http://schemas.microsoft.com/office/powerpoint/2010/main" val="41227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6555641"/>
          </a:xfrm>
          <a:prstGeom prst="rect">
            <a:avLst/>
          </a:prstGeom>
          <a:noFill/>
        </p:spPr>
        <p:txBody>
          <a:bodyPr wrap="square" rtlCol="0">
            <a:spAutoFit/>
          </a:bodyPr>
          <a:lstStyle/>
          <a:p>
            <a:pPr>
              <a:spcBef>
                <a:spcPts val="1200"/>
              </a:spcBef>
            </a:pPr>
            <a:r>
              <a:rPr lang="de-CH" sz="2400" b="1" dirty="0" smtClean="0">
                <a:solidFill>
                  <a:srgbClr val="C00000"/>
                </a:solidFill>
              </a:rPr>
              <a:t>Treibt Dämonen aus			</a:t>
            </a:r>
            <a:r>
              <a:rPr lang="de-CH" sz="2400" b="1" dirty="0" smtClean="0">
                <a:solidFill>
                  <a:srgbClr val="008000"/>
                </a:solidFill>
              </a:rPr>
              <a:t>Befreiung</a:t>
            </a:r>
          </a:p>
          <a:p>
            <a:pPr marL="342900" indent="-342900">
              <a:spcBef>
                <a:spcPts val="1200"/>
              </a:spcBef>
              <a:buFont typeface="Arial" panose="020B0604020202020204" pitchFamily="34" charset="0"/>
              <a:buChar char="•"/>
            </a:pPr>
            <a:r>
              <a:rPr lang="de-CH" sz="2400" dirty="0">
                <a:solidFill>
                  <a:srgbClr val="002060"/>
                </a:solidFill>
              </a:rPr>
              <a:t>1. Mose 1,28: </a:t>
            </a:r>
            <a:r>
              <a:rPr lang="de-CH" sz="2400" dirty="0"/>
              <a:t>Und Gott segnete sie und sprach zu ihnen: Seid fruchtbar und mehret euch und füllet die Erde und machet sie euch untertan und herrschet über die Fische im Meer und über die Vögel unter dem Himmel und über alles Getier, das auf Erden kriecht. </a:t>
            </a:r>
          </a:p>
          <a:p>
            <a:pPr marL="342900" indent="-342900">
              <a:spcBef>
                <a:spcPts val="1200"/>
              </a:spcBef>
              <a:buFont typeface="Arial" panose="020B0604020202020204" pitchFamily="34" charset="0"/>
              <a:buChar char="•"/>
            </a:pPr>
            <a:r>
              <a:rPr lang="de-CH" sz="2400" dirty="0" smtClean="0"/>
              <a:t>Dämonen haben nur dort Macht, wo man sie ihnen gibt</a:t>
            </a:r>
          </a:p>
          <a:p>
            <a:pPr marL="342900" indent="-342900">
              <a:spcBef>
                <a:spcPts val="1200"/>
              </a:spcBef>
              <a:buFont typeface="Arial" panose="020B0604020202020204" pitchFamily="34" charset="0"/>
              <a:buChar char="•"/>
            </a:pPr>
            <a:r>
              <a:rPr lang="de-CH" sz="2400" dirty="0" smtClean="0"/>
              <a:t>Sünde = Einfallstor	</a:t>
            </a:r>
            <a:r>
              <a:rPr lang="de-CH" sz="2400" dirty="0" err="1" smtClean="0"/>
              <a:t>Bsp</a:t>
            </a:r>
            <a:r>
              <a:rPr lang="de-CH" sz="2400" dirty="0" smtClean="0"/>
              <a:t>: Ratten</a:t>
            </a:r>
          </a:p>
          <a:p>
            <a:pPr marL="342900" indent="-342900">
              <a:spcBef>
                <a:spcPts val="1200"/>
              </a:spcBef>
              <a:buFont typeface="Arial" panose="020B0604020202020204" pitchFamily="34" charset="0"/>
              <a:buChar char="•"/>
            </a:pPr>
            <a:r>
              <a:rPr lang="de-CH" sz="2400" dirty="0" smtClean="0"/>
              <a:t>Jede Lebenslüge = Festung</a:t>
            </a:r>
          </a:p>
          <a:p>
            <a:pPr marL="342900" indent="-342900">
              <a:spcBef>
                <a:spcPts val="1200"/>
              </a:spcBef>
              <a:buFont typeface="Arial" panose="020B0604020202020204" pitchFamily="34" charset="0"/>
              <a:buChar char="•"/>
            </a:pPr>
            <a:r>
              <a:rPr lang="de-CH" sz="2400" dirty="0" err="1">
                <a:solidFill>
                  <a:srgbClr val="002060"/>
                </a:solidFill>
              </a:rPr>
              <a:t>Joh</a:t>
            </a:r>
            <a:r>
              <a:rPr lang="de-CH" sz="2400" dirty="0">
                <a:solidFill>
                  <a:srgbClr val="002060"/>
                </a:solidFill>
              </a:rPr>
              <a:t> 8,32: </a:t>
            </a:r>
            <a:r>
              <a:rPr lang="de-CH" sz="2400" dirty="0"/>
              <a:t>und werdet die Wahrheit erkennen, und die Wahrheit wird euch frei machen.</a:t>
            </a:r>
            <a:endParaRPr lang="de-CH" sz="2400" dirty="0" smtClean="0"/>
          </a:p>
          <a:p>
            <a:pPr marL="342900" indent="-342900">
              <a:spcBef>
                <a:spcPts val="1200"/>
              </a:spcBef>
              <a:buFont typeface="Arial" panose="020B0604020202020204" pitchFamily="34" charset="0"/>
              <a:buChar char="•"/>
            </a:pPr>
            <a:r>
              <a:rPr lang="de-CH" sz="2400" dirty="0" smtClean="0">
                <a:solidFill>
                  <a:srgbClr val="002060"/>
                </a:solidFill>
              </a:rPr>
              <a:t>2</a:t>
            </a:r>
            <a:r>
              <a:rPr lang="de-CH" sz="2400" dirty="0">
                <a:solidFill>
                  <a:srgbClr val="002060"/>
                </a:solidFill>
              </a:rPr>
              <a:t>. Kor 10,4-5: </a:t>
            </a:r>
            <a:r>
              <a:rPr lang="de-CH" sz="2400" dirty="0"/>
              <a:t>Denn die Waffen unsres Kampfes sind nicht fleischlich, sondern mächtig im Dienste Gottes, Festungen zu zerstören. Absichten zerstören wir </a:t>
            </a:r>
            <a:r>
              <a:rPr lang="de-CH" sz="2400" dirty="0" smtClean="0"/>
              <a:t>und </a:t>
            </a:r>
            <a:r>
              <a:rPr lang="de-CH" sz="2400" dirty="0"/>
              <a:t>alles Hohe, das sich erhebt gegen die Erkenntnis Gottes, und nehmen gefangen alles Denken in den Gehorsam gegen Christus. </a:t>
            </a:r>
            <a:r>
              <a:rPr lang="de-CH" sz="2400" dirty="0" smtClean="0"/>
              <a:t/>
            </a:r>
            <a:br>
              <a:rPr lang="de-CH" sz="2400" dirty="0" smtClean="0"/>
            </a:br>
            <a:endParaRPr lang="de-CH" sz="2400" dirty="0"/>
          </a:p>
        </p:txBody>
      </p:sp>
    </p:spTree>
    <p:extLst>
      <p:ext uri="{BB962C8B-B14F-4D97-AF65-F5344CB8AC3E}">
        <p14:creationId xmlns:p14="http://schemas.microsoft.com/office/powerpoint/2010/main" val="22043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Autorität und Vollmacht</a:t>
            </a:r>
            <a:endParaRPr lang="de-CH" sz="2800" b="1" dirty="0"/>
          </a:p>
        </p:txBody>
      </p:sp>
      <p:sp>
        <p:nvSpPr>
          <p:cNvPr id="11" name="Textfeld 10"/>
          <p:cNvSpPr txBox="1"/>
          <p:nvPr/>
        </p:nvSpPr>
        <p:spPr>
          <a:xfrm>
            <a:off x="539552" y="677821"/>
            <a:ext cx="11177336" cy="5970865"/>
          </a:xfrm>
          <a:prstGeom prst="rect">
            <a:avLst/>
          </a:prstGeom>
          <a:noFill/>
        </p:spPr>
        <p:txBody>
          <a:bodyPr wrap="square" rtlCol="0">
            <a:spAutoFit/>
          </a:bodyPr>
          <a:lstStyle/>
          <a:p>
            <a:pPr>
              <a:spcBef>
                <a:spcPts val="1200"/>
              </a:spcBef>
            </a:pPr>
            <a:r>
              <a:rPr lang="de-CH" sz="2400" b="1" dirty="0" smtClean="0">
                <a:solidFill>
                  <a:srgbClr val="C00000"/>
                </a:solidFill>
              </a:rPr>
              <a:t>Treibt Dämonen aus			</a:t>
            </a:r>
            <a:r>
              <a:rPr lang="de-CH" sz="2400" b="1" dirty="0" smtClean="0">
                <a:solidFill>
                  <a:srgbClr val="008000"/>
                </a:solidFill>
              </a:rPr>
              <a:t>Befreiung</a:t>
            </a:r>
          </a:p>
          <a:p>
            <a:pPr marL="342900" indent="-342900">
              <a:spcBef>
                <a:spcPts val="1200"/>
              </a:spcBef>
              <a:buFont typeface="Arial" panose="020B0604020202020204" pitchFamily="34" charset="0"/>
              <a:buChar char="•"/>
            </a:pPr>
            <a:r>
              <a:rPr lang="de-CH" sz="2400" dirty="0" smtClean="0"/>
              <a:t>Sünde bekennen, Umkehr, Busse, Gesinnungswandel</a:t>
            </a:r>
          </a:p>
          <a:p>
            <a:pPr marL="342900" indent="-342900">
              <a:spcBef>
                <a:spcPts val="1200"/>
              </a:spcBef>
              <a:buFont typeface="Arial" panose="020B0604020202020204" pitchFamily="34" charset="0"/>
              <a:buChar char="•"/>
            </a:pPr>
            <a:r>
              <a:rPr lang="de-CH" sz="2400" smtClean="0"/>
              <a:t>Vergebung </a:t>
            </a:r>
            <a:r>
              <a:rPr lang="de-CH" sz="2400" dirty="0" smtClean="0"/>
              <a:t>empfangen – Reinigung</a:t>
            </a:r>
          </a:p>
          <a:p>
            <a:pPr marL="342900" indent="-342900">
              <a:spcBef>
                <a:spcPts val="1200"/>
              </a:spcBef>
              <a:buFont typeface="Arial" panose="020B0604020202020204" pitchFamily="34" charset="0"/>
              <a:buChar char="•"/>
            </a:pPr>
            <a:r>
              <a:rPr lang="de-CH" sz="2400" dirty="0" smtClean="0"/>
              <a:t>Dämonen austreiben</a:t>
            </a:r>
          </a:p>
          <a:p>
            <a:pPr marL="342900" indent="-342900">
              <a:spcBef>
                <a:spcPts val="1200"/>
              </a:spcBef>
              <a:buFont typeface="Arial" panose="020B0604020202020204" pitchFamily="34" charset="0"/>
              <a:buChar char="•"/>
            </a:pPr>
            <a:r>
              <a:rPr lang="de-CH" sz="2400" dirty="0" smtClean="0"/>
              <a:t>Wahrheit proklamieren, glauben und danach leben</a:t>
            </a:r>
          </a:p>
          <a:p>
            <a:pPr marL="342900" indent="-342900">
              <a:spcBef>
                <a:spcPts val="1200"/>
              </a:spcBef>
              <a:buFont typeface="Arial" panose="020B0604020202020204" pitchFamily="34" charset="0"/>
              <a:buChar char="•"/>
            </a:pPr>
            <a:r>
              <a:rPr lang="de-CH" sz="2400" dirty="0">
                <a:solidFill>
                  <a:srgbClr val="002060"/>
                </a:solidFill>
              </a:rPr>
              <a:t>Lukas 11,26: </a:t>
            </a:r>
            <a:r>
              <a:rPr lang="de-CH" sz="2400" dirty="0"/>
              <a:t>W</a:t>
            </a:r>
            <a:r>
              <a:rPr lang="de-CH" sz="2400" dirty="0" smtClean="0"/>
              <a:t>enn </a:t>
            </a:r>
            <a:r>
              <a:rPr lang="de-CH" sz="2400" dirty="0"/>
              <a:t>der unreine Geist von einem Menschen ausgefahren ist, so durchstreift er dürre Stätten, sucht Ruhe und findet sie nicht; dann spricht er: Ich will wieder zurückkehren in mein Haus, aus dem ich fortgegangen bin. </a:t>
            </a:r>
            <a:r>
              <a:rPr lang="de-CH" sz="2400" dirty="0" smtClean="0"/>
              <a:t>Und </a:t>
            </a:r>
            <a:r>
              <a:rPr lang="de-CH" sz="2400" dirty="0"/>
              <a:t>wenn er kommt, so findet er's gekehrt und geschmückt. </a:t>
            </a:r>
            <a:r>
              <a:rPr lang="de-CH" sz="2400" dirty="0" smtClean="0"/>
              <a:t>Dann </a:t>
            </a:r>
            <a:r>
              <a:rPr lang="de-CH" sz="2400" dirty="0"/>
              <a:t>geht er hin und nimmt sieben andre Geister mit sich, die böser sind als er selbst; und wenn sie hineinkommen, wohnen sie dort, und es wird mit diesem Menschen am Ende ärger als zuvor. </a:t>
            </a:r>
          </a:p>
          <a:p>
            <a:pPr marL="342900" indent="-342900">
              <a:spcBef>
                <a:spcPts val="1200"/>
              </a:spcBef>
              <a:buFont typeface="Arial" panose="020B0604020202020204" pitchFamily="34" charset="0"/>
              <a:buChar char="•"/>
            </a:pPr>
            <a:endParaRPr lang="de-CH" sz="2400" dirty="0"/>
          </a:p>
          <a:p>
            <a:pPr marL="342900" indent="-342900">
              <a:spcBef>
                <a:spcPts val="1200"/>
              </a:spcBef>
              <a:buFont typeface="Arial" panose="020B0604020202020204" pitchFamily="34" charset="0"/>
              <a:buChar char="•"/>
            </a:pPr>
            <a:endParaRPr lang="de-CH" sz="2400" dirty="0" smtClean="0"/>
          </a:p>
        </p:txBody>
      </p:sp>
    </p:spTree>
    <p:extLst>
      <p:ext uri="{BB962C8B-B14F-4D97-AF65-F5344CB8AC3E}">
        <p14:creationId xmlns:p14="http://schemas.microsoft.com/office/powerpoint/2010/main" val="8534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6982" y="154600"/>
            <a:ext cx="10989483" cy="523220"/>
          </a:xfrm>
          <a:prstGeom prst="rect">
            <a:avLst/>
          </a:prstGeom>
          <a:noFill/>
        </p:spPr>
        <p:txBody>
          <a:bodyPr wrap="square" rtlCol="0">
            <a:spAutoFit/>
          </a:bodyPr>
          <a:lstStyle/>
          <a:p>
            <a:pPr algn="ctr"/>
            <a:r>
              <a:rPr lang="de-CH" sz="2800" b="1" dirty="0" smtClean="0"/>
              <a:t>Informationen</a:t>
            </a:r>
            <a:endParaRPr lang="de-CH" sz="2800" b="1" dirty="0"/>
          </a:p>
        </p:txBody>
      </p:sp>
      <p:sp>
        <p:nvSpPr>
          <p:cNvPr id="11" name="Textfeld 10"/>
          <p:cNvSpPr txBox="1"/>
          <p:nvPr/>
        </p:nvSpPr>
        <p:spPr>
          <a:xfrm>
            <a:off x="539552" y="677821"/>
            <a:ext cx="11177336" cy="1877437"/>
          </a:xfrm>
          <a:prstGeom prst="rect">
            <a:avLst/>
          </a:prstGeom>
          <a:noFill/>
        </p:spPr>
        <p:txBody>
          <a:bodyPr wrap="square" rtlCol="0">
            <a:spAutoFit/>
          </a:bodyPr>
          <a:lstStyle/>
          <a:p>
            <a:pPr>
              <a:spcBef>
                <a:spcPts val="1200"/>
              </a:spcBef>
            </a:pPr>
            <a:r>
              <a:rPr lang="de-CH" sz="2400" b="1" dirty="0" smtClean="0">
                <a:solidFill>
                  <a:srgbClr val="C00000"/>
                </a:solidFill>
              </a:rPr>
              <a:t>Freitag, 8. Sept. 2017 </a:t>
            </a:r>
            <a:r>
              <a:rPr lang="de-CH" sz="2400" dirty="0" smtClean="0"/>
              <a:t/>
            </a:r>
            <a:br>
              <a:rPr lang="de-CH" sz="2400" dirty="0" smtClean="0"/>
            </a:br>
            <a:r>
              <a:rPr lang="de-CH" sz="2400" dirty="0" smtClean="0"/>
              <a:t>20.00h Winterhalde:</a:t>
            </a:r>
          </a:p>
          <a:p>
            <a:pPr>
              <a:spcBef>
                <a:spcPts val="1200"/>
              </a:spcBef>
            </a:pPr>
            <a:r>
              <a:rPr lang="de-CH" sz="2400" b="1" dirty="0" smtClean="0">
                <a:solidFill>
                  <a:srgbClr val="000099"/>
                </a:solidFill>
              </a:rPr>
              <a:t>Motivationsabend für die ganze Gemeinde</a:t>
            </a:r>
            <a:endParaRPr lang="de-CH" sz="2400" b="1" dirty="0">
              <a:solidFill>
                <a:srgbClr val="000099"/>
              </a:solidFill>
            </a:endParaRPr>
          </a:p>
          <a:p>
            <a:pPr marL="342900" indent="-342900">
              <a:spcBef>
                <a:spcPts val="1200"/>
              </a:spcBef>
              <a:buFont typeface="Arial" panose="020B0604020202020204" pitchFamily="34" charset="0"/>
              <a:buChar char="•"/>
            </a:pPr>
            <a:endParaRPr lang="de-CH" sz="2400" dirty="0" smtClean="0">
              <a:solidFill>
                <a:srgbClr val="C00000"/>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267" y="2137896"/>
            <a:ext cx="6633678" cy="4430183"/>
          </a:xfrm>
          <a:prstGeom prst="rect">
            <a:avLst/>
          </a:prstGeom>
        </p:spPr>
      </p:pic>
    </p:spTree>
    <p:extLst>
      <p:ext uri="{BB962C8B-B14F-4D97-AF65-F5344CB8AC3E}">
        <p14:creationId xmlns:p14="http://schemas.microsoft.com/office/powerpoint/2010/main" val="565025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Words>
  <Application>Microsoft Office PowerPoint</Application>
  <PresentationFormat>Benutzerdefiniert</PresentationFormat>
  <Paragraphs>74</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jan.hoogendijk@hispeed.ch</dc:creator>
  <cp:lastModifiedBy>aschwab</cp:lastModifiedBy>
  <cp:revision>106</cp:revision>
  <cp:lastPrinted>2015-03-15T07:15:03Z</cp:lastPrinted>
  <dcterms:created xsi:type="dcterms:W3CDTF">2014-02-28T17:33:24Z</dcterms:created>
  <dcterms:modified xsi:type="dcterms:W3CDTF">2017-09-02T19:34:56Z</dcterms:modified>
</cp:coreProperties>
</file>