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6" r:id="rId2"/>
    <p:sldId id="299" r:id="rId3"/>
    <p:sldId id="300" r:id="rId4"/>
    <p:sldId id="301" r:id="rId5"/>
    <p:sldId id="302" r:id="rId6"/>
    <p:sldId id="303" r:id="rId7"/>
    <p:sldId id="304" r:id="rId8"/>
  </p:sldIdLst>
  <p:sldSz cx="12192000" cy="6858000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6719"/>
    <a:srgbClr val="018D04"/>
    <a:srgbClr val="000099"/>
    <a:srgbClr val="0000CC"/>
    <a:srgbClr val="008000"/>
    <a:srgbClr val="FFFFC9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>
      <p:cViewPr varScale="1">
        <p:scale>
          <a:sx n="84" d="100"/>
          <a:sy n="84" d="100"/>
        </p:scale>
        <p:origin x="-90" y="-2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8BBE8-D54D-48D0-AFB4-74305CAA4787}" type="datetimeFigureOut">
              <a:rPr lang="de-CH" smtClean="0">
                <a:solidFill>
                  <a:prstClr val="black">
                    <a:tint val="75000"/>
                  </a:prstClr>
                </a:solidFill>
              </a:rPr>
              <a:pPr/>
              <a:t>02.12.2017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1ED69-5BE4-4321-B432-AFE091C7702D}" type="slidenum">
              <a:rPr lang="de-CH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07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8BBE8-D54D-48D0-AFB4-74305CAA4787}" type="datetimeFigureOut">
              <a:rPr lang="de-CH" smtClean="0">
                <a:solidFill>
                  <a:prstClr val="black">
                    <a:tint val="75000"/>
                  </a:prstClr>
                </a:solidFill>
              </a:rPr>
              <a:pPr/>
              <a:t>02.12.2017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1ED69-5BE4-4321-B432-AFE091C7702D}" type="slidenum">
              <a:rPr lang="de-CH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34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8BBE8-D54D-48D0-AFB4-74305CAA4787}" type="datetimeFigureOut">
              <a:rPr lang="de-CH" smtClean="0">
                <a:solidFill>
                  <a:prstClr val="black">
                    <a:tint val="75000"/>
                  </a:prstClr>
                </a:solidFill>
              </a:rPr>
              <a:pPr/>
              <a:t>02.12.2017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1ED69-5BE4-4321-B432-AFE091C7702D}" type="slidenum">
              <a:rPr lang="de-CH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359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8BBE8-D54D-48D0-AFB4-74305CAA4787}" type="datetimeFigureOut">
              <a:rPr lang="de-CH" smtClean="0">
                <a:solidFill>
                  <a:prstClr val="black">
                    <a:tint val="75000"/>
                  </a:prstClr>
                </a:solidFill>
              </a:rPr>
              <a:pPr/>
              <a:t>02.12.2017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1ED69-5BE4-4321-B432-AFE091C7702D}" type="slidenum">
              <a:rPr lang="de-CH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194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8BBE8-D54D-48D0-AFB4-74305CAA4787}" type="datetimeFigureOut">
              <a:rPr lang="de-CH" smtClean="0">
                <a:solidFill>
                  <a:prstClr val="black">
                    <a:tint val="75000"/>
                  </a:prstClr>
                </a:solidFill>
              </a:rPr>
              <a:pPr/>
              <a:t>02.12.2017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1ED69-5BE4-4321-B432-AFE091C7702D}" type="slidenum">
              <a:rPr lang="de-CH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707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8BBE8-D54D-48D0-AFB4-74305CAA4787}" type="datetimeFigureOut">
              <a:rPr lang="de-CH" smtClean="0">
                <a:solidFill>
                  <a:prstClr val="black">
                    <a:tint val="75000"/>
                  </a:prstClr>
                </a:solidFill>
              </a:rPr>
              <a:pPr/>
              <a:t>02.12.2017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1ED69-5BE4-4321-B432-AFE091C7702D}" type="slidenum">
              <a:rPr lang="de-CH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838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8BBE8-D54D-48D0-AFB4-74305CAA4787}" type="datetimeFigureOut">
              <a:rPr lang="de-CH" smtClean="0">
                <a:solidFill>
                  <a:prstClr val="black">
                    <a:tint val="75000"/>
                  </a:prstClr>
                </a:solidFill>
              </a:rPr>
              <a:pPr/>
              <a:t>02.12.2017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1ED69-5BE4-4321-B432-AFE091C7702D}" type="slidenum">
              <a:rPr lang="de-CH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175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8BBE8-D54D-48D0-AFB4-74305CAA4787}" type="datetimeFigureOut">
              <a:rPr lang="de-CH" smtClean="0">
                <a:solidFill>
                  <a:prstClr val="black">
                    <a:tint val="75000"/>
                  </a:prstClr>
                </a:solidFill>
              </a:rPr>
              <a:pPr/>
              <a:t>02.12.2017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1ED69-5BE4-4321-B432-AFE091C7702D}" type="slidenum">
              <a:rPr lang="de-CH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788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8BBE8-D54D-48D0-AFB4-74305CAA4787}" type="datetimeFigureOut">
              <a:rPr lang="de-CH" smtClean="0">
                <a:solidFill>
                  <a:prstClr val="black">
                    <a:tint val="75000"/>
                  </a:prstClr>
                </a:solidFill>
              </a:rPr>
              <a:pPr/>
              <a:t>02.12.2017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1ED69-5BE4-4321-B432-AFE091C7702D}" type="slidenum">
              <a:rPr lang="de-CH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184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8BBE8-D54D-48D0-AFB4-74305CAA4787}" type="datetimeFigureOut">
              <a:rPr lang="de-CH" smtClean="0">
                <a:solidFill>
                  <a:prstClr val="black">
                    <a:tint val="75000"/>
                  </a:prstClr>
                </a:solidFill>
              </a:rPr>
              <a:pPr/>
              <a:t>02.12.2017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1ED69-5BE4-4321-B432-AFE091C7702D}" type="slidenum">
              <a:rPr lang="de-CH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129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8BBE8-D54D-48D0-AFB4-74305CAA4787}" type="datetimeFigureOut">
              <a:rPr lang="de-CH" smtClean="0">
                <a:solidFill>
                  <a:prstClr val="black">
                    <a:tint val="75000"/>
                  </a:prstClr>
                </a:solidFill>
              </a:rPr>
              <a:pPr/>
              <a:t>02.12.2017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1ED69-5BE4-4321-B432-AFE091C7702D}" type="slidenum">
              <a:rPr lang="de-CH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134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78BBE8-D54D-48D0-AFB4-74305CAA4787}" type="datetimeFigureOut">
              <a:rPr lang="de-CH" smtClean="0">
                <a:solidFill>
                  <a:prstClr val="black">
                    <a:tint val="75000"/>
                  </a:prstClr>
                </a:solidFill>
              </a:rPr>
              <a:pPr/>
              <a:t>02.12.2017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C1ED69-5BE4-4321-B432-AFE091C7702D}" type="slidenum">
              <a:rPr lang="de-CH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469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989" y="1285875"/>
            <a:ext cx="4181475" cy="4286250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336982" y="154600"/>
            <a:ext cx="109894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2800" b="1" dirty="0" smtClean="0"/>
              <a:t>Herzwerte</a:t>
            </a:r>
            <a:endParaRPr lang="de-CH" sz="2800" b="1" dirty="0"/>
          </a:p>
        </p:txBody>
      </p:sp>
      <p:sp>
        <p:nvSpPr>
          <p:cNvPr id="11" name="Textfeld 10"/>
          <p:cNvSpPr txBox="1"/>
          <p:nvPr/>
        </p:nvSpPr>
        <p:spPr>
          <a:xfrm>
            <a:off x="539551" y="677821"/>
            <a:ext cx="1149312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de-CH" sz="2400" b="1" dirty="0" smtClean="0">
                <a:solidFill>
                  <a:srgbClr val="C00000"/>
                </a:solidFill>
              </a:rPr>
              <a:t>Herz</a:t>
            </a:r>
            <a:endParaRPr lang="de-CH" sz="2400" b="1" dirty="0" smtClean="0">
              <a:solidFill>
                <a:srgbClr val="C00000"/>
              </a:solidFill>
            </a:endParaRPr>
          </a:p>
          <a:p>
            <a:pPr>
              <a:spcBef>
                <a:spcPts val="1200"/>
              </a:spcBef>
            </a:pPr>
            <a:endParaRPr lang="de-CH" sz="2400" dirty="0" smtClean="0">
              <a:solidFill>
                <a:srgbClr val="002060"/>
              </a:solidFill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7220" y="1285875"/>
            <a:ext cx="4167144" cy="4465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87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feld 10"/>
          <p:cNvSpPr txBox="1"/>
          <p:nvPr/>
        </p:nvSpPr>
        <p:spPr>
          <a:xfrm>
            <a:off x="539551" y="677821"/>
            <a:ext cx="11493121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de-CH" sz="2400" b="1" dirty="0" smtClean="0">
                <a:solidFill>
                  <a:srgbClr val="C00000"/>
                </a:solidFill>
              </a:rPr>
              <a:t>Bedeutungen</a:t>
            </a:r>
            <a:endParaRPr lang="de-CH" sz="2400" b="1" dirty="0" smtClean="0">
              <a:solidFill>
                <a:srgbClr val="C00000"/>
              </a:solidFill>
            </a:endParaRPr>
          </a:p>
          <a:p>
            <a:pPr>
              <a:spcBef>
                <a:spcPts val="1200"/>
              </a:spcBef>
            </a:pPr>
            <a:r>
              <a:rPr lang="de-CH" sz="2400" u="sng" dirty="0" smtClean="0">
                <a:solidFill>
                  <a:srgbClr val="002060"/>
                </a:solidFill>
              </a:rPr>
              <a:t>Hebräisch:</a:t>
            </a:r>
            <a:r>
              <a:rPr lang="de-CH" sz="2400" dirty="0" smtClean="0">
                <a:solidFill>
                  <a:srgbClr val="002060"/>
                </a:solidFill>
              </a:rPr>
              <a:t> </a:t>
            </a:r>
            <a:r>
              <a:rPr lang="de-CH" sz="2400" b="1" dirty="0" smtClean="0">
                <a:solidFill>
                  <a:srgbClr val="002060"/>
                </a:solidFill>
              </a:rPr>
              <a:t>leb</a:t>
            </a:r>
          </a:p>
          <a:p>
            <a:pPr marL="342900" indent="-342900">
              <a:spcBef>
                <a:spcPts val="1200"/>
              </a:spcBef>
              <a:buFont typeface="Wingdings"/>
              <a:buChar char="à"/>
            </a:pPr>
            <a:r>
              <a:rPr lang="de-CH" sz="2400" b="1" dirty="0" err="1" smtClean="0">
                <a:solidFill>
                  <a:srgbClr val="002060"/>
                </a:solidFill>
                <a:sym typeface="Wingdings" panose="05000000000000000000" pitchFamily="2" charset="2"/>
              </a:rPr>
              <a:t>Inners</a:t>
            </a:r>
            <a:r>
              <a:rPr lang="de-CH" sz="2400" b="1" dirty="0" smtClean="0">
                <a:solidFill>
                  <a:srgbClr val="002060"/>
                </a:solidFill>
                <a:sym typeface="Wingdings" panose="05000000000000000000" pitchFamily="2" charset="2"/>
              </a:rPr>
              <a:t> Zentrum</a:t>
            </a:r>
            <a:r>
              <a:rPr lang="de-CH" sz="2400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de-CH" sz="2400" dirty="0" smtClean="0">
                <a:solidFill>
                  <a:srgbClr val="002060"/>
                </a:solidFill>
                <a:sym typeface="Wingdings" panose="05000000000000000000" pitchFamily="2" charset="2"/>
              </a:rPr>
              <a:t>von Gefühle, Wille, Intellekt</a:t>
            </a:r>
          </a:p>
          <a:p>
            <a:pPr marL="342900" indent="-342900">
              <a:spcBef>
                <a:spcPts val="1200"/>
              </a:spcBef>
              <a:buFont typeface="Wingdings"/>
              <a:buChar char="à"/>
            </a:pPr>
            <a:endParaRPr lang="de-CH" sz="2400" b="1" dirty="0">
              <a:solidFill>
                <a:srgbClr val="002060"/>
              </a:solidFill>
              <a:sym typeface="Wingdings" panose="05000000000000000000" pitchFamily="2" charset="2"/>
            </a:endParaRPr>
          </a:p>
          <a:p>
            <a:pPr>
              <a:spcBef>
                <a:spcPts val="1200"/>
              </a:spcBef>
            </a:pPr>
            <a:r>
              <a:rPr lang="de-CH" sz="2400" u="sng" dirty="0" smtClean="0">
                <a:solidFill>
                  <a:srgbClr val="002060"/>
                </a:solidFill>
                <a:sym typeface="Wingdings" panose="05000000000000000000" pitchFamily="2" charset="2"/>
              </a:rPr>
              <a:t>Griechisch:</a:t>
            </a:r>
            <a:r>
              <a:rPr lang="de-CH" sz="2400" dirty="0" smtClean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de-CH" sz="2400" b="1" dirty="0" err="1" smtClean="0">
                <a:solidFill>
                  <a:srgbClr val="002060"/>
                </a:solidFill>
                <a:sym typeface="Wingdings" panose="05000000000000000000" pitchFamily="2" charset="2"/>
              </a:rPr>
              <a:t>kardia</a:t>
            </a:r>
            <a:endParaRPr lang="de-CH" sz="2400" b="1" dirty="0" smtClean="0">
              <a:solidFill>
                <a:srgbClr val="002060"/>
              </a:solidFill>
              <a:sym typeface="Wingdings" panose="05000000000000000000" pitchFamily="2" charset="2"/>
            </a:endParaRPr>
          </a:p>
          <a:p>
            <a:pPr marL="342900" indent="-342900">
              <a:spcBef>
                <a:spcPts val="1200"/>
              </a:spcBef>
              <a:buFont typeface="Wingdings"/>
              <a:buChar char="à"/>
            </a:pPr>
            <a:r>
              <a:rPr lang="de-CH" sz="2400" b="1" dirty="0" smtClean="0">
                <a:solidFill>
                  <a:srgbClr val="002060"/>
                </a:solidFill>
                <a:sym typeface="Wingdings" panose="05000000000000000000" pitchFamily="2" charset="2"/>
              </a:rPr>
              <a:t>Die Mitte </a:t>
            </a:r>
            <a:r>
              <a:rPr lang="de-CH" sz="2400" dirty="0" smtClean="0">
                <a:solidFill>
                  <a:srgbClr val="002060"/>
                </a:solidFill>
                <a:sym typeface="Wingdings" panose="05000000000000000000" pitchFamily="2" charset="2"/>
              </a:rPr>
              <a:t>von Gedanken, Gefühlen</a:t>
            </a:r>
          </a:p>
          <a:p>
            <a:pPr marL="342900" indent="-342900">
              <a:spcBef>
                <a:spcPts val="1200"/>
              </a:spcBef>
              <a:buFont typeface="Wingdings"/>
              <a:buChar char="à"/>
            </a:pPr>
            <a:endParaRPr lang="de-CH" sz="2400" b="1" dirty="0">
              <a:solidFill>
                <a:srgbClr val="002060"/>
              </a:solidFill>
              <a:sym typeface="Wingdings" panose="05000000000000000000" pitchFamily="2" charset="2"/>
            </a:endParaRPr>
          </a:p>
          <a:p>
            <a:pPr marL="342900" indent="-342900">
              <a:spcBef>
                <a:spcPts val="1200"/>
              </a:spcBef>
              <a:buFont typeface="Wingdings"/>
              <a:buChar char="è"/>
            </a:pPr>
            <a:r>
              <a:rPr lang="de-CH" sz="2400" b="1" u="sng" dirty="0" smtClean="0">
                <a:solidFill>
                  <a:srgbClr val="002060"/>
                </a:solidFill>
                <a:sym typeface="Wingdings" panose="05000000000000000000" pitchFamily="2" charset="2"/>
              </a:rPr>
              <a:t>Innerste: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CH" sz="2400" b="1" dirty="0" smtClean="0">
                <a:solidFill>
                  <a:srgbClr val="002060"/>
                </a:solidFill>
                <a:sym typeface="Wingdings" panose="05000000000000000000" pitchFamily="2" charset="2"/>
              </a:rPr>
              <a:t>Motive, Beweggründe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CH" sz="2400" b="1" dirty="0" smtClean="0">
                <a:solidFill>
                  <a:srgbClr val="002060"/>
                </a:solidFill>
                <a:sym typeface="Wingdings" panose="05000000000000000000" pitchFamily="2" charset="2"/>
              </a:rPr>
              <a:t>Motivation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CH" sz="2400" b="1" dirty="0" smtClean="0">
                <a:solidFill>
                  <a:srgbClr val="002060"/>
                </a:solidFill>
                <a:sym typeface="Wingdings" panose="05000000000000000000" pitchFamily="2" charset="2"/>
              </a:rPr>
              <a:t>Haltung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CH" sz="2400" b="1" dirty="0" smtClean="0">
                <a:solidFill>
                  <a:srgbClr val="002060"/>
                </a:solidFill>
                <a:sym typeface="Wingdings" panose="05000000000000000000" pitchFamily="2" charset="2"/>
              </a:rPr>
              <a:t>Werte, Überzeugungen</a:t>
            </a:r>
            <a:endParaRPr lang="de-CH" sz="2400" b="1" dirty="0" smtClean="0">
              <a:solidFill>
                <a:srgbClr val="002060"/>
              </a:solidFill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6663" y="1564918"/>
            <a:ext cx="3347714" cy="3431597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336982" y="154600"/>
            <a:ext cx="109894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2800" b="1" dirty="0" smtClean="0"/>
              <a:t>Herzwerte</a:t>
            </a:r>
            <a:endParaRPr lang="de-CH" sz="2800" b="1" dirty="0"/>
          </a:p>
        </p:txBody>
      </p:sp>
    </p:spTree>
    <p:extLst>
      <p:ext uri="{BB962C8B-B14F-4D97-AF65-F5344CB8AC3E}">
        <p14:creationId xmlns:p14="http://schemas.microsoft.com/office/powerpoint/2010/main" val="2254552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feld 10"/>
          <p:cNvSpPr txBox="1"/>
          <p:nvPr/>
        </p:nvSpPr>
        <p:spPr>
          <a:xfrm>
            <a:off x="539551" y="677821"/>
            <a:ext cx="11493121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de-CH" sz="2400" b="1" dirty="0" smtClean="0">
                <a:solidFill>
                  <a:srgbClr val="C00000"/>
                </a:solidFill>
              </a:rPr>
              <a:t>Redewendungen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CH" sz="2400" b="1" dirty="0" smtClean="0">
                <a:solidFill>
                  <a:srgbClr val="002060"/>
                </a:solidFill>
              </a:rPr>
              <a:t>Reines Herz </a:t>
            </a:r>
            <a:r>
              <a:rPr lang="de-CH" sz="2400" dirty="0" smtClean="0">
                <a:solidFill>
                  <a:srgbClr val="002060"/>
                </a:solidFill>
              </a:rPr>
              <a:t> - ehrlich, offen, wohlwollend</a:t>
            </a:r>
            <a:endParaRPr lang="de-CH" sz="2400" b="1" dirty="0" smtClean="0">
              <a:solidFill>
                <a:srgbClr val="002060"/>
              </a:solidFill>
            </a:endParaRP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CH" sz="2400" b="1" dirty="0" smtClean="0">
                <a:solidFill>
                  <a:srgbClr val="002060"/>
                </a:solidFill>
              </a:rPr>
              <a:t>Von ganzem Herzen </a:t>
            </a:r>
            <a:r>
              <a:rPr lang="de-CH" sz="2400" dirty="0" smtClean="0">
                <a:solidFill>
                  <a:srgbClr val="002060"/>
                </a:solidFill>
              </a:rPr>
              <a:t>– überzeugt mit Hingabe 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CH" sz="2400" b="1" dirty="0" smtClean="0">
                <a:solidFill>
                  <a:srgbClr val="002060"/>
                </a:solidFill>
              </a:rPr>
              <a:t>Grosses Herz</a:t>
            </a:r>
            <a:r>
              <a:rPr lang="de-CH" sz="2400" dirty="0" smtClean="0">
                <a:solidFill>
                  <a:srgbClr val="002060"/>
                </a:solidFill>
              </a:rPr>
              <a:t> – grosszügig, </a:t>
            </a:r>
            <a:r>
              <a:rPr lang="de-CH" sz="2400" dirty="0" err="1" smtClean="0">
                <a:solidFill>
                  <a:srgbClr val="002060"/>
                </a:solidFill>
              </a:rPr>
              <a:t>vergebensbereit</a:t>
            </a:r>
            <a:r>
              <a:rPr lang="de-CH" sz="2400" dirty="0" smtClean="0">
                <a:solidFill>
                  <a:srgbClr val="002060"/>
                </a:solidFill>
              </a:rPr>
              <a:t>, tolerant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CH" sz="2400" b="1" dirty="0" smtClean="0">
                <a:solidFill>
                  <a:srgbClr val="002060"/>
                </a:solidFill>
              </a:rPr>
              <a:t>Halbherzig</a:t>
            </a:r>
            <a:r>
              <a:rPr lang="de-CH" sz="2400" dirty="0" smtClean="0">
                <a:solidFill>
                  <a:srgbClr val="002060"/>
                </a:solidFill>
              </a:rPr>
              <a:t> – unmotiviert, nicht überzeugt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CH" sz="2400" b="1" dirty="0" smtClean="0">
                <a:solidFill>
                  <a:srgbClr val="002060"/>
                </a:solidFill>
              </a:rPr>
              <a:t>Hartherzig</a:t>
            </a:r>
            <a:r>
              <a:rPr lang="de-CH" sz="2400" dirty="0" smtClean="0">
                <a:solidFill>
                  <a:srgbClr val="002060"/>
                </a:solidFill>
              </a:rPr>
              <a:t> – ohne Mitgefühl, egoistisch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CH" sz="2400" b="1" dirty="0" smtClean="0">
                <a:solidFill>
                  <a:srgbClr val="002060"/>
                </a:solidFill>
              </a:rPr>
              <a:t>Kaltherzig</a:t>
            </a:r>
            <a:r>
              <a:rPr lang="de-CH" sz="2400" dirty="0" smtClean="0">
                <a:solidFill>
                  <a:srgbClr val="002060"/>
                </a:solidFill>
              </a:rPr>
              <a:t> – grausam, gewissenlos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CH" sz="2400" b="1" dirty="0" smtClean="0">
                <a:solidFill>
                  <a:srgbClr val="002060"/>
                </a:solidFill>
              </a:rPr>
              <a:t>Gebrochenes Herz</a:t>
            </a:r>
            <a:r>
              <a:rPr lang="de-CH" sz="2400" dirty="0" smtClean="0">
                <a:solidFill>
                  <a:srgbClr val="002060"/>
                </a:solidFill>
              </a:rPr>
              <a:t> – enttäuscht, ernüchtert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CH" sz="2400" b="1" dirty="0" smtClean="0">
                <a:solidFill>
                  <a:srgbClr val="002060"/>
                </a:solidFill>
              </a:rPr>
              <a:t>Geteilten Herzens</a:t>
            </a:r>
            <a:r>
              <a:rPr lang="de-CH" sz="2400" dirty="0" smtClean="0">
                <a:solidFill>
                  <a:srgbClr val="002060"/>
                </a:solidFill>
              </a:rPr>
              <a:t> – unentschlossen, unsicher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CH" sz="2400" b="1" dirty="0" smtClean="0">
                <a:solidFill>
                  <a:srgbClr val="002060"/>
                </a:solidFill>
              </a:rPr>
              <a:t>Weiches Herz</a:t>
            </a:r>
            <a:r>
              <a:rPr lang="de-CH" sz="2400" dirty="0" smtClean="0">
                <a:solidFill>
                  <a:srgbClr val="002060"/>
                </a:solidFill>
              </a:rPr>
              <a:t> – barmherzig, mitfühlend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CH" sz="2400" b="1" dirty="0" smtClean="0">
                <a:solidFill>
                  <a:srgbClr val="002060"/>
                </a:solidFill>
              </a:rPr>
              <a:t>Brennendes Herz</a:t>
            </a:r>
            <a:r>
              <a:rPr lang="de-CH" sz="2400" dirty="0" smtClean="0">
                <a:solidFill>
                  <a:srgbClr val="002060"/>
                </a:solidFill>
              </a:rPr>
              <a:t> – leidenschaftlich, mit Eifer</a:t>
            </a:r>
            <a:endParaRPr lang="de-CH" sz="2400" b="1" dirty="0" smtClean="0">
              <a:solidFill>
                <a:srgbClr val="002060"/>
              </a:solidFill>
            </a:endParaRP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de-CH" sz="2400" b="1" dirty="0" smtClean="0">
              <a:solidFill>
                <a:srgbClr val="002060"/>
              </a:solidFill>
            </a:endParaRP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de-CH" sz="2400" b="1" dirty="0" smtClean="0">
              <a:solidFill>
                <a:srgbClr val="002060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336982" y="154600"/>
            <a:ext cx="109894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2800" b="1" dirty="0" smtClean="0"/>
              <a:t>Herzwerte</a:t>
            </a:r>
            <a:endParaRPr lang="de-CH" sz="2800" b="1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443" y="2201968"/>
            <a:ext cx="3571938" cy="3314370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4002" y="1905340"/>
            <a:ext cx="4098670" cy="3631917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7127" y="1905340"/>
            <a:ext cx="4200144" cy="4200144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7127" y="1990463"/>
            <a:ext cx="4235545" cy="4115021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443" y="2032880"/>
            <a:ext cx="3675239" cy="3675239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7127" y="1322929"/>
            <a:ext cx="4235545" cy="5031486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6714" y="2148901"/>
            <a:ext cx="4528324" cy="3396243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2985" y="2148901"/>
            <a:ext cx="5239687" cy="3420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980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feld 10"/>
          <p:cNvSpPr txBox="1"/>
          <p:nvPr/>
        </p:nvSpPr>
        <p:spPr>
          <a:xfrm>
            <a:off x="539551" y="677821"/>
            <a:ext cx="11493121" cy="557075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de-CH" sz="2400" b="1" dirty="0" smtClean="0">
                <a:solidFill>
                  <a:srgbClr val="C00000"/>
                </a:solidFill>
              </a:rPr>
              <a:t>Absichten Gottes</a:t>
            </a:r>
          </a:p>
          <a:p>
            <a:pPr>
              <a:spcBef>
                <a:spcPts val="1200"/>
              </a:spcBef>
            </a:pPr>
            <a:r>
              <a:rPr lang="de-CH" sz="2400" u="sng" dirty="0" smtClean="0">
                <a:solidFill>
                  <a:srgbClr val="002060"/>
                </a:solidFill>
              </a:rPr>
              <a:t>Hesekiel 36,26+27:</a:t>
            </a:r>
          </a:p>
          <a:p>
            <a:r>
              <a:rPr lang="de-CH" sz="2400" dirty="0"/>
              <a:t>Und ich will euch ein neues Herz und einen neuen Geist in euch geben und will das steinerne Herz aus eurem Fleisch wegnehmen und euch ein fleischernes Herz geben. </a:t>
            </a:r>
          </a:p>
          <a:p>
            <a:r>
              <a:rPr lang="de-CH" sz="2400" dirty="0"/>
              <a:t>27 Ich will meinen Geist in euch geben und will solche Leute aus euch machen, die in meinen Geboten wandeln und meine Rechte halten und danach tun. </a:t>
            </a:r>
            <a:endParaRPr lang="de-CH" sz="2400" dirty="0" smtClean="0"/>
          </a:p>
          <a:p>
            <a:endParaRPr lang="de-CH" sz="2400" dirty="0"/>
          </a:p>
          <a:p>
            <a:r>
              <a:rPr lang="de-CH" sz="2400" u="sng" dirty="0" smtClean="0">
                <a:solidFill>
                  <a:srgbClr val="002060"/>
                </a:solidFill>
              </a:rPr>
              <a:t>Psalm 51,12:</a:t>
            </a:r>
          </a:p>
          <a:p>
            <a:r>
              <a:rPr lang="de-CH" sz="2400" dirty="0"/>
              <a:t>Schaffe in mir, Gott, ein reines Herz und gib mir einen neuen, beständigen Geist. </a:t>
            </a:r>
            <a:endParaRPr lang="de-CH" sz="2400" dirty="0" smtClean="0"/>
          </a:p>
          <a:p>
            <a:endParaRPr lang="de-CH" sz="2400" dirty="0"/>
          </a:p>
          <a:p>
            <a:r>
              <a:rPr lang="de-CH" sz="2400" u="sng" dirty="0">
                <a:solidFill>
                  <a:srgbClr val="002060"/>
                </a:solidFill>
              </a:rPr>
              <a:t>Römer 5,5:</a:t>
            </a:r>
          </a:p>
          <a:p>
            <a:r>
              <a:rPr lang="de-CH" sz="2400" dirty="0" smtClean="0"/>
              <a:t>… denn </a:t>
            </a:r>
            <a:r>
              <a:rPr lang="de-CH" sz="2400" dirty="0"/>
              <a:t>die Liebe Gottes ist ausgegossen in unsre Herzen durch den Heiligen Geist, der uns gegeben ist.</a:t>
            </a:r>
          </a:p>
          <a:p>
            <a:pPr>
              <a:spcBef>
                <a:spcPts val="1200"/>
              </a:spcBef>
            </a:pPr>
            <a:endParaRPr lang="de-CH" sz="2400" u="sng" dirty="0">
              <a:solidFill>
                <a:srgbClr val="C00000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336982" y="154600"/>
            <a:ext cx="109894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2800" b="1" dirty="0" smtClean="0"/>
              <a:t>Herzwerte</a:t>
            </a:r>
            <a:endParaRPr lang="de-CH" sz="2800" b="1" dirty="0"/>
          </a:p>
        </p:txBody>
      </p:sp>
    </p:spTree>
    <p:extLst>
      <p:ext uri="{BB962C8B-B14F-4D97-AF65-F5344CB8AC3E}">
        <p14:creationId xmlns:p14="http://schemas.microsoft.com/office/powerpoint/2010/main" val="864389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feld 10"/>
          <p:cNvSpPr txBox="1"/>
          <p:nvPr/>
        </p:nvSpPr>
        <p:spPr>
          <a:xfrm>
            <a:off x="539551" y="677821"/>
            <a:ext cx="11493121" cy="541686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de-CH" sz="2400" b="1" dirty="0" smtClean="0">
                <a:solidFill>
                  <a:srgbClr val="C00000"/>
                </a:solidFill>
              </a:rPr>
              <a:t>Die Verantwortung für unser Herz</a:t>
            </a:r>
          </a:p>
          <a:p>
            <a:pPr>
              <a:spcBef>
                <a:spcPts val="1200"/>
              </a:spcBef>
            </a:pPr>
            <a:r>
              <a:rPr lang="de-CH" sz="2400" u="sng" dirty="0" err="1" smtClean="0">
                <a:solidFill>
                  <a:srgbClr val="002060"/>
                </a:solidFill>
              </a:rPr>
              <a:t>Spüche</a:t>
            </a:r>
            <a:r>
              <a:rPr lang="de-CH" sz="2400" u="sng" dirty="0" smtClean="0">
                <a:solidFill>
                  <a:srgbClr val="002060"/>
                </a:solidFill>
              </a:rPr>
              <a:t> 4,23:</a:t>
            </a:r>
          </a:p>
          <a:p>
            <a:r>
              <a:rPr lang="de-CH" sz="2400" dirty="0"/>
              <a:t>Mehr als alles, was man sonst bewahrt, behüte dein Herz! Denn in ihm entspringt die </a:t>
            </a:r>
            <a:r>
              <a:rPr lang="de-CH" sz="2400" dirty="0" smtClean="0"/>
              <a:t>Quelle </a:t>
            </a:r>
            <a:r>
              <a:rPr lang="de-CH" sz="2400" dirty="0"/>
              <a:t>des Lebens</a:t>
            </a:r>
            <a:r>
              <a:rPr lang="de-CH" sz="2400" dirty="0" smtClean="0"/>
              <a:t>.</a:t>
            </a:r>
          </a:p>
          <a:p>
            <a:endParaRPr lang="de-CH" sz="2400" dirty="0"/>
          </a:p>
          <a:p>
            <a:r>
              <a:rPr lang="de-CH" sz="2400" u="sng" dirty="0" smtClean="0">
                <a:solidFill>
                  <a:srgbClr val="002060"/>
                </a:solidFill>
              </a:rPr>
              <a:t>Epheser 4,17+18:</a:t>
            </a:r>
          </a:p>
          <a:p>
            <a:r>
              <a:rPr lang="de-CH" sz="2400" dirty="0"/>
              <a:t>So sage ich nun und bezeuge in dem Herrn, dass ihr nicht mehr leben dürft, wie die Heiden leben in der Nichtigkeit ihres Sinnes. </a:t>
            </a:r>
          </a:p>
          <a:p>
            <a:r>
              <a:rPr lang="de-CH" sz="2400" dirty="0" smtClean="0"/>
              <a:t>Ihr </a:t>
            </a:r>
            <a:r>
              <a:rPr lang="de-CH" sz="2400" dirty="0"/>
              <a:t>Verstand ist verfinstert, und sie sind entfremdet dem Leben, das aus Gott ist, durch die Unwissenheit, die in ihnen ist, und durch die Verstockung ihres Herzens. </a:t>
            </a:r>
          </a:p>
          <a:p>
            <a:endParaRPr lang="de-CH" sz="2400" dirty="0"/>
          </a:p>
          <a:p>
            <a:r>
              <a:rPr lang="de-CH" sz="2400" u="sng" dirty="0" smtClean="0">
                <a:solidFill>
                  <a:srgbClr val="002060"/>
                </a:solidFill>
              </a:rPr>
              <a:t>Matthäus 15,19:</a:t>
            </a:r>
            <a:endParaRPr lang="de-CH" sz="2400" u="sng" dirty="0">
              <a:solidFill>
                <a:srgbClr val="002060"/>
              </a:solidFill>
            </a:endParaRPr>
          </a:p>
          <a:p>
            <a:r>
              <a:rPr lang="de-CH" sz="2400" dirty="0" smtClean="0"/>
              <a:t>Denn </a:t>
            </a:r>
            <a:r>
              <a:rPr lang="de-CH" sz="2400" dirty="0"/>
              <a:t>aus dem Herzen kommen böse Gedanken, Mord, Ehebruch, Unzucht, Diebstahl, falsches Zeugnis, Lästerung</a:t>
            </a:r>
            <a:endParaRPr lang="de-CH" sz="2400" u="sng" dirty="0">
              <a:solidFill>
                <a:srgbClr val="C00000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336982" y="154600"/>
            <a:ext cx="109894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2800" b="1" dirty="0" smtClean="0"/>
              <a:t>Herzwerte</a:t>
            </a:r>
            <a:endParaRPr lang="de-CH" sz="2800" b="1" dirty="0"/>
          </a:p>
        </p:txBody>
      </p:sp>
    </p:spTree>
    <p:extLst>
      <p:ext uri="{BB962C8B-B14F-4D97-AF65-F5344CB8AC3E}">
        <p14:creationId xmlns:p14="http://schemas.microsoft.com/office/powerpoint/2010/main" val="1031456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feld 10"/>
          <p:cNvSpPr txBox="1"/>
          <p:nvPr/>
        </p:nvSpPr>
        <p:spPr>
          <a:xfrm>
            <a:off x="539551" y="677821"/>
            <a:ext cx="11493121" cy="544764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de-CH" sz="2400" b="1" dirty="0" smtClean="0">
                <a:solidFill>
                  <a:srgbClr val="C00000"/>
                </a:solidFill>
              </a:rPr>
              <a:t>Die Verantwortung für unser Herz</a:t>
            </a:r>
          </a:p>
          <a:p>
            <a:pPr>
              <a:spcBef>
                <a:spcPts val="1200"/>
              </a:spcBef>
            </a:pPr>
            <a:r>
              <a:rPr lang="de-CH" sz="2400" u="sng" dirty="0" smtClean="0">
                <a:solidFill>
                  <a:srgbClr val="002060"/>
                </a:solidFill>
              </a:rPr>
              <a:t>Epheser 1,15-19:</a:t>
            </a:r>
          </a:p>
          <a:p>
            <a:pPr>
              <a:spcBef>
                <a:spcPts val="1200"/>
              </a:spcBef>
            </a:pPr>
            <a:r>
              <a:rPr lang="de-CH" sz="2400" dirty="0" smtClean="0"/>
              <a:t>15 Darum</a:t>
            </a:r>
            <a:r>
              <a:rPr lang="de-CH" sz="2400" dirty="0"/>
              <a:t>, nachdem auch ich gehört habe von dem Glauben bei euch an den Herrn Jesus und von eurer Liebe zu allen Heiligen, </a:t>
            </a:r>
          </a:p>
          <a:p>
            <a:pPr>
              <a:spcBef>
                <a:spcPts val="1200"/>
              </a:spcBef>
            </a:pPr>
            <a:r>
              <a:rPr lang="de-CH" sz="2400" dirty="0"/>
              <a:t>16 höre ich nicht auf, zu danken für euch, und gedenke euer in meinem Gebet, </a:t>
            </a:r>
          </a:p>
          <a:p>
            <a:pPr>
              <a:spcBef>
                <a:spcPts val="1200"/>
              </a:spcBef>
            </a:pPr>
            <a:r>
              <a:rPr lang="de-CH" sz="2400" dirty="0"/>
              <a:t>17 dass der Gott unseres Herrn Jesus Christus, der Vater der Herrlichkeit, euch gebe den Geist der Weisheit und der Offenbarung, ihn zu erkennen. </a:t>
            </a:r>
          </a:p>
          <a:p>
            <a:pPr>
              <a:spcBef>
                <a:spcPts val="1200"/>
              </a:spcBef>
            </a:pPr>
            <a:r>
              <a:rPr lang="de-CH" sz="2400" dirty="0"/>
              <a:t>18 Und er gebe euch </a:t>
            </a:r>
            <a:r>
              <a:rPr lang="de-CH" sz="2400" dirty="0">
                <a:solidFill>
                  <a:srgbClr val="FF0000"/>
                </a:solidFill>
              </a:rPr>
              <a:t>erleuchtete Augen des Herzens, </a:t>
            </a:r>
            <a:r>
              <a:rPr lang="de-CH" sz="2400" dirty="0"/>
              <a:t>damit ihr erkennt, zu welcher Hoffnung ihr von ihm berufen seid, wie reich die Herrlichkeit seines Erbes für die Heiligen ist </a:t>
            </a:r>
          </a:p>
          <a:p>
            <a:pPr>
              <a:spcBef>
                <a:spcPts val="1200"/>
              </a:spcBef>
            </a:pPr>
            <a:r>
              <a:rPr lang="de-CH" sz="2400" dirty="0"/>
              <a:t>19 und wie überschwänglich groß seine Kraft an uns ist, die wir glauben durch die Wirkung seiner mächtigen Stärke. 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336982" y="154600"/>
            <a:ext cx="109894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2800" b="1" dirty="0" smtClean="0"/>
              <a:t>Herzwerte</a:t>
            </a:r>
            <a:endParaRPr lang="de-CH" sz="2800" b="1" dirty="0"/>
          </a:p>
        </p:txBody>
      </p:sp>
    </p:spTree>
    <p:extLst>
      <p:ext uri="{BB962C8B-B14F-4D97-AF65-F5344CB8AC3E}">
        <p14:creationId xmlns:p14="http://schemas.microsoft.com/office/powerpoint/2010/main" val="2057645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charRg st="50" end="17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charRg st="173" end="25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charRg st="251" end="39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charRg st="398" end="57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charRg st="576" end="69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feld 10"/>
          <p:cNvSpPr txBox="1"/>
          <p:nvPr/>
        </p:nvSpPr>
        <p:spPr>
          <a:xfrm>
            <a:off x="539551" y="677821"/>
            <a:ext cx="11493121" cy="606319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de-CH" sz="2400" b="1" dirty="0" smtClean="0">
                <a:solidFill>
                  <a:srgbClr val="C00000"/>
                </a:solidFill>
              </a:rPr>
              <a:t>Es braucht eine Herztransplantation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CH" sz="2400" b="1" dirty="0" smtClean="0">
                <a:solidFill>
                  <a:srgbClr val="002060"/>
                </a:solidFill>
              </a:rPr>
              <a:t>Durch den Heiligen Geist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CH" sz="2400" b="1" dirty="0" smtClean="0">
                <a:solidFill>
                  <a:srgbClr val="002060"/>
                </a:solidFill>
              </a:rPr>
              <a:t>Gebet um geöffnete Herzensaugen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CH" sz="2400" b="1" dirty="0" smtClean="0">
                <a:solidFill>
                  <a:srgbClr val="002060"/>
                </a:solidFill>
              </a:rPr>
              <a:t>Keine eigene Anstrengung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CH" sz="2400" b="1" dirty="0" smtClean="0">
                <a:solidFill>
                  <a:srgbClr val="002060"/>
                </a:solidFill>
              </a:rPr>
              <a:t>Hingabe an Christus</a:t>
            </a:r>
          </a:p>
          <a:p>
            <a:pPr>
              <a:spcBef>
                <a:spcPts val="1200"/>
              </a:spcBef>
            </a:pPr>
            <a:endParaRPr lang="de-CH" sz="2400" dirty="0" smtClean="0">
              <a:solidFill>
                <a:srgbClr val="002060"/>
              </a:solidFill>
            </a:endParaRPr>
          </a:p>
          <a:p>
            <a:pPr>
              <a:spcBef>
                <a:spcPts val="1200"/>
              </a:spcBef>
            </a:pPr>
            <a:r>
              <a:rPr lang="de-CH" sz="2400" u="sng" dirty="0" smtClean="0">
                <a:solidFill>
                  <a:srgbClr val="002060"/>
                </a:solidFill>
              </a:rPr>
              <a:t>Matthäus 15,8:</a:t>
            </a:r>
          </a:p>
          <a:p>
            <a:pPr>
              <a:spcBef>
                <a:spcPts val="1200"/>
              </a:spcBef>
            </a:pPr>
            <a:r>
              <a:rPr lang="de-CH" sz="2400" dirty="0"/>
              <a:t>Dies Volk ehrt mich mit den Lippen, aber ihr Herz ist fern von </a:t>
            </a:r>
            <a:r>
              <a:rPr lang="de-CH" sz="2400" dirty="0" smtClean="0"/>
              <a:t>mir</a:t>
            </a:r>
            <a:endParaRPr lang="de-CH" sz="2400" dirty="0"/>
          </a:p>
          <a:p>
            <a:pPr>
              <a:spcBef>
                <a:spcPts val="1200"/>
              </a:spcBef>
            </a:pPr>
            <a:endParaRPr lang="de-CH" sz="2400" dirty="0" smtClean="0">
              <a:solidFill>
                <a:srgbClr val="002060"/>
              </a:solidFill>
            </a:endParaRPr>
          </a:p>
          <a:p>
            <a:pPr>
              <a:spcBef>
                <a:spcPts val="1200"/>
              </a:spcBef>
            </a:pPr>
            <a:r>
              <a:rPr lang="de-CH" sz="2400" u="sng" dirty="0" smtClean="0">
                <a:solidFill>
                  <a:srgbClr val="002060"/>
                </a:solidFill>
              </a:rPr>
              <a:t>Kolosser 3,15:</a:t>
            </a:r>
          </a:p>
          <a:p>
            <a:pPr>
              <a:spcBef>
                <a:spcPts val="1200"/>
              </a:spcBef>
            </a:pPr>
            <a:r>
              <a:rPr lang="de-CH" sz="2400" dirty="0" smtClean="0"/>
              <a:t>Und </a:t>
            </a:r>
            <a:r>
              <a:rPr lang="de-CH" sz="2400" dirty="0"/>
              <a:t>der Friede Christi, zu dem ihr berufen seid in einem Leibe, regiere in euren Herzen; und seid dankbar. </a:t>
            </a:r>
            <a:endParaRPr lang="de-CH" sz="2400" dirty="0" smtClean="0">
              <a:solidFill>
                <a:srgbClr val="002060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336982" y="154600"/>
            <a:ext cx="109894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2800" b="1" dirty="0" smtClean="0"/>
              <a:t>Herzwerte</a:t>
            </a:r>
            <a:endParaRPr lang="de-CH" sz="2800" b="1" dirty="0"/>
          </a:p>
        </p:txBody>
      </p:sp>
    </p:spTree>
    <p:extLst>
      <p:ext uri="{BB962C8B-B14F-4D97-AF65-F5344CB8AC3E}">
        <p14:creationId xmlns:p14="http://schemas.microsoft.com/office/powerpoint/2010/main" val="3771314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353</Words>
  <Application>Microsoft Office PowerPoint</Application>
  <PresentationFormat>Benutzerdefiniert</PresentationFormat>
  <Paragraphs>69</Paragraphs>
  <Slides>7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8" baseType="lpstr">
      <vt:lpstr>1_Office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jan.hoogendijk@hispeed.ch</dc:creator>
  <cp:lastModifiedBy>aschwab</cp:lastModifiedBy>
  <cp:revision>126</cp:revision>
  <cp:lastPrinted>2015-03-15T07:15:03Z</cp:lastPrinted>
  <dcterms:created xsi:type="dcterms:W3CDTF">2014-02-28T17:33:24Z</dcterms:created>
  <dcterms:modified xsi:type="dcterms:W3CDTF">2017-12-02T21:38:44Z</dcterms:modified>
</cp:coreProperties>
</file>