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6" r:id="rId2"/>
    <p:sldId id="291" r:id="rId3"/>
    <p:sldId id="287" r:id="rId4"/>
    <p:sldId id="290" r:id="rId5"/>
    <p:sldId id="289" r:id="rId6"/>
    <p:sldId id="288"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3399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6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D7D261-960A-47F9-BFBF-52199B0A0CDF}" type="datetimeFigureOut">
              <a:rPr lang="de-CH" smtClean="0"/>
              <a:t>01.05.2016</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5A483-1CF1-4BD8-9199-CE340439B2D2}" type="slidenum">
              <a:rPr lang="de-CH" smtClean="0"/>
              <a:t>‹Nr.›</a:t>
            </a:fld>
            <a:endParaRPr lang="de-CH"/>
          </a:p>
        </p:txBody>
      </p:sp>
    </p:spTree>
    <p:extLst>
      <p:ext uri="{BB962C8B-B14F-4D97-AF65-F5344CB8AC3E}">
        <p14:creationId xmlns:p14="http://schemas.microsoft.com/office/powerpoint/2010/main" val="830501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01.05.2016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89124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01.05.2016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31301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01.05.2016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233792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01.05.2016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60587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B796B6C-B450-47B7-BF91-4C4B87E701A0}" type="datetimeFigureOut">
              <a:rPr lang="de-CH" smtClean="0"/>
              <a:t>01.05.2016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34596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6B796B6C-B450-47B7-BF91-4C4B87E701A0}" type="datetimeFigureOut">
              <a:rPr lang="de-CH" smtClean="0"/>
              <a:t>01.05.2016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422671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6B796B6C-B450-47B7-BF91-4C4B87E701A0}" type="datetimeFigureOut">
              <a:rPr lang="de-CH" smtClean="0"/>
              <a:t>01.05.2016</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17989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6B796B6C-B450-47B7-BF91-4C4B87E701A0}" type="datetimeFigureOut">
              <a:rPr lang="de-CH" smtClean="0"/>
              <a:t>01.05.2016</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19639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B796B6C-B450-47B7-BF91-4C4B87E701A0}" type="datetimeFigureOut">
              <a:rPr lang="de-CH" smtClean="0"/>
              <a:t>01.05.2016</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05886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B796B6C-B450-47B7-BF91-4C4B87E701A0}" type="datetimeFigureOut">
              <a:rPr lang="de-CH" smtClean="0"/>
              <a:t>01.05.2016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44826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B796B6C-B450-47B7-BF91-4C4B87E701A0}" type="datetimeFigureOut">
              <a:rPr lang="de-CH" smtClean="0"/>
              <a:t>01.05.2016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07460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47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96B6C-B450-47B7-BF91-4C4B87E701A0}" type="datetimeFigureOut">
              <a:rPr lang="de-CH" smtClean="0"/>
              <a:t>01.05.2016</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D591C-DCF3-4E57-9A1C-36F41DB2AD59}" type="slidenum">
              <a:rPr lang="de-CH" smtClean="0"/>
              <a:t>‹Nr.›</a:t>
            </a:fld>
            <a:endParaRPr lang="de-CH"/>
          </a:p>
        </p:txBody>
      </p:sp>
    </p:spTree>
    <p:extLst>
      <p:ext uri="{BB962C8B-B14F-4D97-AF65-F5344CB8AC3E}">
        <p14:creationId xmlns:p14="http://schemas.microsoft.com/office/powerpoint/2010/main" val="188341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539552" y="677820"/>
            <a:ext cx="8222367" cy="9787295"/>
          </a:xfrm>
          <a:prstGeom prst="rect">
            <a:avLst/>
          </a:prstGeom>
          <a:noFill/>
        </p:spPr>
        <p:txBody>
          <a:bodyPr wrap="square" rtlCol="0">
            <a:spAutoFit/>
          </a:bodyPr>
          <a:lstStyle/>
          <a:p>
            <a:pPr>
              <a:spcBef>
                <a:spcPts val="1200"/>
              </a:spcBef>
            </a:pPr>
            <a:r>
              <a:rPr lang="de-CH" sz="2400" b="1" dirty="0" smtClean="0">
                <a:solidFill>
                  <a:srgbClr val="C00000"/>
                </a:solidFill>
              </a:rPr>
              <a:t>3. Der (Ehe-) Bund</a:t>
            </a:r>
          </a:p>
          <a:p>
            <a:endParaRPr lang="de-CH" b="1" u="sng" dirty="0" smtClean="0">
              <a:solidFill>
                <a:srgbClr val="0070C0"/>
              </a:solidFill>
            </a:endParaRPr>
          </a:p>
          <a:p>
            <a:pPr>
              <a:lnSpc>
                <a:spcPct val="150000"/>
              </a:lnSpc>
            </a:pPr>
            <a:r>
              <a:rPr lang="de-CH" sz="2400" b="1" dirty="0">
                <a:solidFill>
                  <a:srgbClr val="0070C0"/>
                </a:solidFill>
              </a:rPr>
              <a:t>Beziehung Gott – </a:t>
            </a:r>
            <a:r>
              <a:rPr lang="de-CH" sz="2400" b="1" dirty="0" smtClean="0">
                <a:solidFill>
                  <a:srgbClr val="0070C0"/>
                </a:solidFill>
              </a:rPr>
              <a:t>Mensch: </a:t>
            </a:r>
            <a:r>
              <a:rPr lang="de-CH" sz="2400" b="1" dirty="0">
                <a:solidFill>
                  <a:srgbClr val="0070C0"/>
                </a:solidFill>
              </a:rPr>
              <a:t>immer ein </a:t>
            </a:r>
            <a:r>
              <a:rPr lang="de-CH" sz="2400" b="1" dirty="0" smtClean="0">
                <a:solidFill>
                  <a:srgbClr val="0070C0"/>
                </a:solidFill>
              </a:rPr>
              <a:t>Bund</a:t>
            </a:r>
          </a:p>
          <a:p>
            <a:pPr>
              <a:lnSpc>
                <a:spcPct val="150000"/>
              </a:lnSpc>
            </a:pPr>
            <a:r>
              <a:rPr lang="de-CH" sz="2000" dirty="0" smtClean="0">
                <a:solidFill>
                  <a:srgbClr val="006600"/>
                </a:solidFill>
              </a:rPr>
              <a:t>Ewiger Bund: Hebräer 13,20</a:t>
            </a:r>
          </a:p>
          <a:p>
            <a:pPr marL="342900" indent="-342900">
              <a:lnSpc>
                <a:spcPct val="150000"/>
              </a:lnSpc>
              <a:buFont typeface="Arial" panose="020B0604020202020204" pitchFamily="34" charset="0"/>
              <a:buChar char="•"/>
            </a:pPr>
            <a:r>
              <a:rPr lang="de-CH" sz="2400" dirty="0" smtClean="0"/>
              <a:t>Noah </a:t>
            </a:r>
            <a:r>
              <a:rPr lang="de-CH" sz="2400" dirty="0" smtClean="0"/>
              <a:t>	</a:t>
            </a:r>
            <a:r>
              <a:rPr lang="de-CH" sz="1600" dirty="0" smtClean="0"/>
              <a:t>1. Mose 8,20 – 9,17</a:t>
            </a:r>
          </a:p>
          <a:p>
            <a:pPr marL="342900" indent="-342900">
              <a:buFont typeface="Arial" panose="020B0604020202020204" pitchFamily="34" charset="0"/>
              <a:buChar char="•"/>
            </a:pPr>
            <a:r>
              <a:rPr lang="de-CH" sz="2400" dirty="0" smtClean="0"/>
              <a:t>Abraham 	</a:t>
            </a:r>
            <a:r>
              <a:rPr lang="de-CH" sz="1600" dirty="0" smtClean="0"/>
              <a:t>1</a:t>
            </a:r>
            <a:r>
              <a:rPr lang="de-CH" sz="1600" dirty="0"/>
              <a:t>. Mose </a:t>
            </a:r>
            <a:r>
              <a:rPr lang="de-CH" sz="1600" dirty="0" smtClean="0"/>
              <a:t>15,18; 17, 6ff</a:t>
            </a:r>
            <a:endParaRPr lang="de-CH" sz="1600" dirty="0"/>
          </a:p>
          <a:p>
            <a:r>
              <a:rPr lang="de-CH" sz="2400" dirty="0" smtClean="0"/>
              <a:t>	</a:t>
            </a:r>
            <a:r>
              <a:rPr lang="de-CH" sz="2000" dirty="0" smtClean="0"/>
              <a:t>Isaak</a:t>
            </a:r>
            <a:r>
              <a:rPr lang="de-CH" sz="2400" dirty="0" smtClean="0"/>
              <a:t> 	</a:t>
            </a:r>
            <a:r>
              <a:rPr lang="de-CH" sz="1600" dirty="0" smtClean="0"/>
              <a:t>1</a:t>
            </a:r>
            <a:r>
              <a:rPr lang="de-CH" sz="1600" dirty="0"/>
              <a:t>. Mose 17,19-21</a:t>
            </a:r>
          </a:p>
          <a:p>
            <a:r>
              <a:rPr lang="de-CH" sz="2400" dirty="0" smtClean="0"/>
              <a:t>	</a:t>
            </a:r>
            <a:r>
              <a:rPr lang="de-CH" sz="2000" dirty="0" smtClean="0"/>
              <a:t>Jakob </a:t>
            </a:r>
            <a:r>
              <a:rPr lang="de-CH" sz="2400" dirty="0" smtClean="0"/>
              <a:t>	</a:t>
            </a:r>
            <a:r>
              <a:rPr lang="de-CH" sz="1600" dirty="0" smtClean="0"/>
              <a:t>1</a:t>
            </a:r>
            <a:r>
              <a:rPr lang="de-CH" sz="1600" dirty="0"/>
              <a:t>. Mose 32,29</a:t>
            </a:r>
          </a:p>
          <a:p>
            <a:pPr marL="342900" indent="-342900">
              <a:buFont typeface="Arial" panose="020B0604020202020204" pitchFamily="34" charset="0"/>
              <a:buChar char="•"/>
            </a:pPr>
            <a:r>
              <a:rPr lang="de-CH" sz="2400" dirty="0"/>
              <a:t>Mose / Volk </a:t>
            </a:r>
            <a:r>
              <a:rPr lang="de-CH" sz="1600" dirty="0"/>
              <a:t>2. Mose 19,5ff; 24,8</a:t>
            </a:r>
          </a:p>
          <a:p>
            <a:r>
              <a:rPr lang="de-CH" sz="2400" dirty="0"/>
              <a:t>	</a:t>
            </a:r>
            <a:r>
              <a:rPr lang="de-CH" sz="2000" dirty="0" smtClean="0"/>
              <a:t>Josua</a:t>
            </a:r>
            <a:r>
              <a:rPr lang="de-CH" sz="2400" dirty="0"/>
              <a:t>	</a:t>
            </a:r>
            <a:r>
              <a:rPr lang="de-CH" sz="1600" dirty="0"/>
              <a:t>Josua 24</a:t>
            </a:r>
          </a:p>
          <a:p>
            <a:r>
              <a:rPr lang="de-CH" sz="2400" dirty="0"/>
              <a:t>	</a:t>
            </a:r>
            <a:r>
              <a:rPr lang="de-CH" sz="2000" dirty="0" err="1"/>
              <a:t>Josia</a:t>
            </a:r>
            <a:r>
              <a:rPr lang="de-CH" sz="2400" dirty="0"/>
              <a:t>	</a:t>
            </a:r>
            <a:r>
              <a:rPr lang="de-CH" sz="1600" dirty="0"/>
              <a:t>2. Könige 23,1ff</a:t>
            </a:r>
          </a:p>
          <a:p>
            <a:pPr marL="0" lvl="1"/>
            <a:r>
              <a:rPr lang="de-CH" sz="2400" dirty="0"/>
              <a:t>	</a:t>
            </a:r>
            <a:r>
              <a:rPr lang="de-CH" sz="2000" dirty="0" smtClean="0"/>
              <a:t>Nehemia </a:t>
            </a:r>
            <a:r>
              <a:rPr lang="de-CH" sz="1600" dirty="0" err="1" smtClean="0"/>
              <a:t>Neh</a:t>
            </a:r>
            <a:r>
              <a:rPr lang="de-CH" sz="1600" dirty="0" smtClean="0"/>
              <a:t> </a:t>
            </a:r>
            <a:r>
              <a:rPr lang="de-CH" sz="1600" dirty="0"/>
              <a:t>10</a:t>
            </a:r>
          </a:p>
          <a:p>
            <a:pPr marL="0" lvl="1"/>
            <a:r>
              <a:rPr lang="de-CH" sz="2400" dirty="0"/>
              <a:t>	</a:t>
            </a:r>
            <a:r>
              <a:rPr lang="de-CH" sz="2000" dirty="0"/>
              <a:t>Esra</a:t>
            </a:r>
            <a:r>
              <a:rPr lang="de-CH" sz="2400" dirty="0"/>
              <a:t>	</a:t>
            </a:r>
            <a:r>
              <a:rPr lang="de-CH" sz="1600" dirty="0" smtClean="0"/>
              <a:t>Esra 10,3</a:t>
            </a:r>
            <a:endParaRPr lang="de-CH" sz="1600" dirty="0"/>
          </a:p>
          <a:p>
            <a:pPr marL="342900" indent="-342900">
              <a:lnSpc>
                <a:spcPct val="150000"/>
              </a:lnSpc>
              <a:buFont typeface="Arial" panose="020B0604020202020204" pitchFamily="34" charset="0"/>
              <a:buChar char="•"/>
            </a:pPr>
            <a:r>
              <a:rPr lang="de-CH" sz="2400" dirty="0" smtClean="0"/>
              <a:t>Jesus 	</a:t>
            </a:r>
            <a:r>
              <a:rPr lang="de-CH" sz="1600" dirty="0" smtClean="0"/>
              <a:t>Lukas </a:t>
            </a:r>
            <a:r>
              <a:rPr lang="de-CH" sz="1600" dirty="0"/>
              <a:t>22,20</a:t>
            </a:r>
          </a:p>
          <a:p>
            <a:pPr>
              <a:lnSpc>
                <a:spcPct val="150000"/>
              </a:lnSpc>
            </a:pPr>
            <a:endParaRPr lang="de-CH" sz="2400" dirty="0"/>
          </a:p>
          <a:p>
            <a:pPr marL="342900" indent="-342900">
              <a:lnSpc>
                <a:spcPct val="150000"/>
              </a:lnSpc>
              <a:buFont typeface="Arial" panose="020B0604020202020204" pitchFamily="34" charset="0"/>
              <a:buChar char="•"/>
            </a:pPr>
            <a:endParaRPr lang="de-CH" sz="2400" dirty="0" smtClean="0"/>
          </a:p>
          <a:p>
            <a:pPr marL="342900" indent="-342900">
              <a:lnSpc>
                <a:spcPct val="150000"/>
              </a:lnSpc>
              <a:buFont typeface="Arial" panose="020B0604020202020204" pitchFamily="34" charset="0"/>
              <a:buChar char="•"/>
            </a:pPr>
            <a:endParaRPr lang="de-CH" sz="2400" dirty="0"/>
          </a:p>
          <a:p>
            <a:endParaRPr lang="de-CH" sz="2400" b="1" u="sng" dirty="0" smtClean="0">
              <a:solidFill>
                <a:srgbClr val="0070C0"/>
              </a:solidFill>
            </a:endParaRPr>
          </a:p>
          <a:p>
            <a:endParaRPr lang="de-CH" sz="2400" b="1" u="sng" dirty="0">
              <a:solidFill>
                <a:srgbClr val="0070C0"/>
              </a:solidFill>
            </a:endParaRPr>
          </a:p>
          <a:p>
            <a:endParaRPr lang="de-CH" sz="2400" b="1" u="sng" dirty="0" smtClean="0">
              <a:solidFill>
                <a:srgbClr val="0070C0"/>
              </a:solidFill>
            </a:endParaRPr>
          </a:p>
          <a:p>
            <a:endParaRPr lang="de-CH" sz="2400" b="1" u="sng" dirty="0">
              <a:solidFill>
                <a:srgbClr val="0070C0"/>
              </a:solidFill>
            </a:endParaRPr>
          </a:p>
          <a:p>
            <a:endParaRPr lang="de-CH" sz="2400" b="1" u="sng" dirty="0" smtClean="0">
              <a:solidFill>
                <a:srgbClr val="0070C0"/>
              </a:solidFill>
            </a:endParaRPr>
          </a:p>
          <a:p>
            <a:endParaRPr lang="de-CH" sz="2400" b="1" u="sng" dirty="0" smtClean="0">
              <a:solidFill>
                <a:srgbClr val="0070C0"/>
              </a:solidFill>
            </a:endParaRPr>
          </a:p>
        </p:txBody>
      </p:sp>
    </p:spTree>
    <p:extLst>
      <p:ext uri="{BB962C8B-B14F-4D97-AF65-F5344CB8AC3E}">
        <p14:creationId xmlns:p14="http://schemas.microsoft.com/office/powerpoint/2010/main" val="2825593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539552" y="677820"/>
            <a:ext cx="8222367" cy="6278642"/>
          </a:xfrm>
          <a:prstGeom prst="rect">
            <a:avLst/>
          </a:prstGeom>
          <a:noFill/>
        </p:spPr>
        <p:txBody>
          <a:bodyPr wrap="square" rtlCol="0">
            <a:spAutoFit/>
          </a:bodyPr>
          <a:lstStyle/>
          <a:p>
            <a:pPr>
              <a:spcBef>
                <a:spcPts val="1200"/>
              </a:spcBef>
            </a:pPr>
            <a:r>
              <a:rPr lang="de-CH" sz="2400" b="1" dirty="0" smtClean="0">
                <a:solidFill>
                  <a:srgbClr val="C00000"/>
                </a:solidFill>
              </a:rPr>
              <a:t>3. Der (Ehe-) Bund</a:t>
            </a:r>
          </a:p>
          <a:p>
            <a:endParaRPr lang="de-CH" b="1" u="sng" dirty="0" smtClean="0">
              <a:solidFill>
                <a:srgbClr val="0070C0"/>
              </a:solidFill>
            </a:endParaRPr>
          </a:p>
          <a:p>
            <a:pPr>
              <a:lnSpc>
                <a:spcPct val="150000"/>
              </a:lnSpc>
            </a:pPr>
            <a:r>
              <a:rPr lang="de-CH" sz="2400" b="1" dirty="0">
                <a:solidFill>
                  <a:srgbClr val="0070C0"/>
                </a:solidFill>
              </a:rPr>
              <a:t>Beziehung </a:t>
            </a:r>
            <a:r>
              <a:rPr lang="de-CH" sz="2400" b="1" dirty="0" smtClean="0">
                <a:solidFill>
                  <a:srgbClr val="0070C0"/>
                </a:solidFill>
              </a:rPr>
              <a:t>Mann – Frau im Vergleich zu Gott und Mensch</a:t>
            </a:r>
          </a:p>
          <a:p>
            <a:pPr marL="342900" indent="-342900">
              <a:lnSpc>
                <a:spcPct val="150000"/>
              </a:lnSpc>
              <a:buFont typeface="Arial" panose="020B0604020202020204" pitchFamily="34" charset="0"/>
              <a:buChar char="•"/>
            </a:pPr>
            <a:r>
              <a:rPr lang="de-CH" sz="2400" dirty="0" err="1" smtClean="0"/>
              <a:t>Hosea</a:t>
            </a:r>
            <a:r>
              <a:rPr lang="de-CH" sz="2400" dirty="0" smtClean="0"/>
              <a:t> 1,2;	2,18;	3,1</a:t>
            </a:r>
          </a:p>
          <a:p>
            <a:pPr marL="342900" indent="-342900">
              <a:lnSpc>
                <a:spcPct val="150000"/>
              </a:lnSpc>
              <a:buFont typeface="Arial" panose="020B0604020202020204" pitchFamily="34" charset="0"/>
              <a:buChar char="•"/>
            </a:pPr>
            <a:r>
              <a:rPr lang="de-CH" sz="2400" dirty="0" smtClean="0"/>
              <a:t>Epheser 5,21-32</a:t>
            </a:r>
          </a:p>
          <a:p>
            <a:pPr marL="342900" indent="-342900">
              <a:lnSpc>
                <a:spcPct val="150000"/>
              </a:lnSpc>
              <a:buFont typeface="Arial" panose="020B0604020202020204" pitchFamily="34" charset="0"/>
              <a:buChar char="•"/>
            </a:pPr>
            <a:r>
              <a:rPr lang="de-CH" sz="2400" dirty="0" smtClean="0"/>
              <a:t>Offenbarung 19,7; 	21,2	</a:t>
            </a:r>
            <a:endParaRPr lang="de-CH" sz="2400" dirty="0"/>
          </a:p>
          <a:p>
            <a:pPr marL="342900" indent="-342900">
              <a:lnSpc>
                <a:spcPct val="150000"/>
              </a:lnSpc>
              <a:buFont typeface="Arial" panose="020B0604020202020204" pitchFamily="34" charset="0"/>
              <a:buChar char="•"/>
            </a:pPr>
            <a:endParaRPr lang="de-CH" sz="2400" dirty="0" smtClean="0"/>
          </a:p>
          <a:p>
            <a:pPr marL="342900" indent="-342900">
              <a:lnSpc>
                <a:spcPct val="150000"/>
              </a:lnSpc>
              <a:buFont typeface="Arial" panose="020B0604020202020204" pitchFamily="34" charset="0"/>
              <a:buChar char="•"/>
            </a:pPr>
            <a:endParaRPr lang="de-CH" sz="2400" dirty="0"/>
          </a:p>
          <a:p>
            <a:endParaRPr lang="de-CH" sz="2400" b="1" u="sng" dirty="0" smtClean="0">
              <a:solidFill>
                <a:srgbClr val="0070C0"/>
              </a:solidFill>
            </a:endParaRPr>
          </a:p>
          <a:p>
            <a:endParaRPr lang="de-CH" sz="2400" b="1" u="sng" dirty="0">
              <a:solidFill>
                <a:srgbClr val="0070C0"/>
              </a:solidFill>
            </a:endParaRPr>
          </a:p>
          <a:p>
            <a:endParaRPr lang="de-CH" sz="2400" b="1" u="sng" dirty="0" smtClean="0">
              <a:solidFill>
                <a:srgbClr val="0070C0"/>
              </a:solidFill>
            </a:endParaRPr>
          </a:p>
          <a:p>
            <a:endParaRPr lang="de-CH" sz="2400" b="1" u="sng" dirty="0">
              <a:solidFill>
                <a:srgbClr val="0070C0"/>
              </a:solidFill>
            </a:endParaRPr>
          </a:p>
          <a:p>
            <a:endParaRPr lang="de-CH" sz="2400" b="1" u="sng" dirty="0" smtClean="0">
              <a:solidFill>
                <a:srgbClr val="0070C0"/>
              </a:solidFill>
            </a:endParaRPr>
          </a:p>
          <a:p>
            <a:endParaRPr lang="de-CH" sz="2400" b="1" u="sng" dirty="0" smtClean="0">
              <a:solidFill>
                <a:srgbClr val="0070C0"/>
              </a:solidFill>
            </a:endParaRPr>
          </a:p>
        </p:txBody>
      </p:sp>
    </p:spTree>
    <p:extLst>
      <p:ext uri="{BB962C8B-B14F-4D97-AF65-F5344CB8AC3E}">
        <p14:creationId xmlns:p14="http://schemas.microsoft.com/office/powerpoint/2010/main" val="152508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539552" y="677820"/>
            <a:ext cx="8222367" cy="2677656"/>
          </a:xfrm>
          <a:prstGeom prst="rect">
            <a:avLst/>
          </a:prstGeom>
          <a:noFill/>
        </p:spPr>
        <p:txBody>
          <a:bodyPr wrap="square" rtlCol="0">
            <a:spAutoFit/>
          </a:bodyPr>
          <a:lstStyle/>
          <a:p>
            <a:pPr>
              <a:spcBef>
                <a:spcPts val="1200"/>
              </a:spcBef>
            </a:pPr>
            <a:r>
              <a:rPr lang="de-CH" sz="2400" b="1" dirty="0" smtClean="0">
                <a:solidFill>
                  <a:srgbClr val="C00000"/>
                </a:solidFill>
              </a:rPr>
              <a:t>3. Der (Ehe-) Bund</a:t>
            </a:r>
          </a:p>
          <a:p>
            <a:endParaRPr lang="de-CH" sz="2400" b="1" dirty="0" smtClean="0">
              <a:solidFill>
                <a:srgbClr val="0070C0"/>
              </a:solidFill>
            </a:endParaRPr>
          </a:p>
          <a:p>
            <a:r>
              <a:rPr lang="de-CH" sz="2400" b="1" dirty="0" smtClean="0">
                <a:solidFill>
                  <a:srgbClr val="0070C0"/>
                </a:solidFill>
              </a:rPr>
              <a:t>Merkmale </a:t>
            </a:r>
            <a:r>
              <a:rPr lang="de-CH" sz="2400" b="1" dirty="0">
                <a:solidFill>
                  <a:srgbClr val="0070C0"/>
                </a:solidFill>
              </a:rPr>
              <a:t>des </a:t>
            </a:r>
            <a:r>
              <a:rPr lang="de-CH" sz="2400" b="1" dirty="0" smtClean="0">
                <a:solidFill>
                  <a:srgbClr val="0070C0"/>
                </a:solidFill>
              </a:rPr>
              <a:t>Bundes</a:t>
            </a:r>
          </a:p>
          <a:p>
            <a:pPr marL="342900" indent="-342900">
              <a:lnSpc>
                <a:spcPct val="150000"/>
              </a:lnSpc>
              <a:buFont typeface="Arial" panose="020B0604020202020204" pitchFamily="34" charset="0"/>
              <a:buChar char="•"/>
            </a:pPr>
            <a:r>
              <a:rPr lang="de-CH" sz="2400" dirty="0" smtClean="0"/>
              <a:t>regelt nicht ein Sachgeschäft, sondern Beziehungen</a:t>
            </a:r>
          </a:p>
          <a:p>
            <a:pPr marL="342900" indent="-342900">
              <a:lnSpc>
                <a:spcPct val="150000"/>
              </a:lnSpc>
              <a:buFont typeface="Arial" panose="020B0604020202020204" pitchFamily="34" charset="0"/>
              <a:buChar char="•"/>
            </a:pPr>
            <a:r>
              <a:rPr lang="de-CH" sz="2400" dirty="0" smtClean="0"/>
              <a:t>stellt wichtige Beziehungen unter einen speziellen Schutz</a:t>
            </a:r>
          </a:p>
          <a:p>
            <a:endParaRPr lang="de-CH" sz="2400" b="1" dirty="0">
              <a:solidFill>
                <a:srgbClr val="0070C0"/>
              </a:solidFill>
            </a:endParaRPr>
          </a:p>
        </p:txBody>
      </p:sp>
    </p:spTree>
    <p:extLst>
      <p:ext uri="{BB962C8B-B14F-4D97-AF65-F5344CB8AC3E}">
        <p14:creationId xmlns:p14="http://schemas.microsoft.com/office/powerpoint/2010/main" val="174225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539551" y="677820"/>
            <a:ext cx="8222367" cy="6255559"/>
          </a:xfrm>
          <a:prstGeom prst="rect">
            <a:avLst/>
          </a:prstGeom>
          <a:noFill/>
        </p:spPr>
        <p:txBody>
          <a:bodyPr wrap="square" rtlCol="0">
            <a:spAutoFit/>
          </a:bodyPr>
          <a:lstStyle/>
          <a:p>
            <a:pPr>
              <a:spcBef>
                <a:spcPts val="1200"/>
              </a:spcBef>
            </a:pPr>
            <a:r>
              <a:rPr lang="de-CH" sz="2400" b="1" dirty="0" smtClean="0">
                <a:solidFill>
                  <a:srgbClr val="C00000"/>
                </a:solidFill>
              </a:rPr>
              <a:t>3. Der (Ehe-) Bund</a:t>
            </a:r>
          </a:p>
          <a:p>
            <a:endParaRPr lang="de-CH" sz="2400" b="1" dirty="0" smtClean="0">
              <a:solidFill>
                <a:srgbClr val="0070C0"/>
              </a:solidFill>
            </a:endParaRPr>
          </a:p>
          <a:p>
            <a:r>
              <a:rPr lang="de-CH" sz="2400" b="1" dirty="0" smtClean="0">
                <a:solidFill>
                  <a:srgbClr val="0070C0"/>
                </a:solidFill>
              </a:rPr>
              <a:t>Merkmale </a:t>
            </a:r>
            <a:r>
              <a:rPr lang="de-CH" sz="2400" b="1" dirty="0">
                <a:solidFill>
                  <a:srgbClr val="0070C0"/>
                </a:solidFill>
              </a:rPr>
              <a:t>des </a:t>
            </a:r>
            <a:r>
              <a:rPr lang="de-CH" sz="2400" b="1" dirty="0" smtClean="0">
                <a:solidFill>
                  <a:srgbClr val="0070C0"/>
                </a:solidFill>
              </a:rPr>
              <a:t>Bundes</a:t>
            </a:r>
          </a:p>
          <a:p>
            <a:pPr marL="342900" indent="-342900">
              <a:lnSpc>
                <a:spcPct val="150000"/>
              </a:lnSpc>
              <a:buFont typeface="Arial" panose="020B0604020202020204" pitchFamily="34" charset="0"/>
              <a:buChar char="•"/>
            </a:pPr>
            <a:r>
              <a:rPr lang="de-CH" sz="2400" dirty="0" smtClean="0"/>
              <a:t>regelt nicht ein Sachgeschäft, sondern Beziehungen</a:t>
            </a:r>
          </a:p>
          <a:p>
            <a:pPr marL="342900" indent="-342900">
              <a:lnSpc>
                <a:spcPct val="150000"/>
              </a:lnSpc>
              <a:buFont typeface="Arial" panose="020B0604020202020204" pitchFamily="34" charset="0"/>
              <a:buChar char="•"/>
            </a:pPr>
            <a:r>
              <a:rPr lang="de-CH" sz="2400" dirty="0" smtClean="0"/>
              <a:t>stellt wichtige Beziehungen unter einen speziellen Schutz</a:t>
            </a:r>
          </a:p>
          <a:p>
            <a:pPr>
              <a:lnSpc>
                <a:spcPts val="3100"/>
              </a:lnSpc>
            </a:pPr>
            <a:r>
              <a:rPr lang="de-CH" sz="2200" i="1" dirty="0" smtClean="0">
                <a:solidFill>
                  <a:srgbClr val="0070C0"/>
                </a:solidFill>
              </a:rPr>
              <a:t>Menschliche Beziehungen sind zerbrechlich. Wenn wir wollen, dass sie aufblühen, dann brauchen wir etwas Grosszügigeres, etwas </a:t>
            </a:r>
            <a:r>
              <a:rPr lang="de-CH" sz="2200" i="1" dirty="0" err="1" smtClean="0">
                <a:solidFill>
                  <a:srgbClr val="0070C0"/>
                </a:solidFill>
              </a:rPr>
              <a:t>Vergebenderes</a:t>
            </a:r>
            <a:r>
              <a:rPr lang="de-CH" sz="2200" i="1" dirty="0" smtClean="0">
                <a:solidFill>
                  <a:srgbClr val="0070C0"/>
                </a:solidFill>
              </a:rPr>
              <a:t> als einen Vertrag. Deshalb ist der Bund das biblische Modell für alle tiefen und intimen Beziehungen. Der Bund verdeutlicht unsere Verantwortung. Er stellt Fragen an uns, bevor er Fragen an den Partner stellt. Er unterstreicht mehr die Verantwortung, die wir für unser Handeln tragen , als dass er die Haltung oder das Verhalten unserer Partners beurteilt. Ein Vertrag basiert auf Leistung; ein Bund </a:t>
            </a:r>
            <a:r>
              <a:rPr lang="de-CH" sz="2200" i="1" smtClean="0">
                <a:solidFill>
                  <a:srgbClr val="0070C0"/>
                </a:solidFill>
              </a:rPr>
              <a:t>auf unserer </a:t>
            </a:r>
            <a:r>
              <a:rPr lang="de-CH" sz="2200" i="1" dirty="0" smtClean="0">
                <a:solidFill>
                  <a:srgbClr val="0070C0"/>
                </a:solidFill>
              </a:rPr>
              <a:t>Verpflichtung. </a:t>
            </a:r>
            <a:r>
              <a:rPr lang="de-CH" sz="1600" i="1" dirty="0" smtClean="0">
                <a:solidFill>
                  <a:srgbClr val="0070C0"/>
                </a:solidFill>
              </a:rPr>
              <a:t>(Zitat aus ‘Erschliesse die Kraft der Familie’)</a:t>
            </a:r>
          </a:p>
          <a:p>
            <a:endParaRPr lang="de-CH" sz="2400" b="1" dirty="0">
              <a:solidFill>
                <a:srgbClr val="0070C0"/>
              </a:solidFill>
            </a:endParaRPr>
          </a:p>
        </p:txBody>
      </p:sp>
    </p:spTree>
    <p:extLst>
      <p:ext uri="{BB962C8B-B14F-4D97-AF65-F5344CB8AC3E}">
        <p14:creationId xmlns:p14="http://schemas.microsoft.com/office/powerpoint/2010/main" val="429268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539552" y="677820"/>
            <a:ext cx="8222367" cy="7109639"/>
          </a:xfrm>
          <a:prstGeom prst="rect">
            <a:avLst/>
          </a:prstGeom>
          <a:noFill/>
        </p:spPr>
        <p:txBody>
          <a:bodyPr wrap="square" rtlCol="0">
            <a:spAutoFit/>
          </a:bodyPr>
          <a:lstStyle/>
          <a:p>
            <a:pPr>
              <a:spcBef>
                <a:spcPts val="1200"/>
              </a:spcBef>
            </a:pPr>
            <a:r>
              <a:rPr lang="de-CH" sz="2400" b="1" dirty="0" smtClean="0">
                <a:solidFill>
                  <a:srgbClr val="C00000"/>
                </a:solidFill>
              </a:rPr>
              <a:t>3. Der (Ehe-) Bund</a:t>
            </a:r>
          </a:p>
          <a:p>
            <a:endParaRPr lang="de-CH" sz="2400" b="1" dirty="0" smtClean="0">
              <a:solidFill>
                <a:srgbClr val="0070C0"/>
              </a:solidFill>
            </a:endParaRPr>
          </a:p>
          <a:p>
            <a:r>
              <a:rPr lang="de-CH" sz="2400" b="1" dirty="0" smtClean="0">
                <a:solidFill>
                  <a:srgbClr val="0070C0"/>
                </a:solidFill>
              </a:rPr>
              <a:t>Merkmale </a:t>
            </a:r>
            <a:r>
              <a:rPr lang="de-CH" sz="2400" b="1" dirty="0">
                <a:solidFill>
                  <a:srgbClr val="0070C0"/>
                </a:solidFill>
              </a:rPr>
              <a:t>des </a:t>
            </a:r>
            <a:r>
              <a:rPr lang="de-CH" sz="2400" b="1" dirty="0" smtClean="0">
                <a:solidFill>
                  <a:srgbClr val="0070C0"/>
                </a:solidFill>
              </a:rPr>
              <a:t>Bundes</a:t>
            </a:r>
          </a:p>
          <a:p>
            <a:pPr marL="342900" indent="-342900">
              <a:lnSpc>
                <a:spcPct val="150000"/>
              </a:lnSpc>
              <a:buFont typeface="Arial" panose="020B0604020202020204" pitchFamily="34" charset="0"/>
              <a:buChar char="•"/>
            </a:pPr>
            <a:r>
              <a:rPr lang="de-CH" sz="2400" dirty="0" smtClean="0"/>
              <a:t>regelt nicht ein Sachgeschäft, sondern Beziehungen</a:t>
            </a:r>
          </a:p>
          <a:p>
            <a:pPr marL="342900" indent="-342900">
              <a:lnSpc>
                <a:spcPct val="150000"/>
              </a:lnSpc>
              <a:buFont typeface="Arial" panose="020B0604020202020204" pitchFamily="34" charset="0"/>
              <a:buChar char="•"/>
            </a:pPr>
            <a:r>
              <a:rPr lang="de-CH" sz="2400" dirty="0" smtClean="0"/>
              <a:t>stellt wichtige Beziehungen unter einen speziellen Schutz</a:t>
            </a:r>
          </a:p>
          <a:p>
            <a:pPr marL="342900" indent="-342900">
              <a:lnSpc>
                <a:spcPct val="150000"/>
              </a:lnSpc>
              <a:buFont typeface="Arial" panose="020B0604020202020204" pitchFamily="34" charset="0"/>
              <a:buChar char="•"/>
            </a:pPr>
            <a:r>
              <a:rPr lang="de-CH" sz="2400" dirty="0" smtClean="0"/>
              <a:t>wird nicht geschlossen, sondern geschnitten </a:t>
            </a:r>
            <a:r>
              <a:rPr lang="de-CH" sz="1600" dirty="0" smtClean="0"/>
              <a:t>1.Mose 15,18</a:t>
            </a:r>
            <a:br>
              <a:rPr lang="de-CH" sz="1600" dirty="0" smtClean="0"/>
            </a:br>
            <a:r>
              <a:rPr lang="de-CH" sz="1600" dirty="0" err="1" smtClean="0"/>
              <a:t>karath</a:t>
            </a:r>
            <a:r>
              <a:rPr lang="de-CH" sz="1600" dirty="0" smtClean="0"/>
              <a:t> </a:t>
            </a:r>
            <a:r>
              <a:rPr lang="de-CH" sz="1600" dirty="0" err="1" smtClean="0"/>
              <a:t>berith</a:t>
            </a:r>
            <a:endParaRPr lang="de-CH" sz="2400" dirty="0" smtClean="0"/>
          </a:p>
          <a:p>
            <a:pPr marL="342900" indent="-342900">
              <a:lnSpc>
                <a:spcPct val="150000"/>
              </a:lnSpc>
              <a:buFont typeface="Arial" panose="020B0604020202020204" pitchFamily="34" charset="0"/>
              <a:buChar char="•"/>
            </a:pPr>
            <a:r>
              <a:rPr lang="de-CH" sz="2400" dirty="0"/>
              <a:t>Partner verpflichten sich zu Treue und Hingabe</a:t>
            </a:r>
          </a:p>
          <a:p>
            <a:pPr marL="342900" indent="-342900">
              <a:lnSpc>
                <a:spcPct val="150000"/>
              </a:lnSpc>
              <a:buFont typeface="Arial" panose="020B0604020202020204" pitchFamily="34" charset="0"/>
              <a:buChar char="•"/>
            </a:pPr>
            <a:r>
              <a:rPr lang="de-CH" sz="2400" dirty="0"/>
              <a:t>gibt gegenseitiges Besitzrecht</a:t>
            </a:r>
          </a:p>
          <a:p>
            <a:pPr marL="342900" indent="-342900">
              <a:lnSpc>
                <a:spcPct val="150000"/>
              </a:lnSpc>
              <a:buFont typeface="Arial" panose="020B0604020202020204" pitchFamily="34" charset="0"/>
              <a:buChar char="•"/>
            </a:pPr>
            <a:r>
              <a:rPr lang="de-CH" sz="2400" dirty="0" smtClean="0"/>
              <a:t>ist lebenslänglich</a:t>
            </a:r>
          </a:p>
          <a:p>
            <a:pPr marL="342900" indent="-342900">
              <a:lnSpc>
                <a:spcPct val="150000"/>
              </a:lnSpc>
              <a:buFont typeface="Arial" panose="020B0604020202020204" pitchFamily="34" charset="0"/>
              <a:buChar char="•"/>
            </a:pPr>
            <a:r>
              <a:rPr lang="de-CH" sz="2400" dirty="0" smtClean="0"/>
              <a:t>darf nicht gebrochen werden</a:t>
            </a:r>
          </a:p>
          <a:p>
            <a:pPr marL="342900" indent="-342900">
              <a:lnSpc>
                <a:spcPct val="150000"/>
              </a:lnSpc>
              <a:buFont typeface="Arial" panose="020B0604020202020204" pitchFamily="34" charset="0"/>
              <a:buChar char="•"/>
            </a:pPr>
            <a:r>
              <a:rPr lang="de-CH" sz="2400" dirty="0" smtClean="0"/>
              <a:t>wird </a:t>
            </a:r>
            <a:r>
              <a:rPr lang="de-CH" sz="2400" dirty="0"/>
              <a:t>erst mit dem Tod eines Bundespartners aufgelöst</a:t>
            </a:r>
          </a:p>
          <a:p>
            <a:pPr marL="342900" indent="-342900">
              <a:lnSpc>
                <a:spcPct val="150000"/>
              </a:lnSpc>
              <a:buFont typeface="Arial" panose="020B0604020202020204" pitchFamily="34" charset="0"/>
              <a:buChar char="•"/>
            </a:pPr>
            <a:endParaRPr lang="de-CH" sz="2400" b="1" dirty="0">
              <a:solidFill>
                <a:srgbClr val="0070C0"/>
              </a:solidFill>
            </a:endParaRPr>
          </a:p>
          <a:p>
            <a:endParaRPr lang="de-CH" sz="2400" b="1" dirty="0">
              <a:solidFill>
                <a:srgbClr val="0070C0"/>
              </a:solidFill>
            </a:endParaRPr>
          </a:p>
        </p:txBody>
      </p:sp>
    </p:spTree>
    <p:extLst>
      <p:ext uri="{BB962C8B-B14F-4D97-AF65-F5344CB8AC3E}">
        <p14:creationId xmlns:p14="http://schemas.microsoft.com/office/powerpoint/2010/main" val="419396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539552" y="677820"/>
            <a:ext cx="8222367" cy="6001643"/>
          </a:xfrm>
          <a:prstGeom prst="rect">
            <a:avLst/>
          </a:prstGeom>
          <a:noFill/>
        </p:spPr>
        <p:txBody>
          <a:bodyPr wrap="square" rtlCol="0">
            <a:spAutoFit/>
          </a:bodyPr>
          <a:lstStyle/>
          <a:p>
            <a:pPr>
              <a:spcBef>
                <a:spcPts val="1200"/>
              </a:spcBef>
            </a:pPr>
            <a:r>
              <a:rPr lang="de-CH" sz="2400" b="1" dirty="0" smtClean="0">
                <a:solidFill>
                  <a:srgbClr val="C00000"/>
                </a:solidFill>
              </a:rPr>
              <a:t>3. Der (Ehe-) Bund</a:t>
            </a:r>
          </a:p>
          <a:p>
            <a:endParaRPr lang="de-CH" sz="2400" b="1" dirty="0" smtClean="0">
              <a:solidFill>
                <a:srgbClr val="0070C0"/>
              </a:solidFill>
            </a:endParaRPr>
          </a:p>
          <a:p>
            <a:r>
              <a:rPr lang="de-CH" sz="2400" b="1" dirty="0" smtClean="0">
                <a:solidFill>
                  <a:srgbClr val="0070C0"/>
                </a:solidFill>
              </a:rPr>
              <a:t>Inhalte des Bundes und Bundeszeichen</a:t>
            </a:r>
          </a:p>
          <a:p>
            <a:pPr marL="342900" indent="-342900">
              <a:lnSpc>
                <a:spcPct val="150000"/>
              </a:lnSpc>
              <a:buFont typeface="Arial" panose="020B0604020202020204" pitchFamily="34" charset="0"/>
              <a:buChar char="•"/>
            </a:pPr>
            <a:r>
              <a:rPr lang="de-CH" sz="2400" dirty="0" smtClean="0"/>
              <a:t>Bundespartner</a:t>
            </a:r>
          </a:p>
          <a:p>
            <a:pPr marL="342900" indent="-342900">
              <a:lnSpc>
                <a:spcPct val="150000"/>
              </a:lnSpc>
              <a:buFont typeface="Arial" panose="020B0604020202020204" pitchFamily="34" charset="0"/>
              <a:buChar char="•"/>
            </a:pPr>
            <a:r>
              <a:rPr lang="de-CH" sz="2400" dirty="0" smtClean="0"/>
              <a:t>Verpflichtungen des Bundes mit Konsequenzen </a:t>
            </a:r>
            <a:r>
              <a:rPr lang="de-CH" sz="1600" dirty="0" smtClean="0"/>
              <a:t>(5. Mose 28)</a:t>
            </a:r>
          </a:p>
          <a:p>
            <a:pPr marL="342900" indent="-342900">
              <a:lnSpc>
                <a:spcPct val="150000"/>
              </a:lnSpc>
              <a:buFont typeface="Arial" panose="020B0604020202020204" pitchFamily="34" charset="0"/>
              <a:buChar char="•"/>
            </a:pPr>
            <a:r>
              <a:rPr lang="de-CH" sz="2400" dirty="0" smtClean="0"/>
              <a:t>Ablegen des Eides</a:t>
            </a:r>
          </a:p>
          <a:p>
            <a:pPr marL="342900" indent="-342900">
              <a:lnSpc>
                <a:spcPct val="150000"/>
              </a:lnSpc>
              <a:buFont typeface="Arial" panose="020B0604020202020204" pitchFamily="34" charset="0"/>
              <a:buChar char="•"/>
            </a:pPr>
            <a:r>
              <a:rPr lang="de-CH" sz="2400" dirty="0" smtClean="0"/>
              <a:t>Blutsbund </a:t>
            </a:r>
            <a:r>
              <a:rPr lang="de-CH" sz="1600" dirty="0" smtClean="0"/>
              <a:t>(Opfertiere)</a:t>
            </a:r>
            <a:endParaRPr lang="de-CH" sz="2400" dirty="0"/>
          </a:p>
          <a:p>
            <a:pPr marL="342900" indent="-342900">
              <a:lnSpc>
                <a:spcPct val="150000"/>
              </a:lnSpc>
              <a:buFont typeface="Arial" panose="020B0604020202020204" pitchFamily="34" charset="0"/>
              <a:buChar char="•"/>
            </a:pPr>
            <a:r>
              <a:rPr lang="de-CH" sz="2400" dirty="0" smtClean="0"/>
              <a:t>Austausch der Namen </a:t>
            </a:r>
            <a:r>
              <a:rPr lang="de-CH" sz="1600" dirty="0" smtClean="0"/>
              <a:t>(Abram – Abraham / Jakob – Israel / der Gott Abrahams)</a:t>
            </a:r>
            <a:endParaRPr lang="de-CH" sz="2400" dirty="0" smtClean="0"/>
          </a:p>
          <a:p>
            <a:pPr marL="342900" indent="-342900">
              <a:lnSpc>
                <a:spcPct val="150000"/>
              </a:lnSpc>
              <a:buFont typeface="Arial" panose="020B0604020202020204" pitchFamily="34" charset="0"/>
              <a:buChar char="•"/>
            </a:pPr>
            <a:r>
              <a:rPr lang="de-CH" sz="2400" dirty="0" smtClean="0"/>
              <a:t>Gedenkzeichen, Andenken, Siegel des Bundes </a:t>
            </a:r>
            <a:r>
              <a:rPr lang="de-CH" sz="1600" dirty="0" smtClean="0"/>
              <a:t>(Beschneidung)</a:t>
            </a:r>
            <a:endParaRPr lang="de-CH" sz="2400" dirty="0" smtClean="0"/>
          </a:p>
          <a:p>
            <a:pPr marL="342900" indent="-342900">
              <a:lnSpc>
                <a:spcPct val="150000"/>
              </a:lnSpc>
              <a:buFont typeface="Arial" panose="020B0604020202020204" pitchFamily="34" charset="0"/>
              <a:buChar char="•"/>
            </a:pPr>
            <a:r>
              <a:rPr lang="de-CH" sz="2400" dirty="0" smtClean="0"/>
              <a:t>Austausch der Gewänder, Kleidung und Waffen </a:t>
            </a:r>
            <a:r>
              <a:rPr lang="de-CH" sz="1600" dirty="0" smtClean="0"/>
              <a:t>(1.Sam 18,3)</a:t>
            </a:r>
          </a:p>
          <a:p>
            <a:pPr marL="342900" indent="-342900">
              <a:lnSpc>
                <a:spcPct val="150000"/>
              </a:lnSpc>
              <a:buFont typeface="Arial" panose="020B0604020202020204" pitchFamily="34" charset="0"/>
              <a:buChar char="•"/>
            </a:pPr>
            <a:r>
              <a:rPr lang="de-CH" sz="2400" dirty="0" smtClean="0"/>
              <a:t>Bundesmahl</a:t>
            </a:r>
            <a:endParaRPr lang="de-CH" sz="2400" b="1" dirty="0">
              <a:solidFill>
                <a:srgbClr val="0070C0"/>
              </a:solidFill>
            </a:endParaRPr>
          </a:p>
          <a:p>
            <a:endParaRPr lang="de-CH" sz="2400" b="1" dirty="0">
              <a:solidFill>
                <a:srgbClr val="0070C0"/>
              </a:solidFill>
            </a:endParaRPr>
          </a:p>
        </p:txBody>
      </p:sp>
    </p:spTree>
    <p:extLst>
      <p:ext uri="{BB962C8B-B14F-4D97-AF65-F5344CB8AC3E}">
        <p14:creationId xmlns:p14="http://schemas.microsoft.com/office/powerpoint/2010/main" val="165236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302</Words>
  <Application>Microsoft Office PowerPoint</Application>
  <PresentationFormat>Bildschirmpräsentation (4:3)</PresentationFormat>
  <Paragraphs>72</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Larissa</vt:lpstr>
      <vt:lpstr>PowerPoint-Präsentation</vt:lpstr>
      <vt:lpstr>PowerPoint-Präsentation</vt:lpstr>
      <vt:lpstr>PowerPoint-Präsentation</vt:lpstr>
      <vt:lpstr>PowerPoint-Präsentation</vt:lpstr>
      <vt:lpstr>PowerPoint-Präsentation</vt:lpstr>
      <vt:lpstr>PowerPoint-Präsentation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Partnerwahl</dc:title>
  <dc:creator>aschwab</dc:creator>
  <cp:lastModifiedBy>aschwab</cp:lastModifiedBy>
  <cp:revision>124</cp:revision>
  <dcterms:created xsi:type="dcterms:W3CDTF">2015-01-03T20:06:13Z</dcterms:created>
  <dcterms:modified xsi:type="dcterms:W3CDTF">2016-05-01T09:25:24Z</dcterms:modified>
</cp:coreProperties>
</file>