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4" r:id="rId3"/>
    <p:sldId id="288" r:id="rId4"/>
    <p:sldId id="287" r:id="rId5"/>
    <p:sldId id="286" r:id="rId6"/>
    <p:sldId id="283" r:id="rId7"/>
    <p:sldId id="290" r:id="rId8"/>
    <p:sldId id="285" r:id="rId9"/>
    <p:sldId id="291" r:id="rId10"/>
    <p:sldId id="292" r:id="rId11"/>
    <p:sldId id="293" r:id="rId12"/>
    <p:sldId id="289" r:id="rId13"/>
    <p:sldId id="294" r:id="rId14"/>
    <p:sldId id="295"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3399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7D261-960A-47F9-BFBF-52199B0A0CDF}" type="datetimeFigureOut">
              <a:rPr lang="de-CH" smtClean="0"/>
              <a:t>04.06.2016</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5A483-1CF1-4BD8-9199-CE340439B2D2}" type="slidenum">
              <a:rPr lang="de-CH" smtClean="0"/>
              <a:t>‹Nr.›</a:t>
            </a:fld>
            <a:endParaRPr lang="de-CH"/>
          </a:p>
        </p:txBody>
      </p:sp>
    </p:spTree>
    <p:extLst>
      <p:ext uri="{BB962C8B-B14F-4D97-AF65-F5344CB8AC3E}">
        <p14:creationId xmlns:p14="http://schemas.microsoft.com/office/powerpoint/2010/main" val="83050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6B796B6C-B450-47B7-BF91-4C4B87E701A0}" type="datetimeFigureOut">
              <a:rPr lang="de-CH" smtClean="0"/>
              <a:t>04.06.2016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89124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B796B6C-B450-47B7-BF91-4C4B87E701A0}" type="datetimeFigureOut">
              <a:rPr lang="de-CH" smtClean="0"/>
              <a:t>04.06.2016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31301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B796B6C-B450-47B7-BF91-4C4B87E701A0}" type="datetimeFigureOut">
              <a:rPr lang="de-CH" smtClean="0"/>
              <a:t>04.06.2016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233792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B796B6C-B450-47B7-BF91-4C4B87E701A0}" type="datetimeFigureOut">
              <a:rPr lang="de-CH" smtClean="0"/>
              <a:t>04.06.2016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60587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B796B6C-B450-47B7-BF91-4C4B87E701A0}" type="datetimeFigureOut">
              <a:rPr lang="de-CH" smtClean="0"/>
              <a:t>04.06.2016</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34596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6B796B6C-B450-47B7-BF91-4C4B87E701A0}" type="datetimeFigureOut">
              <a:rPr lang="de-CH" smtClean="0"/>
              <a:t>04.06.2016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422671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6B796B6C-B450-47B7-BF91-4C4B87E701A0}" type="datetimeFigureOut">
              <a:rPr lang="de-CH" smtClean="0"/>
              <a:t>04.06.2016</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17989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6B796B6C-B450-47B7-BF91-4C4B87E701A0}" type="datetimeFigureOut">
              <a:rPr lang="de-CH" smtClean="0"/>
              <a:t>04.06.2016</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19639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B796B6C-B450-47B7-BF91-4C4B87E701A0}" type="datetimeFigureOut">
              <a:rPr lang="de-CH" smtClean="0"/>
              <a:t>04.06.2016</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05886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796B6C-B450-47B7-BF91-4C4B87E701A0}" type="datetimeFigureOut">
              <a:rPr lang="de-CH" smtClean="0"/>
              <a:t>04.06.2016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44826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B796B6C-B450-47B7-BF91-4C4B87E701A0}" type="datetimeFigureOut">
              <a:rPr lang="de-CH" smtClean="0"/>
              <a:t>04.06.2016</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72D591C-DCF3-4E57-9A1C-36F41DB2AD59}" type="slidenum">
              <a:rPr lang="de-CH" smtClean="0"/>
              <a:t>‹Nr.›</a:t>
            </a:fld>
            <a:endParaRPr lang="de-CH"/>
          </a:p>
        </p:txBody>
      </p:sp>
    </p:spTree>
    <p:extLst>
      <p:ext uri="{BB962C8B-B14F-4D97-AF65-F5344CB8AC3E}">
        <p14:creationId xmlns:p14="http://schemas.microsoft.com/office/powerpoint/2010/main" val="10746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47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96B6C-B450-47B7-BF91-4C4B87E701A0}" type="datetimeFigureOut">
              <a:rPr lang="de-CH" smtClean="0"/>
              <a:t>04.06.2016</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91C-DCF3-4E57-9A1C-36F41DB2AD59}" type="slidenum">
              <a:rPr lang="de-CH" smtClean="0"/>
              <a:t>‹Nr.›</a:t>
            </a:fld>
            <a:endParaRPr lang="de-CH"/>
          </a:p>
        </p:txBody>
      </p:sp>
    </p:spTree>
    <p:extLst>
      <p:ext uri="{BB962C8B-B14F-4D97-AF65-F5344CB8AC3E}">
        <p14:creationId xmlns:p14="http://schemas.microsoft.com/office/powerpoint/2010/main" val="1883415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9552" y="677821"/>
            <a:ext cx="8568951" cy="5170646"/>
          </a:xfrm>
          <a:prstGeom prst="rect">
            <a:avLst/>
          </a:prstGeom>
          <a:noFill/>
        </p:spPr>
        <p:txBody>
          <a:bodyPr wrap="square" rtlCol="0">
            <a:spAutoFit/>
          </a:bodyPr>
          <a:lstStyle/>
          <a:p>
            <a:pPr>
              <a:spcBef>
                <a:spcPts val="1200"/>
              </a:spcBef>
            </a:pPr>
            <a:r>
              <a:rPr lang="de-CH" sz="2400" b="1" dirty="0" smtClean="0">
                <a:solidFill>
                  <a:srgbClr val="C00000"/>
                </a:solidFill>
              </a:rPr>
              <a:t>Ausdrucksformen des </a:t>
            </a:r>
            <a:r>
              <a:rPr lang="de-CH" sz="2400" b="1" dirty="0" smtClean="0">
                <a:solidFill>
                  <a:srgbClr val="C00000"/>
                </a:solidFill>
              </a:rPr>
              <a:t>Gebets</a:t>
            </a:r>
            <a:endParaRPr lang="de-CH" sz="2400" b="1" dirty="0" smtClean="0">
              <a:solidFill>
                <a:srgbClr val="C00000"/>
              </a:solidFill>
            </a:endParaRPr>
          </a:p>
          <a:p>
            <a:pPr marL="342900" indent="-342900">
              <a:spcBef>
                <a:spcPts val="1200"/>
              </a:spcBef>
              <a:buFont typeface="Arial" panose="020B0604020202020204" pitchFamily="34" charset="0"/>
              <a:buChar char="•"/>
            </a:pPr>
            <a:r>
              <a:rPr lang="de-CH" sz="2400" b="1" dirty="0" smtClean="0">
                <a:solidFill>
                  <a:srgbClr val="0070C0"/>
                </a:solidFill>
              </a:rPr>
              <a:t>Loben</a:t>
            </a:r>
          </a:p>
          <a:p>
            <a:pPr marL="342900" indent="-342900">
              <a:spcBef>
                <a:spcPts val="1200"/>
              </a:spcBef>
              <a:buFont typeface="Arial" panose="020B0604020202020204" pitchFamily="34" charset="0"/>
              <a:buChar char="•"/>
            </a:pPr>
            <a:r>
              <a:rPr lang="de-CH" sz="2400" b="1" dirty="0" smtClean="0">
                <a:solidFill>
                  <a:srgbClr val="0070C0"/>
                </a:solidFill>
              </a:rPr>
              <a:t>Preisen</a:t>
            </a:r>
          </a:p>
          <a:p>
            <a:pPr marL="342900" indent="-342900">
              <a:spcBef>
                <a:spcPts val="1200"/>
              </a:spcBef>
              <a:buFont typeface="Arial" panose="020B0604020202020204" pitchFamily="34" charset="0"/>
              <a:buChar char="•"/>
            </a:pPr>
            <a:r>
              <a:rPr lang="de-CH" sz="2400" b="1" dirty="0" smtClean="0">
                <a:solidFill>
                  <a:srgbClr val="0070C0"/>
                </a:solidFill>
              </a:rPr>
              <a:t>Anbeten</a:t>
            </a:r>
          </a:p>
          <a:p>
            <a:pPr marL="342900" indent="-342900">
              <a:spcBef>
                <a:spcPts val="1200"/>
              </a:spcBef>
              <a:buFont typeface="Arial" panose="020B0604020202020204" pitchFamily="34" charset="0"/>
              <a:buChar char="•"/>
            </a:pPr>
            <a:r>
              <a:rPr lang="de-CH" sz="2400" b="1" dirty="0" smtClean="0">
                <a:solidFill>
                  <a:srgbClr val="0070C0"/>
                </a:solidFill>
              </a:rPr>
              <a:t>Danken</a:t>
            </a:r>
          </a:p>
          <a:p>
            <a:pPr marL="342900" indent="-342900">
              <a:spcBef>
                <a:spcPts val="1200"/>
              </a:spcBef>
              <a:buFont typeface="Arial" panose="020B0604020202020204" pitchFamily="34" charset="0"/>
              <a:buChar char="•"/>
            </a:pPr>
            <a:r>
              <a:rPr lang="de-CH" sz="2400" b="1" dirty="0" smtClean="0">
                <a:solidFill>
                  <a:srgbClr val="0070C0"/>
                </a:solidFill>
              </a:rPr>
              <a:t>Bitten, Fürbitte</a:t>
            </a:r>
          </a:p>
          <a:p>
            <a:pPr marL="342900" indent="-342900">
              <a:spcBef>
                <a:spcPts val="1200"/>
              </a:spcBef>
              <a:buFont typeface="Arial" panose="020B0604020202020204" pitchFamily="34" charset="0"/>
              <a:buChar char="•"/>
            </a:pPr>
            <a:r>
              <a:rPr lang="de-CH" sz="2400" b="1" dirty="0" smtClean="0">
                <a:solidFill>
                  <a:srgbClr val="0070C0"/>
                </a:solidFill>
              </a:rPr>
              <a:t>Klagen</a:t>
            </a:r>
          </a:p>
          <a:p>
            <a:pPr marL="342900" indent="-342900">
              <a:spcBef>
                <a:spcPts val="1200"/>
              </a:spcBef>
              <a:buFont typeface="Arial" panose="020B0604020202020204" pitchFamily="34" charset="0"/>
              <a:buChar char="•"/>
            </a:pPr>
            <a:r>
              <a:rPr lang="de-CH" sz="2400" b="1" dirty="0" smtClean="0">
                <a:solidFill>
                  <a:srgbClr val="0070C0"/>
                </a:solidFill>
              </a:rPr>
              <a:t>Busse, </a:t>
            </a:r>
            <a:r>
              <a:rPr lang="de-CH" sz="2400" b="1" dirty="0" err="1" smtClean="0">
                <a:solidFill>
                  <a:srgbClr val="0070C0"/>
                </a:solidFill>
              </a:rPr>
              <a:t>Fürbusse</a:t>
            </a:r>
            <a:endParaRPr lang="de-CH" sz="2400" b="1" dirty="0" smtClean="0">
              <a:solidFill>
                <a:srgbClr val="0070C0"/>
              </a:solidFill>
            </a:endParaRPr>
          </a:p>
          <a:p>
            <a:pPr marL="342900" indent="-342900">
              <a:spcBef>
                <a:spcPts val="1200"/>
              </a:spcBef>
              <a:buFont typeface="Arial" panose="020B0604020202020204" pitchFamily="34" charset="0"/>
              <a:buChar char="•"/>
            </a:pPr>
            <a:r>
              <a:rPr lang="de-CH" sz="2400" b="1" dirty="0" smtClean="0">
                <a:solidFill>
                  <a:srgbClr val="0070C0"/>
                </a:solidFill>
              </a:rPr>
              <a:t>Schreien, Flehen</a:t>
            </a:r>
          </a:p>
          <a:p>
            <a:pPr marL="342900" indent="-342900">
              <a:spcBef>
                <a:spcPts val="1200"/>
              </a:spcBef>
              <a:buFont typeface="Arial" panose="020B0604020202020204" pitchFamily="34" charset="0"/>
              <a:buChar char="•"/>
            </a:pPr>
            <a:r>
              <a:rPr lang="de-CH" sz="2400" b="1" dirty="0" smtClean="0">
                <a:solidFill>
                  <a:srgbClr val="0070C0"/>
                </a:solidFill>
              </a:rPr>
              <a:t>Ausrufen, Proklamieren</a:t>
            </a:r>
          </a:p>
        </p:txBody>
      </p:sp>
    </p:spTree>
    <p:extLst>
      <p:ext uri="{BB962C8B-B14F-4D97-AF65-F5344CB8AC3E}">
        <p14:creationId xmlns:p14="http://schemas.microsoft.com/office/powerpoint/2010/main" val="28766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3662541"/>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Loben / Preisen</a:t>
            </a:r>
          </a:p>
          <a:p>
            <a:pPr>
              <a:spcBef>
                <a:spcPts val="1200"/>
              </a:spcBef>
            </a:pPr>
            <a:r>
              <a:rPr lang="de-DE" sz="2400" b="1" u="sng" dirty="0" smtClean="0"/>
              <a:t>Barak</a:t>
            </a:r>
            <a:r>
              <a:rPr lang="de-DE" sz="2400" dirty="0" smtClean="0"/>
              <a:t>: </a:t>
            </a:r>
            <a:r>
              <a:rPr lang="de-DE" sz="2400" dirty="0" smtClean="0">
                <a:solidFill>
                  <a:srgbClr val="C00000"/>
                </a:solidFill>
              </a:rPr>
              <a:t>kniend vor Gott anbeten</a:t>
            </a:r>
            <a:endParaRPr lang="de-DE" sz="2400" u="sng" dirty="0" smtClean="0">
              <a:solidFill>
                <a:srgbClr val="C00000"/>
              </a:solidFill>
            </a:endParaRPr>
          </a:p>
          <a:p>
            <a:pPr>
              <a:spcBef>
                <a:spcPts val="1200"/>
              </a:spcBef>
            </a:pPr>
            <a:r>
              <a:rPr lang="de-CH" sz="2400" dirty="0" smtClean="0"/>
              <a:t>knien, segnen, beglückwünschen, loben, </a:t>
            </a:r>
            <a:r>
              <a:rPr lang="de-CH" sz="2400" dirty="0" smtClean="0"/>
              <a:t>danken</a:t>
            </a:r>
          </a:p>
          <a:p>
            <a:pPr>
              <a:spcBef>
                <a:spcPts val="1200"/>
              </a:spcBef>
            </a:pPr>
            <a:r>
              <a:rPr lang="de-CH" sz="2400" u="sng" dirty="0" smtClean="0"/>
              <a:t>1. </a:t>
            </a:r>
            <a:r>
              <a:rPr lang="de-CH" sz="2400" u="sng" dirty="0"/>
              <a:t>Chronik 29,20: </a:t>
            </a:r>
            <a:r>
              <a:rPr lang="de-CH" sz="2400" dirty="0">
                <a:solidFill>
                  <a:srgbClr val="00B050"/>
                </a:solidFill>
              </a:rPr>
              <a:t>Und David sagte zu der ganzen Versammlung: </a:t>
            </a:r>
            <a:r>
              <a:rPr lang="de-CH" sz="2400" b="1" u="sng" dirty="0" smtClean="0">
                <a:solidFill>
                  <a:srgbClr val="00B050"/>
                </a:solidFill>
              </a:rPr>
              <a:t>Preist</a:t>
            </a:r>
            <a:r>
              <a:rPr lang="de-CH" sz="2400" dirty="0" smtClean="0">
                <a:solidFill>
                  <a:srgbClr val="00B050"/>
                </a:solidFill>
              </a:rPr>
              <a:t> </a:t>
            </a:r>
            <a:r>
              <a:rPr lang="de-CH" sz="2400" dirty="0">
                <a:solidFill>
                  <a:srgbClr val="00B050"/>
                </a:solidFill>
              </a:rPr>
              <a:t>doch den HERRN, euren Gott! Und die ganze Versammlung </a:t>
            </a:r>
            <a:r>
              <a:rPr lang="de-CH" sz="2400" b="1" u="sng" dirty="0" smtClean="0">
                <a:solidFill>
                  <a:srgbClr val="00B050"/>
                </a:solidFill>
              </a:rPr>
              <a:t>pries</a:t>
            </a:r>
            <a:r>
              <a:rPr lang="de-CH" sz="2400" dirty="0" smtClean="0">
                <a:solidFill>
                  <a:srgbClr val="00B050"/>
                </a:solidFill>
              </a:rPr>
              <a:t> den </a:t>
            </a:r>
            <a:r>
              <a:rPr lang="de-CH" sz="2400" dirty="0">
                <a:solidFill>
                  <a:srgbClr val="00B050"/>
                </a:solidFill>
              </a:rPr>
              <a:t>HERRN, den Gott ihrer Väter; und sie verneigten sich und warfen sich nieder vor dem HERRN und vor dem </a:t>
            </a:r>
            <a:r>
              <a:rPr lang="de-CH" sz="2400" dirty="0" smtClean="0">
                <a:solidFill>
                  <a:srgbClr val="00B050"/>
                </a:solidFill>
              </a:rPr>
              <a:t>König.</a:t>
            </a:r>
            <a:endParaRPr lang="de-CH" sz="2400" dirty="0" smtClean="0">
              <a:solidFill>
                <a:srgbClr val="00B050"/>
              </a:solidFill>
            </a:endParaRPr>
          </a:p>
        </p:txBody>
      </p:sp>
      <p:pic>
        <p:nvPicPr>
          <p:cNvPr id="4098" name="Picture 2" descr="http://media-cache-ak0.pinimg.com/736x/46/d3/e1/46d3e1ddcf8dbc879b356cfec0af3f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25215"/>
            <a:ext cx="5328592" cy="415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4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3293209"/>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Loben / Preisen</a:t>
            </a:r>
          </a:p>
          <a:p>
            <a:pPr>
              <a:spcBef>
                <a:spcPts val="1200"/>
              </a:spcBef>
            </a:pPr>
            <a:r>
              <a:rPr lang="de-CH" sz="2400" b="1" u="sng" dirty="0" err="1" smtClean="0"/>
              <a:t>Zamar</a:t>
            </a:r>
            <a:r>
              <a:rPr lang="de-CH" sz="2400" b="1" u="sng" dirty="0" smtClean="0"/>
              <a:t>: </a:t>
            </a:r>
            <a:r>
              <a:rPr lang="de-CH" sz="2400" dirty="0" smtClean="0"/>
              <a:t>mit den Händen ein Musikinstrumentes berühren (zupfen, schlagen </a:t>
            </a:r>
            <a:r>
              <a:rPr lang="de-CH" sz="2400" dirty="0" smtClean="0">
                <a:sym typeface="Wingdings" panose="05000000000000000000" pitchFamily="2" charset="2"/>
              </a:rPr>
              <a:t> darauf zu spielen, mit der Stimme begleitet)</a:t>
            </a:r>
          </a:p>
          <a:p>
            <a:pPr>
              <a:spcBef>
                <a:spcPts val="1200"/>
              </a:spcBef>
            </a:pPr>
            <a:r>
              <a:rPr lang="de-CH" sz="2400" dirty="0" smtClean="0">
                <a:solidFill>
                  <a:srgbClr val="C00000"/>
                </a:solidFill>
                <a:sym typeface="Wingdings" panose="05000000000000000000" pitchFamily="2" charset="2"/>
              </a:rPr>
              <a:t>Feiern mit Gesang und Musik, singen, loben</a:t>
            </a:r>
            <a:endParaRPr lang="de-CH" sz="2400" dirty="0" smtClean="0">
              <a:solidFill>
                <a:srgbClr val="C00000"/>
              </a:solidFill>
            </a:endParaRPr>
          </a:p>
          <a:p>
            <a:pPr>
              <a:spcBef>
                <a:spcPts val="1200"/>
              </a:spcBef>
            </a:pPr>
            <a:r>
              <a:rPr lang="de-CH" sz="2400" u="sng" dirty="0" smtClean="0"/>
              <a:t>1. </a:t>
            </a:r>
            <a:r>
              <a:rPr lang="de-CH" sz="2400" u="sng" dirty="0" smtClean="0"/>
              <a:t>Chronik 16,9</a:t>
            </a:r>
            <a:r>
              <a:rPr lang="de-CH" sz="2400" dirty="0"/>
              <a:t>: </a:t>
            </a:r>
            <a:r>
              <a:rPr lang="de-CH" sz="2400" dirty="0">
                <a:solidFill>
                  <a:srgbClr val="00B050"/>
                </a:solidFill>
              </a:rPr>
              <a:t>Singet und </a:t>
            </a:r>
            <a:r>
              <a:rPr lang="de-CH" sz="2400" b="1" u="sng" dirty="0" smtClean="0">
                <a:solidFill>
                  <a:srgbClr val="00B050"/>
                </a:solidFill>
              </a:rPr>
              <a:t>spielt</a:t>
            </a:r>
            <a:r>
              <a:rPr lang="de-CH" sz="2400" dirty="0" smtClean="0">
                <a:solidFill>
                  <a:srgbClr val="00B050"/>
                </a:solidFill>
              </a:rPr>
              <a:t> </a:t>
            </a:r>
            <a:r>
              <a:rPr lang="de-CH" sz="2400" dirty="0">
                <a:solidFill>
                  <a:srgbClr val="00B050"/>
                </a:solidFill>
              </a:rPr>
              <a:t>ihm, redet von allen seinen Wundern</a:t>
            </a:r>
            <a:endParaRPr lang="de-CH" sz="2400" dirty="0">
              <a:solidFill>
                <a:srgbClr val="00B050"/>
              </a:solidFill>
            </a:endParaRPr>
          </a:p>
        </p:txBody>
      </p:sp>
      <p:pic>
        <p:nvPicPr>
          <p:cNvPr id="5122" name="Picture 2" descr="https://www.land-der-ideen.de/sites/default/files/styles/Ort_4-3_460x307/public/orte/bilder/13201_13201.jpg?itok=MEpmE_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01" y="3573016"/>
            <a:ext cx="43815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7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5078313"/>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a:solidFill>
                  <a:srgbClr val="0070C0"/>
                </a:solidFill>
              </a:rPr>
              <a:t>Loben / Preisen</a:t>
            </a:r>
          </a:p>
          <a:p>
            <a:pPr>
              <a:spcBef>
                <a:spcPts val="1200"/>
              </a:spcBef>
            </a:pPr>
            <a:r>
              <a:rPr lang="de-CH" sz="2400" b="1" u="sng" dirty="0" err="1" smtClean="0"/>
              <a:t>Tehillah</a:t>
            </a:r>
            <a:r>
              <a:rPr lang="de-CH" sz="2400" b="1" u="sng" dirty="0" smtClean="0"/>
              <a:t>:</a:t>
            </a:r>
          </a:p>
          <a:p>
            <a:pPr>
              <a:spcBef>
                <a:spcPts val="1200"/>
              </a:spcBef>
            </a:pPr>
            <a:r>
              <a:rPr lang="de-CH" sz="2400" dirty="0" smtClean="0"/>
              <a:t>Das </a:t>
            </a:r>
            <a:r>
              <a:rPr lang="de-CH" sz="2400" dirty="0" smtClean="0"/>
              <a:t>Singen von </a:t>
            </a:r>
            <a:r>
              <a:rPr lang="de-CH" sz="2400" dirty="0" err="1" smtClean="0"/>
              <a:t>halals</a:t>
            </a:r>
            <a:r>
              <a:rPr lang="de-CH" sz="2400" dirty="0" smtClean="0"/>
              <a:t>. </a:t>
            </a:r>
            <a:r>
              <a:rPr lang="de-CH" sz="2400" dirty="0" smtClean="0">
                <a:solidFill>
                  <a:srgbClr val="C00000"/>
                </a:solidFill>
              </a:rPr>
              <a:t>Singen oder Loben mit Musik</a:t>
            </a:r>
          </a:p>
          <a:p>
            <a:endParaRPr lang="de-CH" sz="2400" u="sng" dirty="0" smtClean="0"/>
          </a:p>
          <a:p>
            <a:r>
              <a:rPr lang="de-CH" sz="2400" u="sng" dirty="0" smtClean="0"/>
              <a:t>Psalm 33,1-2</a:t>
            </a:r>
            <a:r>
              <a:rPr lang="de-CH" sz="2400" dirty="0" smtClean="0"/>
              <a:t>: </a:t>
            </a:r>
            <a:r>
              <a:rPr lang="de-CH" sz="2400" dirty="0">
                <a:solidFill>
                  <a:srgbClr val="00B050"/>
                </a:solidFill>
              </a:rPr>
              <a:t>Jubelt, ihr Gerechten, über den HERRN; den Aufrichtigen ziemt </a:t>
            </a:r>
            <a:r>
              <a:rPr lang="de-CH" sz="2400" b="1" u="sng" dirty="0">
                <a:solidFill>
                  <a:srgbClr val="00B050"/>
                </a:solidFill>
              </a:rPr>
              <a:t>Lobgesang</a:t>
            </a:r>
            <a:r>
              <a:rPr lang="de-CH" sz="2400" dirty="0">
                <a:solidFill>
                  <a:srgbClr val="00B050"/>
                </a:solidFill>
              </a:rPr>
              <a:t>. </a:t>
            </a:r>
            <a:r>
              <a:rPr lang="de-CH" sz="2400" dirty="0" smtClean="0">
                <a:solidFill>
                  <a:srgbClr val="00B050"/>
                </a:solidFill>
              </a:rPr>
              <a:t>Preist (</a:t>
            </a:r>
            <a:r>
              <a:rPr lang="de-CH" sz="2400" dirty="0" err="1" smtClean="0">
                <a:solidFill>
                  <a:srgbClr val="00B050"/>
                </a:solidFill>
              </a:rPr>
              <a:t>jadah</a:t>
            </a:r>
            <a:r>
              <a:rPr lang="de-CH" sz="2400" dirty="0" smtClean="0">
                <a:solidFill>
                  <a:srgbClr val="00B050"/>
                </a:solidFill>
              </a:rPr>
              <a:t>) </a:t>
            </a:r>
            <a:r>
              <a:rPr lang="de-CH" sz="2400" dirty="0">
                <a:solidFill>
                  <a:srgbClr val="00B050"/>
                </a:solidFill>
              </a:rPr>
              <a:t>den HERRN mit der Zither; spielt ihm auf der zehnsaitigen Harfe! </a:t>
            </a:r>
          </a:p>
          <a:p>
            <a:pPr>
              <a:spcBef>
                <a:spcPts val="1200"/>
              </a:spcBef>
            </a:pPr>
            <a:endParaRPr lang="de-CH" sz="2400" u="sng" dirty="0"/>
          </a:p>
          <a:p>
            <a:pPr>
              <a:spcBef>
                <a:spcPts val="1200"/>
              </a:spcBef>
            </a:pPr>
            <a:endParaRPr lang="de-CH" sz="2400" b="1" dirty="0" smtClean="0">
              <a:solidFill>
                <a:srgbClr val="0070C0"/>
              </a:solidFill>
            </a:endParaRPr>
          </a:p>
          <a:p>
            <a:pPr>
              <a:spcBef>
                <a:spcPts val="1200"/>
              </a:spcBef>
            </a:pPr>
            <a:endParaRPr lang="de-CH" sz="2400" b="1" dirty="0" smtClean="0">
              <a:solidFill>
                <a:srgbClr val="0070C0"/>
              </a:solidFill>
            </a:endParaRPr>
          </a:p>
        </p:txBody>
      </p:sp>
    </p:spTree>
    <p:extLst>
      <p:ext uri="{BB962C8B-B14F-4D97-AF65-F5344CB8AC3E}">
        <p14:creationId xmlns:p14="http://schemas.microsoft.com/office/powerpoint/2010/main" val="24268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3662541"/>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Anbeten </a:t>
            </a:r>
            <a:endParaRPr lang="de-CH" sz="2400" b="1" dirty="0" smtClean="0">
              <a:solidFill>
                <a:srgbClr val="0070C0"/>
              </a:solidFill>
            </a:endParaRPr>
          </a:p>
          <a:p>
            <a:pPr>
              <a:spcBef>
                <a:spcPts val="1200"/>
              </a:spcBef>
            </a:pPr>
            <a:r>
              <a:rPr lang="de-CH" sz="2400" b="1" u="sng" dirty="0" err="1" smtClean="0"/>
              <a:t>Shachah</a:t>
            </a:r>
            <a:r>
              <a:rPr lang="de-CH" sz="2400" b="1" u="sng" dirty="0" smtClean="0"/>
              <a:t>:</a:t>
            </a:r>
            <a:r>
              <a:rPr lang="de-CH" sz="2400" dirty="0" smtClean="0"/>
              <a:t>  (englisch = </a:t>
            </a:r>
            <a:r>
              <a:rPr lang="de-CH" sz="2400" dirty="0" err="1" smtClean="0"/>
              <a:t>worship</a:t>
            </a:r>
            <a:r>
              <a:rPr lang="de-CH" sz="2400" dirty="0" smtClean="0"/>
              <a:t>)</a:t>
            </a:r>
            <a:endParaRPr lang="de-CH" sz="2400" b="1" u="sng" dirty="0" smtClean="0"/>
          </a:p>
          <a:p>
            <a:pPr>
              <a:spcBef>
                <a:spcPts val="1200"/>
              </a:spcBef>
            </a:pPr>
            <a:r>
              <a:rPr lang="de-CH" sz="2400" dirty="0" smtClean="0"/>
              <a:t>sich beugen, ducken, auf die Knie fallen, Ehrerbietung ausdrücken, Ehrfurcht tun, </a:t>
            </a:r>
            <a:r>
              <a:rPr lang="de-CH" sz="2400" dirty="0" smtClean="0"/>
              <a:t>Anbetung</a:t>
            </a:r>
          </a:p>
          <a:p>
            <a:pPr>
              <a:spcBef>
                <a:spcPts val="1200"/>
              </a:spcBef>
            </a:pPr>
            <a:r>
              <a:rPr lang="de-CH" sz="2400" u="sng" dirty="0" smtClean="0"/>
              <a:t>1. Mose 22,5: </a:t>
            </a:r>
            <a:r>
              <a:rPr lang="de-CH" sz="2400" dirty="0" smtClean="0">
                <a:solidFill>
                  <a:srgbClr val="00B050"/>
                </a:solidFill>
              </a:rPr>
              <a:t>und </a:t>
            </a:r>
            <a:r>
              <a:rPr lang="de-CH" sz="2400" dirty="0">
                <a:solidFill>
                  <a:srgbClr val="00B050"/>
                </a:solidFill>
              </a:rPr>
              <a:t>sprach zu seinen Knechten: Bleibt ihr hier mit dem Esel. Ich und der Knabe wollen dorthin gehen, und wenn wir </a:t>
            </a:r>
            <a:r>
              <a:rPr lang="de-CH" sz="2400" b="1" u="sng" dirty="0">
                <a:solidFill>
                  <a:srgbClr val="00B050"/>
                </a:solidFill>
              </a:rPr>
              <a:t>angebete</a:t>
            </a:r>
            <a:r>
              <a:rPr lang="de-CH" sz="2400" dirty="0">
                <a:solidFill>
                  <a:srgbClr val="00B050"/>
                </a:solidFill>
              </a:rPr>
              <a:t>t haben, wollen wir wieder zu euch kommen</a:t>
            </a:r>
            <a:r>
              <a:rPr lang="de-CH" sz="2400" dirty="0" smtClean="0">
                <a:solidFill>
                  <a:srgbClr val="00B050"/>
                </a:solidFill>
              </a:rPr>
              <a:t>.</a:t>
            </a:r>
            <a:endParaRPr lang="de-CH" sz="2400" dirty="0">
              <a:solidFill>
                <a:srgbClr val="00B050"/>
              </a:solidFill>
            </a:endParaRPr>
          </a:p>
        </p:txBody>
      </p:sp>
      <p:pic>
        <p:nvPicPr>
          <p:cNvPr id="6146" name="Picture 2" descr="http://photos1.blogger.com/img/185/1993/640/prayer%20on%20kn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323037"/>
            <a:ext cx="4022266" cy="234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3662541"/>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Anbeten </a:t>
            </a:r>
            <a:endParaRPr lang="de-CH" sz="2400" b="1" dirty="0" smtClean="0">
              <a:solidFill>
                <a:srgbClr val="0070C0"/>
              </a:solidFill>
            </a:endParaRPr>
          </a:p>
          <a:p>
            <a:pPr>
              <a:spcBef>
                <a:spcPts val="1200"/>
              </a:spcBef>
            </a:pPr>
            <a:r>
              <a:rPr lang="de-CH" sz="2400" b="1" u="sng" dirty="0" err="1" smtClean="0"/>
              <a:t>Segid</a:t>
            </a:r>
            <a:r>
              <a:rPr lang="de-CH" sz="2400" b="1" u="sng" dirty="0" smtClean="0"/>
              <a:t>: </a:t>
            </a:r>
            <a:r>
              <a:rPr lang="de-CH" sz="2400" dirty="0" smtClean="0"/>
              <a:t>(</a:t>
            </a:r>
            <a:r>
              <a:rPr lang="de-CH" sz="2400" dirty="0" err="1" smtClean="0"/>
              <a:t>kaldäisch</a:t>
            </a:r>
            <a:r>
              <a:rPr lang="de-CH" sz="2400" dirty="0" smtClean="0"/>
              <a:t>) </a:t>
            </a:r>
            <a:r>
              <a:rPr lang="de-CH" sz="2400" dirty="0" smtClean="0"/>
              <a:t>Anbeten</a:t>
            </a:r>
          </a:p>
          <a:p>
            <a:pPr>
              <a:spcBef>
                <a:spcPts val="1200"/>
              </a:spcBef>
            </a:pPr>
            <a:r>
              <a:rPr lang="de-CH" sz="2400" u="sng" dirty="0"/>
              <a:t>Daniel 3,5: </a:t>
            </a:r>
            <a:r>
              <a:rPr lang="de-CH" sz="2400" dirty="0">
                <a:solidFill>
                  <a:srgbClr val="00B050"/>
                </a:solidFill>
              </a:rPr>
              <a:t>Wenn ihr hören werdet den Schall der Posaunen, Trompeten, Harfen, Zithern, Flöten, Lauten und aller andern Instrumente, dann sollt ihr niederfallen und das goldene Bild anbeten, das der König Nebukadnezar hat aufrichten lassen. </a:t>
            </a:r>
            <a:endParaRPr lang="de-CH" sz="2400" dirty="0" smtClean="0">
              <a:solidFill>
                <a:srgbClr val="00B050"/>
              </a:solidFill>
            </a:endParaRPr>
          </a:p>
          <a:p>
            <a:pPr>
              <a:spcBef>
                <a:spcPts val="1200"/>
              </a:spcBef>
            </a:pPr>
            <a:endParaRPr lang="de-CH" sz="2400" b="1" dirty="0" smtClean="0">
              <a:solidFill>
                <a:srgbClr val="0070C0"/>
              </a:solidFill>
            </a:endParaRPr>
          </a:p>
        </p:txBody>
      </p:sp>
    </p:spTree>
    <p:extLst>
      <p:ext uri="{BB962C8B-B14F-4D97-AF65-F5344CB8AC3E}">
        <p14:creationId xmlns:p14="http://schemas.microsoft.com/office/powerpoint/2010/main" val="708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9552" y="677821"/>
            <a:ext cx="8568951" cy="4770537"/>
          </a:xfrm>
          <a:prstGeom prst="rect">
            <a:avLst/>
          </a:prstGeom>
          <a:noFill/>
        </p:spPr>
        <p:txBody>
          <a:bodyPr wrap="square" rtlCol="0">
            <a:spAutoFit/>
          </a:bodyPr>
          <a:lstStyle/>
          <a:p>
            <a:pPr marL="457200" indent="-457200">
              <a:spcBef>
                <a:spcPts val="1200"/>
              </a:spcBef>
              <a:buAutoNum type="arabicPeriod"/>
            </a:pPr>
            <a:r>
              <a:rPr lang="de-CH" sz="2400" b="1" dirty="0" smtClean="0">
                <a:solidFill>
                  <a:srgbClr val="C00000"/>
                </a:solidFill>
              </a:rPr>
              <a:t>Die deutschen Begriffe</a:t>
            </a:r>
          </a:p>
          <a:p>
            <a:endParaRPr lang="de-CH" b="1" u="sng" dirty="0" smtClean="0">
              <a:solidFill>
                <a:srgbClr val="0070C0"/>
              </a:solidFill>
            </a:endParaRPr>
          </a:p>
          <a:p>
            <a:r>
              <a:rPr lang="de-CH" sz="2400" b="1" dirty="0" smtClean="0">
                <a:solidFill>
                  <a:srgbClr val="0070C0"/>
                </a:solidFill>
              </a:rPr>
              <a:t>Loben</a:t>
            </a:r>
          </a:p>
          <a:p>
            <a:r>
              <a:rPr lang="de-CH" sz="2400" u="sng" dirty="0" smtClean="0"/>
              <a:t>von althochdeutsch: </a:t>
            </a:r>
            <a:r>
              <a:rPr lang="de-CH" sz="2400" u="sng" dirty="0" err="1" smtClean="0"/>
              <a:t>lobon</a:t>
            </a:r>
            <a:r>
              <a:rPr lang="de-CH" sz="2400" u="sng" dirty="0" smtClean="0"/>
              <a:t>: </a:t>
            </a:r>
            <a:r>
              <a:rPr lang="de-CH" sz="2400" dirty="0"/>
              <a:t>loben, preisen, verherrlichen, empfehlen, </a:t>
            </a:r>
            <a:r>
              <a:rPr lang="de-CH" sz="2400" dirty="0" smtClean="0"/>
              <a:t>jubeln</a:t>
            </a:r>
          </a:p>
          <a:p>
            <a:endParaRPr lang="de-CH" sz="2400" b="1" dirty="0" smtClean="0"/>
          </a:p>
          <a:p>
            <a:pPr>
              <a:lnSpc>
                <a:spcPct val="150000"/>
              </a:lnSpc>
            </a:pPr>
            <a:r>
              <a:rPr lang="de-CH" sz="2400" b="1" dirty="0" smtClean="0"/>
              <a:t>Bedeutung: </a:t>
            </a:r>
            <a:br>
              <a:rPr lang="de-CH" sz="2400" b="1" dirty="0" smtClean="0"/>
            </a:br>
            <a:r>
              <a:rPr lang="de-CH" sz="2000" dirty="0" smtClean="0"/>
              <a:t>a) sich </a:t>
            </a:r>
            <a:r>
              <a:rPr lang="de-CH" sz="2000" dirty="0"/>
              <a:t>positiv über jemanden </a:t>
            </a:r>
            <a:r>
              <a:rPr lang="de-CH" sz="2000" dirty="0" smtClean="0"/>
              <a:t>aussprechen, </a:t>
            </a:r>
            <a:r>
              <a:rPr lang="de-CH" sz="2000" b="1" dirty="0" smtClean="0">
                <a:solidFill>
                  <a:srgbClr val="C00000"/>
                </a:solidFill>
              </a:rPr>
              <a:t>Anerkennung ausdrücken</a:t>
            </a:r>
            <a:endParaRPr lang="de-CH" sz="2000" b="1" dirty="0">
              <a:solidFill>
                <a:srgbClr val="C00000"/>
              </a:solidFill>
            </a:endParaRPr>
          </a:p>
          <a:p>
            <a:pPr>
              <a:lnSpc>
                <a:spcPct val="150000"/>
              </a:lnSpc>
            </a:pPr>
            <a:r>
              <a:rPr lang="de-CH" sz="2000" dirty="0" smtClean="0"/>
              <a:t>b) jemandem </a:t>
            </a:r>
            <a:r>
              <a:rPr lang="de-CH" sz="2000" dirty="0"/>
              <a:t>etwas versprechen, sein Wort geben (geloben, </a:t>
            </a:r>
            <a:r>
              <a:rPr lang="de-CH" sz="2000" dirty="0" smtClean="0"/>
              <a:t>Gelöbnis, Gelübde)</a:t>
            </a:r>
            <a:endParaRPr lang="de-CH" sz="2000" dirty="0"/>
          </a:p>
          <a:p>
            <a:pPr>
              <a:lnSpc>
                <a:spcPct val="150000"/>
              </a:lnSpc>
            </a:pPr>
            <a:r>
              <a:rPr lang="de-CH" sz="2000" dirty="0"/>
              <a:t>c) einer Person versprechen, sie/ihn zu ehelichen </a:t>
            </a:r>
            <a:r>
              <a:rPr lang="de-CH" sz="2000" dirty="0" smtClean="0"/>
              <a:t>(verloben)</a:t>
            </a:r>
          </a:p>
          <a:p>
            <a:endParaRPr lang="de-CH" sz="2000" dirty="0"/>
          </a:p>
          <a:p>
            <a:endParaRPr lang="de-CH" sz="2000" dirty="0" smtClean="0"/>
          </a:p>
        </p:txBody>
      </p:sp>
    </p:spTree>
    <p:extLst>
      <p:ext uri="{BB962C8B-B14F-4D97-AF65-F5344CB8AC3E}">
        <p14:creationId xmlns:p14="http://schemas.microsoft.com/office/powerpoint/2010/main" val="11344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elternwissen.com/fileadmin/content/loben-kritisieren-kritik-feedback-copyright-runzelkorn-Fotolia.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amas-papas.li/ContentFile/image/Corbis-42-23055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0099"/>
            <a:ext cx="4104456" cy="27384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karrierebibel.de/wp-content/uploads/2014/12/Rivalit%C3%A4t_im_Job_G%C3%B6nnen_Anerkennung_Appla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89040"/>
            <a:ext cx="3874188" cy="26189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ubecon.rocks/wordpress/wp-content/uploads/2016/03/Mitarbeitermotivation_Lo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053" y="3350466"/>
            <a:ext cx="3562350" cy="30575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ergebnis für Lob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407" y="2420888"/>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8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9552" y="677821"/>
            <a:ext cx="8568951" cy="4185761"/>
          </a:xfrm>
          <a:prstGeom prst="rect">
            <a:avLst/>
          </a:prstGeom>
          <a:noFill/>
        </p:spPr>
        <p:txBody>
          <a:bodyPr wrap="square" rtlCol="0">
            <a:spAutoFit/>
          </a:bodyPr>
          <a:lstStyle/>
          <a:p>
            <a:pPr marL="457200" indent="-457200">
              <a:spcBef>
                <a:spcPts val="1200"/>
              </a:spcBef>
              <a:buAutoNum type="arabicPeriod"/>
            </a:pPr>
            <a:r>
              <a:rPr lang="de-CH" sz="2400" b="1" dirty="0" smtClean="0">
                <a:solidFill>
                  <a:srgbClr val="C00000"/>
                </a:solidFill>
              </a:rPr>
              <a:t>Die deutschen Begriffe</a:t>
            </a:r>
          </a:p>
          <a:p>
            <a:endParaRPr lang="de-CH" b="1" u="sng" dirty="0" smtClean="0">
              <a:solidFill>
                <a:srgbClr val="0070C0"/>
              </a:solidFill>
            </a:endParaRPr>
          </a:p>
          <a:p>
            <a:r>
              <a:rPr lang="de-CH" sz="2400" b="1" dirty="0" smtClean="0">
                <a:solidFill>
                  <a:srgbClr val="0070C0"/>
                </a:solidFill>
              </a:rPr>
              <a:t>Preisen</a:t>
            </a:r>
            <a:endParaRPr lang="de-CH" sz="2400" b="1" dirty="0">
              <a:solidFill>
                <a:srgbClr val="0070C0"/>
              </a:solidFill>
            </a:endParaRPr>
          </a:p>
          <a:p>
            <a:pPr marL="342900" indent="-342900">
              <a:lnSpc>
                <a:spcPct val="150000"/>
              </a:lnSpc>
              <a:buFont typeface="Arial" panose="020B0604020202020204" pitchFamily="34" charset="0"/>
              <a:buChar char="•"/>
            </a:pPr>
            <a:r>
              <a:rPr lang="de-CH" sz="2400" dirty="0" smtClean="0"/>
              <a:t>Kirchlicher Begriff -&gt; loben</a:t>
            </a:r>
          </a:p>
          <a:p>
            <a:pPr marL="342900" indent="-342900">
              <a:lnSpc>
                <a:spcPct val="150000"/>
              </a:lnSpc>
              <a:buFont typeface="Arial" panose="020B0604020202020204" pitchFamily="34" charset="0"/>
              <a:buChar char="•"/>
            </a:pPr>
            <a:r>
              <a:rPr lang="de-CH" sz="2400" dirty="0" smtClean="0"/>
              <a:t>Preis – Wertangabe bei </a:t>
            </a:r>
            <a:r>
              <a:rPr lang="de-CH" sz="2400" dirty="0" smtClean="0"/>
              <a:t>Waren</a:t>
            </a:r>
            <a:endParaRPr lang="de-CH" sz="2400" dirty="0" smtClean="0"/>
          </a:p>
          <a:p>
            <a:pPr marL="342900" indent="-342900">
              <a:lnSpc>
                <a:spcPct val="150000"/>
              </a:lnSpc>
              <a:buFont typeface="Arial" panose="020B0604020202020204" pitchFamily="34" charset="0"/>
              <a:buChar char="•"/>
            </a:pPr>
            <a:r>
              <a:rPr lang="de-CH" sz="2400" dirty="0" smtClean="0"/>
              <a:t>Preis – Gewinn bei einem Wettbewerb</a:t>
            </a:r>
          </a:p>
          <a:p>
            <a:pPr marL="342900" indent="-342900">
              <a:lnSpc>
                <a:spcPct val="150000"/>
              </a:lnSpc>
              <a:buFont typeface="Arial" panose="020B0604020202020204" pitchFamily="34" charset="0"/>
              <a:buChar char="•"/>
            </a:pPr>
            <a:r>
              <a:rPr lang="de-CH" sz="2400" dirty="0" smtClean="0"/>
              <a:t>Preis – </a:t>
            </a:r>
            <a:r>
              <a:rPr lang="de-CH" sz="2400" b="1" dirty="0" smtClean="0">
                <a:solidFill>
                  <a:srgbClr val="C00000"/>
                </a:solidFill>
              </a:rPr>
              <a:t>Auszeichnung, Ehrung </a:t>
            </a:r>
            <a:r>
              <a:rPr lang="de-CH" sz="2400" dirty="0" smtClean="0"/>
              <a:t>oder Geschenk bei Wettkämpfen</a:t>
            </a:r>
          </a:p>
          <a:p>
            <a:pPr marL="342900" indent="-342900">
              <a:lnSpc>
                <a:spcPct val="150000"/>
              </a:lnSpc>
              <a:buFont typeface="Arial" panose="020B0604020202020204" pitchFamily="34" charset="0"/>
              <a:buChar char="•"/>
            </a:pPr>
            <a:r>
              <a:rPr lang="de-CH" sz="2400" dirty="0" smtClean="0"/>
              <a:t>Anpreisen – die positiven Eigenschaften, den Wert hervorheben</a:t>
            </a:r>
          </a:p>
          <a:p>
            <a:endParaRPr lang="de-CH" sz="2000" dirty="0" smtClean="0"/>
          </a:p>
        </p:txBody>
      </p:sp>
      <p:pic>
        <p:nvPicPr>
          <p:cNvPr id="1026" name="Picture 2" descr="http://business24.ch/wp-content/uploads/2014/04/Preise-Vector-Department-Shutterstock.com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484784"/>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tscoop.ch/fileadmin/filemount/Newsletter/Badges/Wettbewerb_gel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484784"/>
            <a:ext cx="1944216" cy="1854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dosb.de/fileadmin/Bilder_allgemein/Veranstaltungen/Olympische_Jugendspiele/bildgalerie/Segeln/Segeln_Siegerehrung_Florian%20Haufe_Barrows_van%20Aanholt17298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677821"/>
            <a:ext cx="3175552" cy="2323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tatic6.swp-plus.de/storage/scl/bildergalerie/hohenlohe/crailsheim/2015crai/04/fischmarkt-crailsheim/1883242_t1w600h392q90v54281_dc_email2xml_6k4jacceoeogk7tq2ba.jpg?version=1429597340"/>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5099566" y="615156"/>
            <a:ext cx="3544537" cy="236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http://static6.swp-plus.de/storage/scl/bildergalerie/hohenlohe/crailsheim/2015crai/04/fischmarkt-crailsheim/1883242_t1w600h392q90v54281_dc_email2xml_6k4jacceoeogk7tq2ba.jpg?version=142959734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4788024" y="3465310"/>
            <a:ext cx="4213901" cy="2809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itscoop.ch/fileadmin/filemount/Newsletter/Badges/Wettbewerb_gel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08" y="382745"/>
            <a:ext cx="3024336" cy="2884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usiness24.ch/wp-content/uploads/2014/04/Preise-Vector-Department-Shutterstock.com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076" y="582848"/>
            <a:ext cx="2484276" cy="24842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dosb.de/fileadmin/Bilder_allgemein/Veranstaltungen/Olympische_Jugendspiele/bildgalerie/Taekwondo/Antonia%20Katheder%20Siegerehrung%200818-63w-ceremony01.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5000" contrast="-4000"/>
                    </a14:imgEffect>
                  </a14:imgLayer>
                </a14:imgProps>
              </a:ext>
              <a:ext uri="{28A0092B-C50C-407E-A947-70E740481C1C}">
                <a14:useLocalDpi xmlns:a14="http://schemas.microsoft.com/office/drawing/2010/main" val="0"/>
              </a:ext>
            </a:extLst>
          </a:blip>
          <a:srcRect/>
          <a:stretch>
            <a:fillRect/>
          </a:stretch>
        </p:blipFill>
        <p:spPr bwMode="auto">
          <a:xfrm>
            <a:off x="353265" y="3465310"/>
            <a:ext cx="4040586" cy="2809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2769989"/>
          </a:xfrm>
          <a:prstGeom prst="rect">
            <a:avLst/>
          </a:prstGeom>
          <a:noFill/>
        </p:spPr>
        <p:txBody>
          <a:bodyPr wrap="square" rtlCol="0">
            <a:spAutoFit/>
          </a:bodyPr>
          <a:lstStyle/>
          <a:p>
            <a:pPr marL="457200" indent="-457200">
              <a:spcBef>
                <a:spcPts val="1200"/>
              </a:spcBef>
              <a:buAutoNum type="arabicPeriod"/>
            </a:pPr>
            <a:r>
              <a:rPr lang="de-CH" sz="2400" b="1" dirty="0" smtClean="0">
                <a:solidFill>
                  <a:srgbClr val="C00000"/>
                </a:solidFill>
              </a:rPr>
              <a:t>Die deutschen Begriffe</a:t>
            </a:r>
          </a:p>
          <a:p>
            <a:endParaRPr lang="de-CH" b="1" u="sng" dirty="0" smtClean="0">
              <a:solidFill>
                <a:srgbClr val="0070C0"/>
              </a:solidFill>
            </a:endParaRPr>
          </a:p>
          <a:p>
            <a:r>
              <a:rPr lang="de-CH" sz="2400" b="1" dirty="0" smtClean="0">
                <a:solidFill>
                  <a:srgbClr val="0070C0"/>
                </a:solidFill>
              </a:rPr>
              <a:t>Anbetung</a:t>
            </a:r>
          </a:p>
          <a:p>
            <a:pPr marL="342900" indent="-342900">
              <a:lnSpc>
                <a:spcPct val="150000"/>
              </a:lnSpc>
              <a:buFont typeface="Arial" panose="020B0604020202020204" pitchFamily="34" charset="0"/>
              <a:buChar char="•"/>
            </a:pPr>
            <a:r>
              <a:rPr lang="de-CH" sz="2400" dirty="0" smtClean="0"/>
              <a:t>Betende Verehrung eines Gottes</a:t>
            </a:r>
          </a:p>
          <a:p>
            <a:pPr marL="342900" indent="-342900">
              <a:lnSpc>
                <a:spcPct val="150000"/>
              </a:lnSpc>
              <a:buFont typeface="Arial" panose="020B0604020202020204" pitchFamily="34" charset="0"/>
              <a:buChar char="•"/>
            </a:pPr>
            <a:r>
              <a:rPr lang="de-CH" sz="2400" dirty="0" smtClean="0"/>
              <a:t>Der / die </a:t>
            </a:r>
            <a:r>
              <a:rPr lang="de-CH" sz="2400" dirty="0" err="1" smtClean="0"/>
              <a:t>Angebetene</a:t>
            </a:r>
            <a:r>
              <a:rPr lang="de-CH" sz="2400" dirty="0" smtClean="0"/>
              <a:t> (Verehrung einer geliebten Person)</a:t>
            </a:r>
          </a:p>
          <a:p>
            <a:pPr marL="342900" indent="-342900">
              <a:lnSpc>
                <a:spcPct val="150000"/>
              </a:lnSpc>
              <a:buFont typeface="Arial" panose="020B0604020202020204" pitchFamily="34" charset="0"/>
              <a:buChar char="•"/>
            </a:pPr>
            <a:endParaRPr lang="de-CH" sz="2400" dirty="0"/>
          </a:p>
        </p:txBody>
      </p:sp>
      <p:pic>
        <p:nvPicPr>
          <p:cNvPr id="3074" name="Picture 2" descr="http://www.scharf-links.de/uploads/pics/goldenes-kalb-anbetu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26" y="2994066"/>
            <a:ext cx="3332021" cy="33320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fem.com/var/fem/storage/images/liebe-lust/artikel/kreative-heiratsantraege-die-top-5-der-schoensten-ideen-2/612964-1-ger-DE/kreative-heiratsantraege-die-top-5-der-schoensten-ideen-2_contentgrid.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000" contrast="17000"/>
                    </a14:imgEffect>
                  </a14:imgLayer>
                </a14:imgProps>
              </a:ext>
              <a:ext uri="{28A0092B-C50C-407E-A947-70E740481C1C}">
                <a14:useLocalDpi xmlns:a14="http://schemas.microsoft.com/office/drawing/2010/main" val="0"/>
              </a:ext>
            </a:extLst>
          </a:blip>
          <a:srcRect/>
          <a:stretch>
            <a:fillRect/>
          </a:stretch>
        </p:blipFill>
        <p:spPr bwMode="auto">
          <a:xfrm>
            <a:off x="4453813" y="3140968"/>
            <a:ext cx="4476582" cy="252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3354765"/>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Loben / Preisen</a:t>
            </a:r>
          </a:p>
          <a:p>
            <a:pPr>
              <a:spcBef>
                <a:spcPts val="1200"/>
              </a:spcBef>
            </a:pPr>
            <a:r>
              <a:rPr lang="de-CH" sz="2400" b="1" dirty="0" err="1" smtClean="0"/>
              <a:t>Jadah</a:t>
            </a:r>
            <a:r>
              <a:rPr lang="de-CH" sz="2400" b="1" dirty="0" smtClean="0"/>
              <a:t>: </a:t>
            </a:r>
            <a:r>
              <a:rPr lang="de-CH" sz="2400" dirty="0" smtClean="0"/>
              <a:t>Hand </a:t>
            </a:r>
            <a:r>
              <a:rPr lang="de-CH" sz="2400" dirty="0"/>
              <a:t>werfen (wie bei Stein- oder Pfeilwurf</a:t>
            </a:r>
            <a:r>
              <a:rPr lang="de-CH" sz="2400" dirty="0" smtClean="0"/>
              <a:t>): </a:t>
            </a:r>
            <a:br>
              <a:rPr lang="de-CH" sz="2400" dirty="0" smtClean="0"/>
            </a:br>
            <a:r>
              <a:rPr lang="de-CH" sz="2400" dirty="0" smtClean="0">
                <a:solidFill>
                  <a:srgbClr val="C00000"/>
                </a:solidFill>
              </a:rPr>
              <a:t>mit erhobenen Händen loben, </a:t>
            </a:r>
            <a:r>
              <a:rPr lang="de-CH" sz="2400" dirty="0" smtClean="0">
                <a:solidFill>
                  <a:srgbClr val="C00000"/>
                </a:solidFill>
              </a:rPr>
              <a:t>preisen</a:t>
            </a:r>
          </a:p>
          <a:p>
            <a:endParaRPr lang="de-CH" sz="2400" u="sng" dirty="0" smtClean="0"/>
          </a:p>
          <a:p>
            <a:r>
              <a:rPr lang="de-CH" sz="2400" u="sng" dirty="0" smtClean="0"/>
              <a:t>1. Mose 29,35</a:t>
            </a:r>
            <a:r>
              <a:rPr lang="de-CH" sz="2400" dirty="0"/>
              <a:t>: </a:t>
            </a:r>
            <a:r>
              <a:rPr lang="de-CH" sz="2400" dirty="0">
                <a:solidFill>
                  <a:srgbClr val="00B050"/>
                </a:solidFill>
              </a:rPr>
              <a:t>Dann wurde sie noch einmal schwanger und gebar einen Sohn; und sie sagte: Diesmal will ich den HERRN </a:t>
            </a:r>
            <a:r>
              <a:rPr lang="de-CH" sz="2400" b="1" u="sng" dirty="0">
                <a:solidFill>
                  <a:srgbClr val="00B050"/>
                </a:solidFill>
              </a:rPr>
              <a:t>preisen</a:t>
            </a:r>
            <a:r>
              <a:rPr lang="de-CH" sz="2400" dirty="0">
                <a:solidFill>
                  <a:srgbClr val="00B050"/>
                </a:solidFill>
              </a:rPr>
              <a:t>! </a:t>
            </a:r>
            <a:r>
              <a:rPr lang="de-CH" sz="2400" dirty="0">
                <a:solidFill>
                  <a:srgbClr val="00B050"/>
                </a:solidFill>
              </a:rPr>
              <a:t>Darum gab sie ihm den Namen </a:t>
            </a:r>
            <a:r>
              <a:rPr lang="de-CH" sz="2400" dirty="0" err="1" smtClean="0">
                <a:solidFill>
                  <a:srgbClr val="00B050"/>
                </a:solidFill>
              </a:rPr>
              <a:t>Juda</a:t>
            </a:r>
            <a:r>
              <a:rPr lang="de-CH" sz="2400" dirty="0" smtClean="0">
                <a:solidFill>
                  <a:srgbClr val="00B050"/>
                </a:solidFill>
              </a:rPr>
              <a:t>.</a:t>
            </a:r>
            <a:endParaRPr lang="de-CH" sz="2400" dirty="0"/>
          </a:p>
        </p:txBody>
      </p:sp>
      <p:pic>
        <p:nvPicPr>
          <p:cNvPr id="3074" name="Picture 2" descr="http://www.windsorstar.com/cms/binary/32432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36912"/>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2769989"/>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Loben / Preisen</a:t>
            </a:r>
          </a:p>
          <a:p>
            <a:pPr>
              <a:spcBef>
                <a:spcPts val="1200"/>
              </a:spcBef>
            </a:pPr>
            <a:r>
              <a:rPr lang="de-CH" sz="2400" b="1" u="sng" dirty="0" err="1" smtClean="0"/>
              <a:t>Shabach</a:t>
            </a:r>
            <a:r>
              <a:rPr lang="de-CH" sz="2400" b="1" u="sng" dirty="0" smtClean="0"/>
              <a:t>:</a:t>
            </a:r>
            <a:r>
              <a:rPr lang="de-CH" sz="2400" b="1" dirty="0" smtClean="0"/>
              <a:t> </a:t>
            </a:r>
            <a:r>
              <a:rPr lang="de-CH" sz="2400" dirty="0">
                <a:solidFill>
                  <a:srgbClr val="C00000"/>
                </a:solidFill>
              </a:rPr>
              <a:t>mit</a:t>
            </a:r>
            <a:r>
              <a:rPr lang="de-DE" sz="2400" dirty="0">
                <a:solidFill>
                  <a:srgbClr val="C00000"/>
                </a:solidFill>
              </a:rPr>
              <a:t> </a:t>
            </a:r>
            <a:r>
              <a:rPr lang="de-DE" sz="2400" dirty="0">
                <a:solidFill>
                  <a:srgbClr val="C00000"/>
                </a:solidFill>
              </a:rPr>
              <a:t>einem lauten Ton </a:t>
            </a:r>
            <a:r>
              <a:rPr lang="de-DE" sz="2400" dirty="0" smtClean="0">
                <a:solidFill>
                  <a:srgbClr val="C00000"/>
                </a:solidFill>
              </a:rPr>
              <a:t>angeben</a:t>
            </a:r>
            <a:r>
              <a:rPr lang="de-DE" sz="2400" dirty="0" smtClean="0"/>
              <a:t>:</a:t>
            </a:r>
            <a:r>
              <a:rPr lang="de-DE" sz="2400" dirty="0"/>
              <a:t/>
            </a:r>
            <a:br>
              <a:rPr lang="de-DE" sz="2400" dirty="0"/>
            </a:br>
            <a:r>
              <a:rPr lang="de-DE" sz="2400" dirty="0" smtClean="0"/>
              <a:t>s</a:t>
            </a:r>
            <a:r>
              <a:rPr lang="de-CH" sz="2400" dirty="0" err="1" smtClean="0"/>
              <a:t>chreien</a:t>
            </a:r>
            <a:r>
              <a:rPr lang="de-CH" sz="2400" dirty="0"/>
              <a:t>, </a:t>
            </a:r>
            <a:r>
              <a:rPr lang="de-CH" sz="2400" dirty="0" smtClean="0"/>
              <a:t>befehlen</a:t>
            </a:r>
            <a:r>
              <a:rPr lang="de-CH" sz="2400" dirty="0"/>
              <a:t>, </a:t>
            </a:r>
            <a:r>
              <a:rPr lang="de-CH" sz="2400" dirty="0" smtClean="0"/>
              <a:t>preisen, triumphieren</a:t>
            </a:r>
          </a:p>
          <a:p>
            <a:pPr>
              <a:spcBef>
                <a:spcPts val="1200"/>
              </a:spcBef>
            </a:pPr>
            <a:r>
              <a:rPr lang="de-CH" sz="2400" u="sng" dirty="0"/>
              <a:t>Psalm 145,4: </a:t>
            </a:r>
            <a:r>
              <a:rPr lang="de-CH" sz="2400" dirty="0">
                <a:solidFill>
                  <a:srgbClr val="00B050"/>
                </a:solidFill>
              </a:rPr>
              <a:t>Kindeskinder werden deine Werke </a:t>
            </a:r>
            <a:r>
              <a:rPr lang="de-CH" sz="2400" b="1" u="sng" dirty="0">
                <a:solidFill>
                  <a:srgbClr val="00B050"/>
                </a:solidFill>
              </a:rPr>
              <a:t>preisen</a:t>
            </a:r>
            <a:r>
              <a:rPr lang="de-CH" sz="2400" dirty="0">
                <a:solidFill>
                  <a:srgbClr val="00B050"/>
                </a:solidFill>
              </a:rPr>
              <a:t> und deine gewaltigen Taten verkündigen. </a:t>
            </a:r>
            <a:endParaRPr lang="de-CH" sz="2400" dirty="0"/>
          </a:p>
        </p:txBody>
      </p:sp>
    </p:spTree>
    <p:extLst>
      <p:ext uri="{BB962C8B-B14F-4D97-AF65-F5344CB8AC3E}">
        <p14:creationId xmlns:p14="http://schemas.microsoft.com/office/powerpoint/2010/main" val="30320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6983" y="154601"/>
            <a:ext cx="8424936" cy="523220"/>
          </a:xfrm>
          <a:prstGeom prst="rect">
            <a:avLst/>
          </a:prstGeom>
          <a:noFill/>
        </p:spPr>
        <p:txBody>
          <a:bodyPr wrap="square" rtlCol="0">
            <a:spAutoFit/>
          </a:bodyPr>
          <a:lstStyle/>
          <a:p>
            <a:pPr algn="ctr"/>
            <a:r>
              <a:rPr lang="de-CH" sz="2800" b="1" dirty="0" smtClean="0"/>
              <a:t>Lobpreis</a:t>
            </a:r>
            <a:endParaRPr lang="de-CH" sz="2800" b="1" dirty="0"/>
          </a:p>
        </p:txBody>
      </p:sp>
      <p:sp>
        <p:nvSpPr>
          <p:cNvPr id="3" name="Textfeld 2"/>
          <p:cNvSpPr txBox="1"/>
          <p:nvPr/>
        </p:nvSpPr>
        <p:spPr>
          <a:xfrm>
            <a:off x="530356" y="657942"/>
            <a:ext cx="8568951" cy="4555093"/>
          </a:xfrm>
          <a:prstGeom prst="rect">
            <a:avLst/>
          </a:prstGeom>
          <a:noFill/>
        </p:spPr>
        <p:txBody>
          <a:bodyPr wrap="square" rtlCol="0">
            <a:spAutoFit/>
          </a:bodyPr>
          <a:lstStyle/>
          <a:p>
            <a:pPr>
              <a:spcBef>
                <a:spcPts val="1200"/>
              </a:spcBef>
            </a:pPr>
            <a:r>
              <a:rPr lang="de-CH" sz="2400" b="1" dirty="0" smtClean="0">
                <a:solidFill>
                  <a:srgbClr val="C00000"/>
                </a:solidFill>
              </a:rPr>
              <a:t>2. Die hebräischen Begriffe</a:t>
            </a:r>
          </a:p>
          <a:p>
            <a:pPr>
              <a:spcBef>
                <a:spcPts val="1200"/>
              </a:spcBef>
            </a:pPr>
            <a:r>
              <a:rPr lang="de-CH" sz="2400" b="1" dirty="0" smtClean="0">
                <a:solidFill>
                  <a:srgbClr val="0070C0"/>
                </a:solidFill>
              </a:rPr>
              <a:t>Loben / Preisen</a:t>
            </a:r>
          </a:p>
          <a:p>
            <a:pPr>
              <a:spcBef>
                <a:spcPts val="1200"/>
              </a:spcBef>
            </a:pPr>
            <a:r>
              <a:rPr lang="de-DE" sz="2400" b="1" u="sng" dirty="0" err="1" smtClean="0"/>
              <a:t>Halal</a:t>
            </a:r>
            <a:r>
              <a:rPr lang="de-DE" sz="2400" b="1" u="sng" dirty="0" smtClean="0"/>
              <a:t>:</a:t>
            </a:r>
            <a:endParaRPr lang="de-DE" sz="2400" b="1" u="sng" dirty="0"/>
          </a:p>
          <a:p>
            <a:pPr>
              <a:spcBef>
                <a:spcPts val="1200"/>
              </a:spcBef>
            </a:pPr>
            <a:r>
              <a:rPr lang="de-DE" sz="2400" dirty="0" smtClean="0"/>
              <a:t>Rühmen, </a:t>
            </a:r>
            <a:r>
              <a:rPr lang="de-DE" sz="2400" dirty="0" smtClean="0">
                <a:solidFill>
                  <a:srgbClr val="C00000"/>
                </a:solidFill>
              </a:rPr>
              <a:t>lärmend feiern</a:t>
            </a:r>
            <a:r>
              <a:rPr lang="de-DE" sz="2400" dirty="0" smtClean="0"/>
              <a:t>, </a:t>
            </a:r>
            <a:r>
              <a:rPr lang="de-DE" sz="2400" dirty="0" err="1" smtClean="0"/>
              <a:t>raven</a:t>
            </a:r>
            <a:endParaRPr lang="de-DE" sz="2400" dirty="0" smtClean="0"/>
          </a:p>
          <a:p>
            <a:endParaRPr lang="de-CH" sz="2400" u="sng" dirty="0" smtClean="0"/>
          </a:p>
          <a:p>
            <a:r>
              <a:rPr lang="de-CH" sz="2400" u="sng" dirty="0" smtClean="0"/>
              <a:t>Psalm </a:t>
            </a:r>
            <a:r>
              <a:rPr lang="de-CH" sz="2400" u="sng" dirty="0"/>
              <a:t>22,23+24a</a:t>
            </a:r>
            <a:r>
              <a:rPr lang="de-CH" sz="2400" dirty="0"/>
              <a:t>: </a:t>
            </a:r>
            <a:r>
              <a:rPr lang="de-CH" sz="2400" dirty="0">
                <a:solidFill>
                  <a:srgbClr val="00B050"/>
                </a:solidFill>
              </a:rPr>
              <a:t>Verkündigen will ich deinen Namen meinen Brüdern; inmitten der Versammlung will ich dich </a:t>
            </a:r>
            <a:r>
              <a:rPr lang="de-CH" sz="2400" b="1" u="sng" dirty="0">
                <a:solidFill>
                  <a:srgbClr val="00B050"/>
                </a:solidFill>
              </a:rPr>
              <a:t>loben.</a:t>
            </a:r>
            <a:r>
              <a:rPr lang="de-CH" sz="2400" dirty="0">
                <a:solidFill>
                  <a:srgbClr val="00B050"/>
                </a:solidFill>
              </a:rPr>
              <a:t> </a:t>
            </a:r>
            <a:r>
              <a:rPr lang="de-CH" sz="2400" dirty="0" smtClean="0">
                <a:solidFill>
                  <a:srgbClr val="00B050"/>
                </a:solidFill>
              </a:rPr>
              <a:t>Ihr</a:t>
            </a:r>
            <a:r>
              <a:rPr lang="de-CH" sz="2400" dirty="0">
                <a:solidFill>
                  <a:srgbClr val="00B050"/>
                </a:solidFill>
              </a:rPr>
              <a:t>, die ihr den HERRN fürchtet, </a:t>
            </a:r>
            <a:r>
              <a:rPr lang="de-CH" sz="2400" b="1" u="sng" dirty="0">
                <a:solidFill>
                  <a:srgbClr val="00B050"/>
                </a:solidFill>
              </a:rPr>
              <a:t>lobet </a:t>
            </a:r>
            <a:r>
              <a:rPr lang="de-CH" sz="2400" dirty="0">
                <a:solidFill>
                  <a:srgbClr val="00B050"/>
                </a:solidFill>
              </a:rPr>
              <a:t>ihn;</a:t>
            </a:r>
          </a:p>
          <a:p>
            <a:pPr>
              <a:spcBef>
                <a:spcPts val="1200"/>
              </a:spcBef>
            </a:pPr>
            <a:endParaRPr lang="de-DE" sz="2400" dirty="0" smtClean="0"/>
          </a:p>
          <a:p>
            <a:pPr>
              <a:spcBef>
                <a:spcPts val="1200"/>
              </a:spcBef>
            </a:pPr>
            <a:endParaRPr lang="de-CH" sz="2400" dirty="0"/>
          </a:p>
        </p:txBody>
      </p:sp>
    </p:spTree>
    <p:extLst>
      <p:ext uri="{BB962C8B-B14F-4D97-AF65-F5344CB8AC3E}">
        <p14:creationId xmlns:p14="http://schemas.microsoft.com/office/powerpoint/2010/main" val="35906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494</Words>
  <Application>Microsoft Office PowerPoint</Application>
  <PresentationFormat>Bildschirmpräsentation (4:3)</PresentationFormat>
  <Paragraphs>84</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Partnerwahl</dc:title>
  <dc:creator>aschwab</dc:creator>
  <cp:lastModifiedBy>aschwab</cp:lastModifiedBy>
  <cp:revision>131</cp:revision>
  <dcterms:created xsi:type="dcterms:W3CDTF">2015-01-03T20:06:13Z</dcterms:created>
  <dcterms:modified xsi:type="dcterms:W3CDTF">2016-06-04T21:27:40Z</dcterms:modified>
</cp:coreProperties>
</file>