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DFB383DE-0EAC-4EDD-BF4E-3A2FA0778A34}" type="datetimeFigureOut">
              <a:rPr lang="de-CH" smtClean="0"/>
              <a:t>18.06.2016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411653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FB383DE-0EAC-4EDD-BF4E-3A2FA0778A34}" type="datetimeFigureOut">
              <a:rPr lang="de-CH" smtClean="0"/>
              <a:t>18.06.2016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216925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FB383DE-0EAC-4EDD-BF4E-3A2FA0778A34}" type="datetimeFigureOut">
              <a:rPr lang="de-CH" smtClean="0"/>
              <a:t>18.06.2016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20855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FB383DE-0EAC-4EDD-BF4E-3A2FA0778A34}" type="datetimeFigureOut">
              <a:rPr lang="de-CH" smtClean="0"/>
              <a:t>18.06.2016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231852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FB383DE-0EAC-4EDD-BF4E-3A2FA0778A34}" type="datetimeFigureOut">
              <a:rPr lang="de-CH" smtClean="0"/>
              <a:t>18.06.2016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310044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DFB383DE-0EAC-4EDD-BF4E-3A2FA0778A34}" type="datetimeFigureOut">
              <a:rPr lang="de-CH" smtClean="0"/>
              <a:t>18.06.2016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68449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DFB383DE-0EAC-4EDD-BF4E-3A2FA0778A34}" type="datetimeFigureOut">
              <a:rPr lang="de-CH" smtClean="0"/>
              <a:t>18.06.2016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20215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DFB383DE-0EAC-4EDD-BF4E-3A2FA0778A34}" type="datetimeFigureOut">
              <a:rPr lang="de-CH" smtClean="0"/>
              <a:t>18.06.2016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144181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B383DE-0EAC-4EDD-BF4E-3A2FA0778A34}" type="datetimeFigureOut">
              <a:rPr lang="de-CH" smtClean="0"/>
              <a:t>18.06.2016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339069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FB383DE-0EAC-4EDD-BF4E-3A2FA0778A34}" type="datetimeFigureOut">
              <a:rPr lang="de-CH" smtClean="0"/>
              <a:t>18.06.2016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9686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FB383DE-0EAC-4EDD-BF4E-3A2FA0778A34}" type="datetimeFigureOut">
              <a:rPr lang="de-CH" smtClean="0"/>
              <a:t>18.06.2016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2F661FB-5484-4245-99CE-5BD5D85DD900}" type="slidenum">
              <a:rPr lang="de-CH" smtClean="0"/>
              <a:t>‹Nr.›</a:t>
            </a:fld>
            <a:endParaRPr lang="de-CH"/>
          </a:p>
        </p:txBody>
      </p:sp>
    </p:spTree>
    <p:extLst>
      <p:ext uri="{BB962C8B-B14F-4D97-AF65-F5344CB8AC3E}">
        <p14:creationId xmlns:p14="http://schemas.microsoft.com/office/powerpoint/2010/main" val="182655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383DE-0EAC-4EDD-BF4E-3A2FA0778A34}" type="datetimeFigureOut">
              <a:rPr lang="de-CH" smtClean="0"/>
              <a:t>18.06.2016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661FB-5484-4245-99CE-5BD5D85DD900}" type="slidenum">
              <a:rPr lang="de-CH" smtClean="0"/>
              <a:t>‹Nr.›</a:t>
            </a:fld>
            <a:endParaRPr lang="de-CH"/>
          </a:p>
        </p:txBody>
      </p:sp>
    </p:spTree>
    <p:extLst>
      <p:ext uri="{BB962C8B-B14F-4D97-AF65-F5344CB8AC3E}">
        <p14:creationId xmlns:p14="http://schemas.microsoft.com/office/powerpoint/2010/main" val="3533698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18000">
              <a:srgbClr val="85C2FF"/>
            </a:gs>
            <a:gs pos="62000">
              <a:srgbClr val="C4D6EB"/>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4" name="Textfeld 3"/>
          <p:cNvSpPr txBox="1"/>
          <p:nvPr/>
        </p:nvSpPr>
        <p:spPr>
          <a:xfrm>
            <a:off x="323528" y="116632"/>
            <a:ext cx="8496944" cy="584775"/>
          </a:xfrm>
          <a:prstGeom prst="rect">
            <a:avLst/>
          </a:prstGeom>
          <a:noFill/>
        </p:spPr>
        <p:txBody>
          <a:bodyPr wrap="square" rtlCol="0">
            <a:spAutoFit/>
          </a:bodyPr>
          <a:lstStyle/>
          <a:p>
            <a:pPr algn="ctr"/>
            <a:r>
              <a:rPr lang="de-CH" sz="3200" b="1" spc="600" dirty="0" smtClean="0">
                <a:solidFill>
                  <a:schemeClr val="accent1">
                    <a:lumMod val="20000"/>
                    <a:lumOff val="80000"/>
                  </a:schemeClr>
                </a:solidFill>
              </a:rPr>
              <a:t>Lobpreis / Anbetung</a:t>
            </a:r>
            <a:endParaRPr lang="de-CH" sz="3200" b="1" spc="600" dirty="0">
              <a:solidFill>
                <a:schemeClr val="accent1">
                  <a:lumMod val="20000"/>
                  <a:lumOff val="80000"/>
                </a:schemeClr>
              </a:solidFill>
            </a:endParaRPr>
          </a:p>
        </p:txBody>
      </p:sp>
      <p:sp>
        <p:nvSpPr>
          <p:cNvPr id="5" name="Textfeld 4"/>
          <p:cNvSpPr txBox="1"/>
          <p:nvPr/>
        </p:nvSpPr>
        <p:spPr>
          <a:xfrm>
            <a:off x="755576" y="4221088"/>
            <a:ext cx="8064896" cy="1477328"/>
          </a:xfrm>
          <a:prstGeom prst="rect">
            <a:avLst/>
          </a:prstGeom>
          <a:noFill/>
        </p:spPr>
        <p:txBody>
          <a:bodyPr wrap="square" rtlCol="0">
            <a:spAutoFit/>
          </a:bodyPr>
          <a:lstStyle/>
          <a:p>
            <a:r>
              <a:rPr lang="de-CH" dirty="0" smtClean="0">
                <a:solidFill>
                  <a:schemeClr val="accent1">
                    <a:lumMod val="50000"/>
                  </a:schemeClr>
                </a:solidFill>
              </a:rPr>
              <a:t>Ich bete zu Gott, dass </a:t>
            </a:r>
            <a:r>
              <a:rPr lang="de-CH" b="1" dirty="0" smtClean="0">
                <a:solidFill>
                  <a:schemeClr val="accent1">
                    <a:lumMod val="50000"/>
                  </a:schemeClr>
                </a:solidFill>
              </a:rPr>
              <a:t>eure Liebe immer reicher wird an Einsicht und Verständnis</a:t>
            </a:r>
            <a:r>
              <a:rPr lang="de-CH" dirty="0" smtClean="0">
                <a:solidFill>
                  <a:schemeClr val="accent1">
                    <a:lumMod val="50000"/>
                  </a:schemeClr>
                </a:solidFill>
              </a:rPr>
              <a:t>. </a:t>
            </a:r>
          </a:p>
          <a:p>
            <a:r>
              <a:rPr lang="de-CH" dirty="0" smtClean="0">
                <a:solidFill>
                  <a:schemeClr val="accent1">
                    <a:lumMod val="50000"/>
                  </a:schemeClr>
                </a:solidFill>
              </a:rPr>
              <a:t>Dann könnt ihr in jeder Lage entscheiden, was das Rechte ist, und werdet an dem Tag, an dem Christus Gericht hält, rein und ohne Fehler dastehen, </a:t>
            </a:r>
          </a:p>
          <a:p>
            <a:r>
              <a:rPr lang="de-CH" b="1" dirty="0" smtClean="0">
                <a:solidFill>
                  <a:schemeClr val="accent1">
                    <a:lumMod val="50000"/>
                  </a:schemeClr>
                </a:solidFill>
              </a:rPr>
              <a:t>reich an guten Taten, die Jesus Christus zum Ruhm und zur Ehre Gottes durch euch gewirkt hat.    </a:t>
            </a:r>
            <a:r>
              <a:rPr lang="de-CH" dirty="0" smtClean="0">
                <a:solidFill>
                  <a:schemeClr val="accent1">
                    <a:lumMod val="50000"/>
                  </a:schemeClr>
                </a:solidFill>
              </a:rPr>
              <a:t>Philipper 1,9</a:t>
            </a:r>
            <a:endParaRPr lang="de-CH" dirty="0">
              <a:solidFill>
                <a:schemeClr val="accent1">
                  <a:lumMod val="50000"/>
                </a:schemeClr>
              </a:solidFill>
            </a:endParaRPr>
          </a:p>
        </p:txBody>
      </p:sp>
      <p:sp>
        <p:nvSpPr>
          <p:cNvPr id="6" name="Textfeld 5"/>
          <p:cNvSpPr txBox="1"/>
          <p:nvPr/>
        </p:nvSpPr>
        <p:spPr>
          <a:xfrm>
            <a:off x="755576" y="1040438"/>
            <a:ext cx="4843890" cy="369332"/>
          </a:xfrm>
          <a:prstGeom prst="rect">
            <a:avLst/>
          </a:prstGeom>
          <a:noFill/>
        </p:spPr>
        <p:txBody>
          <a:bodyPr wrap="none" rtlCol="0">
            <a:spAutoFit/>
          </a:bodyPr>
          <a:lstStyle/>
          <a:p>
            <a:r>
              <a:rPr lang="de-CH" b="1" dirty="0" smtClean="0">
                <a:solidFill>
                  <a:schemeClr val="accent1">
                    <a:lumMod val="50000"/>
                  </a:schemeClr>
                </a:solidFill>
              </a:rPr>
              <a:t>Wir selber, unser Leben ist ein Lobpreis für Gott. </a:t>
            </a:r>
            <a:endParaRPr lang="de-CH" b="1" dirty="0">
              <a:solidFill>
                <a:schemeClr val="accent1">
                  <a:lumMod val="50000"/>
                </a:schemeClr>
              </a:solidFill>
            </a:endParaRPr>
          </a:p>
        </p:txBody>
      </p:sp>
      <p:sp>
        <p:nvSpPr>
          <p:cNvPr id="7" name="Textfeld 6"/>
          <p:cNvSpPr txBox="1"/>
          <p:nvPr/>
        </p:nvSpPr>
        <p:spPr>
          <a:xfrm>
            <a:off x="732880" y="1409770"/>
            <a:ext cx="8064896" cy="2585323"/>
          </a:xfrm>
          <a:prstGeom prst="rect">
            <a:avLst/>
          </a:prstGeom>
          <a:noFill/>
        </p:spPr>
        <p:txBody>
          <a:bodyPr wrap="square" rtlCol="0">
            <a:spAutoFit/>
          </a:bodyPr>
          <a:lstStyle/>
          <a:p>
            <a:r>
              <a:rPr lang="de-CH" b="1" dirty="0" smtClean="0">
                <a:solidFill>
                  <a:schemeClr val="accent1">
                    <a:lumMod val="50000"/>
                  </a:schemeClr>
                </a:solidFill>
              </a:rPr>
              <a:t>Denn ein Lobpreis seiner Herrlichkeit sollen wir sein – wir alle, die wir durch Christus von Hoffnung erfüllt sind! </a:t>
            </a:r>
          </a:p>
          <a:p>
            <a:r>
              <a:rPr lang="de-CH" dirty="0" smtClean="0">
                <a:solidFill>
                  <a:schemeClr val="accent1">
                    <a:lumMod val="50000"/>
                  </a:schemeClr>
                </a:solidFill>
              </a:rPr>
              <a:t>Durch Christus hat Gott auch euch sein Siegel aufgedrückt: Er hat euch den Heiligen Geist gegeben, den er den Seinen versprochen hatte – nachdem ihr zuvor das Wort der Wahrheit gehört hattet, die Gute Nachricht, die euch die Rettung bringt, und ihr zum Glauben gekommen seid. </a:t>
            </a:r>
          </a:p>
          <a:p>
            <a:r>
              <a:rPr lang="de-CH" dirty="0" smtClean="0">
                <a:solidFill>
                  <a:schemeClr val="accent1">
                    <a:lumMod val="50000"/>
                  </a:schemeClr>
                </a:solidFill>
              </a:rPr>
              <a:t>Dieser Geist ist das Angeld dafür, dass wir auch alles andere erhalten, alles, was Gott uns versprochen hat. Gott will uns die Erlösung schenken, das endgültige, volle Heil – </a:t>
            </a:r>
            <a:r>
              <a:rPr lang="de-CH" b="1" dirty="0" smtClean="0">
                <a:solidFill>
                  <a:schemeClr val="accent1">
                    <a:lumMod val="50000"/>
                  </a:schemeClr>
                </a:solidFill>
              </a:rPr>
              <a:t>und das alles wird geschehen zum Lobpreis seiner Herrlichkeit</a:t>
            </a:r>
            <a:r>
              <a:rPr lang="de-CH" dirty="0" smtClean="0">
                <a:solidFill>
                  <a:schemeClr val="accent1">
                    <a:lumMod val="50000"/>
                  </a:schemeClr>
                </a:solidFill>
              </a:rPr>
              <a:t>. Epheser 1,12+13</a:t>
            </a:r>
            <a:endParaRPr lang="de-CH" dirty="0">
              <a:solidFill>
                <a:schemeClr val="accent1">
                  <a:lumMod val="50000"/>
                </a:schemeClr>
              </a:solidFill>
            </a:endParaRPr>
          </a:p>
        </p:txBody>
      </p:sp>
    </p:spTree>
    <p:extLst>
      <p:ext uri="{BB962C8B-B14F-4D97-AF65-F5344CB8AC3E}">
        <p14:creationId xmlns:p14="http://schemas.microsoft.com/office/powerpoint/2010/main" val="369765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18000">
              <a:srgbClr val="85C2FF"/>
            </a:gs>
            <a:gs pos="62000">
              <a:srgbClr val="C4D6EB"/>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4" name="Textfeld 3"/>
          <p:cNvSpPr txBox="1"/>
          <p:nvPr/>
        </p:nvSpPr>
        <p:spPr>
          <a:xfrm>
            <a:off x="323528" y="116632"/>
            <a:ext cx="8496944" cy="584775"/>
          </a:xfrm>
          <a:prstGeom prst="rect">
            <a:avLst/>
          </a:prstGeom>
          <a:noFill/>
        </p:spPr>
        <p:txBody>
          <a:bodyPr wrap="square" rtlCol="0">
            <a:spAutoFit/>
          </a:bodyPr>
          <a:lstStyle/>
          <a:p>
            <a:pPr algn="ctr"/>
            <a:r>
              <a:rPr lang="de-CH" sz="3200" b="1" spc="600" dirty="0" smtClean="0">
                <a:solidFill>
                  <a:schemeClr val="accent1">
                    <a:lumMod val="20000"/>
                    <a:lumOff val="80000"/>
                  </a:schemeClr>
                </a:solidFill>
              </a:rPr>
              <a:t>Lobpreis / Anbetung</a:t>
            </a:r>
            <a:endParaRPr lang="de-CH" sz="3200" b="1" spc="600" dirty="0">
              <a:solidFill>
                <a:schemeClr val="accent1">
                  <a:lumMod val="20000"/>
                  <a:lumOff val="80000"/>
                </a:schemeClr>
              </a:solidFill>
            </a:endParaRPr>
          </a:p>
        </p:txBody>
      </p:sp>
      <p:sp>
        <p:nvSpPr>
          <p:cNvPr id="5" name="Textfeld 4"/>
          <p:cNvSpPr txBox="1"/>
          <p:nvPr/>
        </p:nvSpPr>
        <p:spPr>
          <a:xfrm>
            <a:off x="755576" y="2420888"/>
            <a:ext cx="8064896" cy="369332"/>
          </a:xfrm>
          <a:prstGeom prst="rect">
            <a:avLst/>
          </a:prstGeom>
          <a:noFill/>
        </p:spPr>
        <p:txBody>
          <a:bodyPr wrap="square" rtlCol="0">
            <a:spAutoFit/>
          </a:bodyPr>
          <a:lstStyle/>
          <a:p>
            <a:r>
              <a:rPr lang="de-CH" b="1" dirty="0" smtClean="0">
                <a:solidFill>
                  <a:schemeClr val="accent1">
                    <a:lumMod val="50000"/>
                  </a:schemeClr>
                </a:solidFill>
              </a:rPr>
              <a:t>Wie können wir ein Lobpreis für Gott sein? </a:t>
            </a:r>
            <a:endParaRPr lang="de-CH" b="1" dirty="0">
              <a:solidFill>
                <a:schemeClr val="accent1">
                  <a:lumMod val="50000"/>
                </a:schemeClr>
              </a:solidFill>
            </a:endParaRPr>
          </a:p>
        </p:txBody>
      </p:sp>
      <p:sp>
        <p:nvSpPr>
          <p:cNvPr id="6" name="Textfeld 5"/>
          <p:cNvSpPr txBox="1"/>
          <p:nvPr/>
        </p:nvSpPr>
        <p:spPr>
          <a:xfrm>
            <a:off x="755576" y="1040438"/>
            <a:ext cx="3064300" cy="369332"/>
          </a:xfrm>
          <a:prstGeom prst="rect">
            <a:avLst/>
          </a:prstGeom>
          <a:noFill/>
        </p:spPr>
        <p:txBody>
          <a:bodyPr wrap="none" rtlCol="0">
            <a:spAutoFit/>
          </a:bodyPr>
          <a:lstStyle/>
          <a:p>
            <a:r>
              <a:rPr lang="de-CH" b="1" dirty="0" smtClean="0">
                <a:solidFill>
                  <a:schemeClr val="accent1">
                    <a:lumMod val="50000"/>
                  </a:schemeClr>
                </a:solidFill>
              </a:rPr>
              <a:t>Sind wir immer ein Lobpreis? </a:t>
            </a:r>
            <a:endParaRPr lang="de-CH" b="1" dirty="0">
              <a:solidFill>
                <a:schemeClr val="accent1">
                  <a:lumMod val="50000"/>
                </a:schemeClr>
              </a:solidFill>
            </a:endParaRPr>
          </a:p>
        </p:txBody>
      </p:sp>
      <p:sp>
        <p:nvSpPr>
          <p:cNvPr id="7" name="Textfeld 6"/>
          <p:cNvSpPr txBox="1"/>
          <p:nvPr/>
        </p:nvSpPr>
        <p:spPr>
          <a:xfrm>
            <a:off x="732880" y="1409770"/>
            <a:ext cx="8064896" cy="646331"/>
          </a:xfrm>
          <a:prstGeom prst="rect">
            <a:avLst/>
          </a:prstGeom>
          <a:noFill/>
        </p:spPr>
        <p:txBody>
          <a:bodyPr wrap="square" rtlCol="0">
            <a:spAutoFit/>
          </a:bodyPr>
          <a:lstStyle/>
          <a:p>
            <a:r>
              <a:rPr lang="de-CH" dirty="0" smtClean="0">
                <a:solidFill>
                  <a:schemeClr val="accent1">
                    <a:lumMod val="50000"/>
                  </a:schemeClr>
                </a:solidFill>
              </a:rPr>
              <a:t>Ja – sind wir! Unser Leben ist immer wieder Ausdruck von dem, was in unseren Herzen ist. Unser Leben ist geschaffen zur Anbetung, zur Hingabe. </a:t>
            </a:r>
            <a:endParaRPr lang="de-CH" dirty="0">
              <a:solidFill>
                <a:schemeClr val="accent1">
                  <a:lumMod val="50000"/>
                </a:schemeClr>
              </a:solidFill>
            </a:endParaRPr>
          </a:p>
        </p:txBody>
      </p:sp>
      <p:sp>
        <p:nvSpPr>
          <p:cNvPr id="8" name="Textfeld 7"/>
          <p:cNvSpPr txBox="1"/>
          <p:nvPr/>
        </p:nvSpPr>
        <p:spPr>
          <a:xfrm>
            <a:off x="755576" y="2806460"/>
            <a:ext cx="8064896" cy="923330"/>
          </a:xfrm>
          <a:prstGeom prst="rect">
            <a:avLst/>
          </a:prstGeom>
          <a:noFill/>
        </p:spPr>
        <p:txBody>
          <a:bodyPr wrap="square" rtlCol="0">
            <a:spAutoFit/>
          </a:bodyPr>
          <a:lstStyle/>
          <a:p>
            <a:r>
              <a:rPr lang="de-CH" dirty="0" smtClean="0">
                <a:solidFill>
                  <a:schemeClr val="accent1">
                    <a:lumMod val="50000"/>
                  </a:schemeClr>
                </a:solidFill>
              </a:rPr>
              <a:t>Wir geben unser Leben als Opfer hin, das lebendig, heilig und Gott wohlgefällig ist. </a:t>
            </a:r>
          </a:p>
          <a:p>
            <a:endParaRPr lang="de-CH" dirty="0">
              <a:solidFill>
                <a:schemeClr val="accent1">
                  <a:lumMod val="50000"/>
                </a:schemeClr>
              </a:solidFill>
            </a:endParaRPr>
          </a:p>
          <a:p>
            <a:r>
              <a:rPr lang="de-CH" dirty="0" smtClean="0">
                <a:solidFill>
                  <a:schemeClr val="accent1">
                    <a:lumMod val="50000"/>
                  </a:schemeClr>
                </a:solidFill>
              </a:rPr>
              <a:t>Mehr als alles andere behüte dein Herz. (Sprüche 4,23)</a:t>
            </a:r>
          </a:p>
        </p:txBody>
      </p:sp>
    </p:spTree>
    <p:extLst>
      <p:ext uri="{BB962C8B-B14F-4D97-AF65-F5344CB8AC3E}">
        <p14:creationId xmlns:p14="http://schemas.microsoft.com/office/powerpoint/2010/main" val="193782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18000">
              <a:srgbClr val="85C2FF"/>
            </a:gs>
            <a:gs pos="62000">
              <a:srgbClr val="C4D6EB"/>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4" name="Textfeld 3"/>
          <p:cNvSpPr txBox="1"/>
          <p:nvPr/>
        </p:nvSpPr>
        <p:spPr>
          <a:xfrm>
            <a:off x="323528" y="116632"/>
            <a:ext cx="8496944" cy="584775"/>
          </a:xfrm>
          <a:prstGeom prst="rect">
            <a:avLst/>
          </a:prstGeom>
          <a:noFill/>
        </p:spPr>
        <p:txBody>
          <a:bodyPr wrap="square" rtlCol="0">
            <a:spAutoFit/>
          </a:bodyPr>
          <a:lstStyle/>
          <a:p>
            <a:pPr algn="ctr"/>
            <a:r>
              <a:rPr lang="de-CH" sz="3200" b="1" spc="600" dirty="0" smtClean="0">
                <a:solidFill>
                  <a:schemeClr val="accent1">
                    <a:lumMod val="20000"/>
                    <a:lumOff val="80000"/>
                  </a:schemeClr>
                </a:solidFill>
              </a:rPr>
              <a:t>Lobpreis / Anbetung</a:t>
            </a:r>
            <a:endParaRPr lang="de-CH" sz="3200" b="1" spc="600" dirty="0">
              <a:solidFill>
                <a:schemeClr val="accent1">
                  <a:lumMod val="20000"/>
                  <a:lumOff val="80000"/>
                </a:schemeClr>
              </a:solidFill>
            </a:endParaRPr>
          </a:p>
        </p:txBody>
      </p:sp>
      <p:sp>
        <p:nvSpPr>
          <p:cNvPr id="6" name="Textfeld 5"/>
          <p:cNvSpPr txBox="1"/>
          <p:nvPr/>
        </p:nvSpPr>
        <p:spPr>
          <a:xfrm>
            <a:off x="778272" y="836712"/>
            <a:ext cx="3287438" cy="369332"/>
          </a:xfrm>
          <a:prstGeom prst="rect">
            <a:avLst/>
          </a:prstGeom>
          <a:noFill/>
        </p:spPr>
        <p:txBody>
          <a:bodyPr wrap="none" rtlCol="0">
            <a:spAutoFit/>
          </a:bodyPr>
          <a:lstStyle/>
          <a:p>
            <a:r>
              <a:rPr lang="de-CH" b="1" dirty="0" smtClean="0">
                <a:solidFill>
                  <a:schemeClr val="accent1">
                    <a:lumMod val="50000"/>
                  </a:schemeClr>
                </a:solidFill>
              </a:rPr>
              <a:t>Matthäus 6 als praktische Hilfe </a:t>
            </a:r>
            <a:endParaRPr lang="de-CH" b="1" dirty="0">
              <a:solidFill>
                <a:schemeClr val="accent1">
                  <a:lumMod val="50000"/>
                </a:schemeClr>
              </a:solidFill>
            </a:endParaRPr>
          </a:p>
        </p:txBody>
      </p:sp>
      <p:sp>
        <p:nvSpPr>
          <p:cNvPr id="7" name="Textfeld 6"/>
          <p:cNvSpPr txBox="1"/>
          <p:nvPr/>
        </p:nvSpPr>
        <p:spPr>
          <a:xfrm>
            <a:off x="755576" y="1206044"/>
            <a:ext cx="8064896" cy="1015663"/>
          </a:xfrm>
          <a:prstGeom prst="rect">
            <a:avLst/>
          </a:prstGeom>
          <a:noFill/>
        </p:spPr>
        <p:txBody>
          <a:bodyPr wrap="square" rtlCol="0">
            <a:spAutoFit/>
          </a:bodyPr>
          <a:lstStyle/>
          <a:p>
            <a:r>
              <a:rPr lang="de-CH" dirty="0">
                <a:solidFill>
                  <a:schemeClr val="accent1">
                    <a:lumMod val="50000"/>
                  </a:schemeClr>
                </a:solidFill>
              </a:rPr>
              <a:t>Unser Vater im Himmel, </a:t>
            </a:r>
            <a:r>
              <a:rPr lang="de-CH" b="1" dirty="0">
                <a:solidFill>
                  <a:schemeClr val="accent1">
                    <a:lumMod val="50000"/>
                  </a:schemeClr>
                </a:solidFill>
              </a:rPr>
              <a:t>dein Name werde geheiligt</a:t>
            </a:r>
            <a:r>
              <a:rPr lang="de-CH" dirty="0" smtClean="0">
                <a:solidFill>
                  <a:schemeClr val="accent1">
                    <a:lumMod val="50000"/>
                  </a:schemeClr>
                </a:solidFill>
              </a:rPr>
              <a:t>, </a:t>
            </a:r>
          </a:p>
          <a:p>
            <a:pPr marL="285750" indent="-285750">
              <a:buFontTx/>
              <a:buChar char="-"/>
            </a:pPr>
            <a:r>
              <a:rPr lang="de-CH" sz="1400" dirty="0" err="1" smtClean="0">
                <a:solidFill>
                  <a:schemeClr val="accent1">
                    <a:lumMod val="50000"/>
                  </a:schemeClr>
                </a:solidFill>
              </a:rPr>
              <a:t>hagiazo</a:t>
            </a:r>
            <a:r>
              <a:rPr lang="de-CH" sz="1400" dirty="0" smtClean="0">
                <a:solidFill>
                  <a:schemeClr val="accent1">
                    <a:lumMod val="50000"/>
                  </a:schemeClr>
                </a:solidFill>
              </a:rPr>
              <a:t>; </a:t>
            </a:r>
            <a:r>
              <a:rPr lang="de-CH" sz="1400" dirty="0" err="1" smtClean="0">
                <a:solidFill>
                  <a:schemeClr val="accent1">
                    <a:lumMod val="50000"/>
                  </a:schemeClr>
                </a:solidFill>
              </a:rPr>
              <a:t>hagios</a:t>
            </a:r>
            <a:r>
              <a:rPr lang="de-CH" sz="1400" dirty="0" smtClean="0">
                <a:solidFill>
                  <a:schemeClr val="accent1">
                    <a:lumMod val="50000"/>
                  </a:schemeClr>
                </a:solidFill>
              </a:rPr>
              <a:t>: ausgesondert </a:t>
            </a:r>
            <a:r>
              <a:rPr lang="de-CH" sz="1400" dirty="0">
                <a:solidFill>
                  <a:schemeClr val="accent1">
                    <a:lumMod val="50000"/>
                  </a:schemeClr>
                </a:solidFill>
              </a:rPr>
              <a:t>sein, </a:t>
            </a:r>
            <a:r>
              <a:rPr lang="de-CH" sz="1400" dirty="0" smtClean="0">
                <a:solidFill>
                  <a:schemeClr val="accent1">
                    <a:lumMod val="50000"/>
                  </a:schemeClr>
                </a:solidFill>
              </a:rPr>
              <a:t>rein, züchtig, geweiht;  </a:t>
            </a:r>
          </a:p>
          <a:p>
            <a:pPr marL="285750" indent="-285750">
              <a:buFontTx/>
              <a:buChar char="-"/>
            </a:pPr>
            <a:r>
              <a:rPr lang="de-CH" sz="1400" dirty="0" smtClean="0">
                <a:solidFill>
                  <a:schemeClr val="accent1">
                    <a:lumMod val="50000"/>
                  </a:schemeClr>
                </a:solidFill>
              </a:rPr>
              <a:t>Gegenteil von </a:t>
            </a:r>
            <a:r>
              <a:rPr lang="de-CH" sz="1400" dirty="0" err="1" smtClean="0">
                <a:solidFill>
                  <a:schemeClr val="accent1">
                    <a:lumMod val="50000"/>
                  </a:schemeClr>
                </a:solidFill>
              </a:rPr>
              <a:t>koinos</a:t>
            </a:r>
            <a:r>
              <a:rPr lang="de-CH" sz="1400" dirty="0">
                <a:solidFill>
                  <a:schemeClr val="accent1">
                    <a:lumMod val="50000"/>
                  </a:schemeClr>
                </a:solidFill>
              </a:rPr>
              <a:t>:</a:t>
            </a:r>
            <a:r>
              <a:rPr lang="de-CH" sz="1400" dirty="0" smtClean="0">
                <a:solidFill>
                  <a:schemeClr val="accent1">
                    <a:lumMod val="50000"/>
                  </a:schemeClr>
                </a:solidFill>
              </a:rPr>
              <a:t> gewöhnlich, gemein</a:t>
            </a:r>
          </a:p>
          <a:p>
            <a:r>
              <a:rPr lang="de-CH" sz="1400" dirty="0" smtClean="0">
                <a:solidFill>
                  <a:schemeClr val="accent1">
                    <a:lumMod val="50000"/>
                  </a:schemeClr>
                </a:solidFill>
              </a:rPr>
              <a:t>Unser Vater im Himmel, dein Name soll rein gehalten werden! Bringen wir Gottes Name nicht in Verruf.</a:t>
            </a:r>
          </a:p>
        </p:txBody>
      </p:sp>
      <p:sp>
        <p:nvSpPr>
          <p:cNvPr id="8" name="Textfeld 7"/>
          <p:cNvSpPr txBox="1"/>
          <p:nvPr/>
        </p:nvSpPr>
        <p:spPr>
          <a:xfrm>
            <a:off x="785333" y="2348880"/>
            <a:ext cx="8064896" cy="800219"/>
          </a:xfrm>
          <a:prstGeom prst="rect">
            <a:avLst/>
          </a:prstGeom>
          <a:noFill/>
        </p:spPr>
        <p:txBody>
          <a:bodyPr wrap="square" rtlCol="0">
            <a:spAutoFit/>
          </a:bodyPr>
          <a:lstStyle/>
          <a:p>
            <a:r>
              <a:rPr lang="de-CH" b="1" dirty="0" smtClean="0">
                <a:solidFill>
                  <a:schemeClr val="accent1">
                    <a:lumMod val="50000"/>
                  </a:schemeClr>
                </a:solidFill>
              </a:rPr>
              <a:t>dein</a:t>
            </a:r>
            <a:r>
              <a:rPr lang="de-CH" dirty="0" smtClean="0">
                <a:solidFill>
                  <a:schemeClr val="accent1">
                    <a:lumMod val="50000"/>
                  </a:schemeClr>
                </a:solidFill>
              </a:rPr>
              <a:t> </a:t>
            </a:r>
            <a:r>
              <a:rPr lang="de-CH" dirty="0">
                <a:solidFill>
                  <a:schemeClr val="accent1">
                    <a:lumMod val="50000"/>
                  </a:schemeClr>
                </a:solidFill>
              </a:rPr>
              <a:t>Reich komme, </a:t>
            </a:r>
            <a:r>
              <a:rPr lang="de-CH" b="1" dirty="0">
                <a:solidFill>
                  <a:schemeClr val="accent1">
                    <a:lumMod val="50000"/>
                  </a:schemeClr>
                </a:solidFill>
              </a:rPr>
              <a:t>dein</a:t>
            </a:r>
            <a:r>
              <a:rPr lang="de-CH" dirty="0">
                <a:solidFill>
                  <a:schemeClr val="accent1">
                    <a:lumMod val="50000"/>
                  </a:schemeClr>
                </a:solidFill>
              </a:rPr>
              <a:t> Wille geschehe wie im Himmel, </a:t>
            </a:r>
            <a:r>
              <a:rPr lang="de-CH" b="1" dirty="0">
                <a:solidFill>
                  <a:schemeClr val="accent1">
                    <a:lumMod val="50000"/>
                  </a:schemeClr>
                </a:solidFill>
              </a:rPr>
              <a:t>so auf der Erde</a:t>
            </a:r>
            <a:r>
              <a:rPr lang="de-CH" dirty="0">
                <a:solidFill>
                  <a:schemeClr val="accent1">
                    <a:lumMod val="50000"/>
                  </a:schemeClr>
                </a:solidFill>
              </a:rPr>
              <a:t>. </a:t>
            </a:r>
          </a:p>
          <a:p>
            <a:r>
              <a:rPr lang="de-CH" sz="1400" dirty="0">
                <a:solidFill>
                  <a:schemeClr val="accent1">
                    <a:lumMod val="50000"/>
                  </a:schemeClr>
                </a:solidFill>
              </a:rPr>
              <a:t>- Nicht mein Wille, sondern Gottes Wille soll auf der Erde geschehen. In meinen Leben soll Gottes Wille geschehen. </a:t>
            </a:r>
          </a:p>
        </p:txBody>
      </p:sp>
      <p:sp>
        <p:nvSpPr>
          <p:cNvPr id="9" name="Textfeld 8"/>
          <p:cNvSpPr txBox="1"/>
          <p:nvPr/>
        </p:nvSpPr>
        <p:spPr>
          <a:xfrm>
            <a:off x="826426" y="3284984"/>
            <a:ext cx="8064896" cy="584775"/>
          </a:xfrm>
          <a:prstGeom prst="rect">
            <a:avLst/>
          </a:prstGeom>
          <a:noFill/>
        </p:spPr>
        <p:txBody>
          <a:bodyPr wrap="square" rtlCol="0">
            <a:spAutoFit/>
          </a:bodyPr>
          <a:lstStyle/>
          <a:p>
            <a:r>
              <a:rPr lang="de-CH" dirty="0">
                <a:solidFill>
                  <a:schemeClr val="accent1">
                    <a:lumMod val="50000"/>
                  </a:schemeClr>
                </a:solidFill>
              </a:rPr>
              <a:t>Gib uns heute das Brot, das wir brauchen. </a:t>
            </a:r>
          </a:p>
          <a:p>
            <a:r>
              <a:rPr lang="de-CH" sz="1400" dirty="0">
                <a:solidFill>
                  <a:schemeClr val="accent1">
                    <a:lumMod val="50000"/>
                  </a:schemeClr>
                </a:solidFill>
              </a:rPr>
              <a:t>- Holen wir bei Gott, was wir brauchen! (Euer Vater weiss, was wir nötig haben, ehe wir ihn bitten Math. 6,8</a:t>
            </a:r>
            <a:r>
              <a:rPr lang="de-CH" sz="1400" dirty="0" smtClean="0">
                <a:solidFill>
                  <a:schemeClr val="accent1">
                    <a:lumMod val="50000"/>
                  </a:schemeClr>
                </a:solidFill>
              </a:rPr>
              <a:t>)</a:t>
            </a:r>
            <a:endParaRPr lang="de-CH" sz="1400" dirty="0">
              <a:solidFill>
                <a:schemeClr val="accent1">
                  <a:lumMod val="50000"/>
                </a:schemeClr>
              </a:solidFill>
            </a:endParaRPr>
          </a:p>
        </p:txBody>
      </p:sp>
      <p:sp>
        <p:nvSpPr>
          <p:cNvPr id="10" name="Textfeld 9"/>
          <p:cNvSpPr txBox="1"/>
          <p:nvPr/>
        </p:nvSpPr>
        <p:spPr>
          <a:xfrm>
            <a:off x="838093" y="4077072"/>
            <a:ext cx="8064896" cy="1969770"/>
          </a:xfrm>
          <a:prstGeom prst="rect">
            <a:avLst/>
          </a:prstGeom>
          <a:noFill/>
        </p:spPr>
        <p:txBody>
          <a:bodyPr wrap="square" rtlCol="0">
            <a:spAutoFit/>
          </a:bodyPr>
          <a:lstStyle/>
          <a:p>
            <a:r>
              <a:rPr lang="de-CH" dirty="0" smtClean="0">
                <a:solidFill>
                  <a:schemeClr val="accent1">
                    <a:lumMod val="50000"/>
                  </a:schemeClr>
                </a:solidFill>
              </a:rPr>
              <a:t>Und </a:t>
            </a:r>
            <a:r>
              <a:rPr lang="de-CH" dirty="0">
                <a:solidFill>
                  <a:schemeClr val="accent1">
                    <a:lumMod val="50000"/>
                  </a:schemeClr>
                </a:solidFill>
              </a:rPr>
              <a:t>erlass uns unsere Schulden, </a:t>
            </a:r>
            <a:r>
              <a:rPr lang="de-CH" b="1" dirty="0">
                <a:solidFill>
                  <a:schemeClr val="accent1">
                    <a:lumMod val="50000"/>
                  </a:schemeClr>
                </a:solidFill>
              </a:rPr>
              <a:t>wie auch wir </a:t>
            </a:r>
            <a:r>
              <a:rPr lang="de-CH" dirty="0">
                <a:solidFill>
                  <a:schemeClr val="accent1">
                    <a:lumMod val="50000"/>
                  </a:schemeClr>
                </a:solidFill>
              </a:rPr>
              <a:t>sie unseren Schuldnern erlassen haben. Und bewahre uns vor Versuchung, und rette uns vor dem Bösen.</a:t>
            </a:r>
          </a:p>
          <a:p>
            <a:r>
              <a:rPr lang="de-CH" dirty="0">
                <a:solidFill>
                  <a:schemeClr val="accent1">
                    <a:lumMod val="50000"/>
                  </a:schemeClr>
                </a:solidFill>
              </a:rPr>
              <a:t>Denn wenn ihr den Menschen ihre Verfehlungen vergebt, dann wird euer himmlischer Vater auch euch vergeben. </a:t>
            </a:r>
          </a:p>
          <a:p>
            <a:r>
              <a:rPr lang="de-CH" dirty="0">
                <a:solidFill>
                  <a:schemeClr val="accent1">
                    <a:lumMod val="50000"/>
                  </a:schemeClr>
                </a:solidFill>
              </a:rPr>
              <a:t>Wenn ihr aber den Menschen nicht vergebt, dann wird euch euer Vater eure Verfehlungen auch nicht vergeben. </a:t>
            </a:r>
          </a:p>
          <a:p>
            <a:r>
              <a:rPr lang="de-CH" sz="1400" dirty="0">
                <a:solidFill>
                  <a:schemeClr val="accent1">
                    <a:lumMod val="50000"/>
                  </a:schemeClr>
                </a:solidFill>
              </a:rPr>
              <a:t>- Leben wir in der Vergebung?</a:t>
            </a:r>
          </a:p>
        </p:txBody>
      </p:sp>
    </p:spTree>
    <p:extLst>
      <p:ext uri="{BB962C8B-B14F-4D97-AF65-F5344CB8AC3E}">
        <p14:creationId xmlns:p14="http://schemas.microsoft.com/office/powerpoint/2010/main" val="258867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18000">
              <a:srgbClr val="85C2FF"/>
            </a:gs>
            <a:gs pos="62000">
              <a:srgbClr val="C4D6EB"/>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4" name="Textfeld 3"/>
          <p:cNvSpPr txBox="1"/>
          <p:nvPr/>
        </p:nvSpPr>
        <p:spPr>
          <a:xfrm>
            <a:off x="323528" y="116632"/>
            <a:ext cx="8496944" cy="584775"/>
          </a:xfrm>
          <a:prstGeom prst="rect">
            <a:avLst/>
          </a:prstGeom>
          <a:noFill/>
        </p:spPr>
        <p:txBody>
          <a:bodyPr wrap="square" rtlCol="0">
            <a:spAutoFit/>
          </a:bodyPr>
          <a:lstStyle/>
          <a:p>
            <a:pPr algn="ctr"/>
            <a:r>
              <a:rPr lang="de-CH" sz="3200" b="1" spc="600" dirty="0" smtClean="0">
                <a:solidFill>
                  <a:schemeClr val="accent1">
                    <a:lumMod val="20000"/>
                    <a:lumOff val="80000"/>
                  </a:schemeClr>
                </a:solidFill>
              </a:rPr>
              <a:t>Lobpreis / Anbetung</a:t>
            </a:r>
            <a:endParaRPr lang="de-CH" sz="3200" b="1" spc="600" dirty="0">
              <a:solidFill>
                <a:schemeClr val="accent1">
                  <a:lumMod val="20000"/>
                  <a:lumOff val="80000"/>
                </a:schemeClr>
              </a:solidFill>
            </a:endParaRPr>
          </a:p>
        </p:txBody>
      </p:sp>
      <p:sp>
        <p:nvSpPr>
          <p:cNvPr id="6" name="Textfeld 5"/>
          <p:cNvSpPr txBox="1"/>
          <p:nvPr/>
        </p:nvSpPr>
        <p:spPr>
          <a:xfrm>
            <a:off x="732880" y="837877"/>
            <a:ext cx="3287438" cy="369332"/>
          </a:xfrm>
          <a:prstGeom prst="rect">
            <a:avLst/>
          </a:prstGeom>
          <a:noFill/>
        </p:spPr>
        <p:txBody>
          <a:bodyPr wrap="none" rtlCol="0">
            <a:spAutoFit/>
          </a:bodyPr>
          <a:lstStyle/>
          <a:p>
            <a:r>
              <a:rPr lang="de-CH" b="1" dirty="0" smtClean="0">
                <a:solidFill>
                  <a:schemeClr val="accent1">
                    <a:lumMod val="50000"/>
                  </a:schemeClr>
                </a:solidFill>
              </a:rPr>
              <a:t>Matthäus 6 als praktische Hilfe </a:t>
            </a:r>
            <a:endParaRPr lang="de-CH" b="1" dirty="0">
              <a:solidFill>
                <a:schemeClr val="accent1">
                  <a:lumMod val="50000"/>
                </a:schemeClr>
              </a:solidFill>
            </a:endParaRPr>
          </a:p>
        </p:txBody>
      </p:sp>
      <p:sp>
        <p:nvSpPr>
          <p:cNvPr id="7" name="Textfeld 6"/>
          <p:cNvSpPr txBox="1"/>
          <p:nvPr/>
        </p:nvSpPr>
        <p:spPr>
          <a:xfrm>
            <a:off x="732880" y="1228446"/>
            <a:ext cx="8064896" cy="1908215"/>
          </a:xfrm>
          <a:prstGeom prst="rect">
            <a:avLst/>
          </a:prstGeom>
          <a:noFill/>
        </p:spPr>
        <p:txBody>
          <a:bodyPr wrap="square" rtlCol="0">
            <a:spAutoFit/>
          </a:bodyPr>
          <a:lstStyle/>
          <a:p>
            <a:r>
              <a:rPr lang="de-CH" dirty="0" smtClean="0">
                <a:solidFill>
                  <a:schemeClr val="accent1">
                    <a:lumMod val="50000"/>
                  </a:schemeClr>
                </a:solidFill>
              </a:rPr>
              <a:t>Sammelt </a:t>
            </a:r>
            <a:r>
              <a:rPr lang="de-CH" dirty="0">
                <a:solidFill>
                  <a:schemeClr val="accent1">
                    <a:lumMod val="50000"/>
                  </a:schemeClr>
                </a:solidFill>
              </a:rPr>
              <a:t>euch nicht Schätze hier auf der Erde, wo Motte und Wurm sie zerstören und wo Diebe einbrechen und sie stehlen, </a:t>
            </a:r>
          </a:p>
          <a:p>
            <a:r>
              <a:rPr lang="de-CH" dirty="0">
                <a:solidFill>
                  <a:schemeClr val="accent1">
                    <a:lumMod val="50000"/>
                  </a:schemeClr>
                </a:solidFill>
              </a:rPr>
              <a:t>sondern sammelt euch Schätze im Himmel, wo weder Motte noch Wurm sie zerstören und keine Diebe einbrechen und sie stehlen. </a:t>
            </a:r>
          </a:p>
          <a:p>
            <a:r>
              <a:rPr lang="de-CH" dirty="0">
                <a:solidFill>
                  <a:schemeClr val="accent1">
                    <a:lumMod val="50000"/>
                  </a:schemeClr>
                </a:solidFill>
              </a:rPr>
              <a:t>Denn wo dein Schatz ist, da ist auch dein Herz. </a:t>
            </a:r>
            <a:endParaRPr lang="de-CH" dirty="0" smtClean="0">
              <a:solidFill>
                <a:schemeClr val="accent1">
                  <a:lumMod val="50000"/>
                </a:schemeClr>
              </a:solidFill>
            </a:endParaRPr>
          </a:p>
          <a:p>
            <a:r>
              <a:rPr lang="de-CH" sz="1400" dirty="0" smtClean="0">
                <a:solidFill>
                  <a:schemeClr val="accent1">
                    <a:lumMod val="50000"/>
                  </a:schemeClr>
                </a:solidFill>
              </a:rPr>
              <a:t>- An was denkst du als erstes, wenn du aufwachst? </a:t>
            </a:r>
          </a:p>
          <a:p>
            <a:r>
              <a:rPr lang="de-CH" sz="1400" dirty="0" smtClean="0">
                <a:solidFill>
                  <a:schemeClr val="accent1">
                    <a:lumMod val="50000"/>
                  </a:schemeClr>
                </a:solidFill>
              </a:rPr>
              <a:t>- Was ist dir das wichtigste, wenn du durch den Tag geht’s? </a:t>
            </a:r>
          </a:p>
        </p:txBody>
      </p:sp>
      <p:sp>
        <p:nvSpPr>
          <p:cNvPr id="5" name="Textfeld 4"/>
          <p:cNvSpPr txBox="1"/>
          <p:nvPr/>
        </p:nvSpPr>
        <p:spPr>
          <a:xfrm>
            <a:off x="732880" y="5796792"/>
            <a:ext cx="8064896" cy="923330"/>
          </a:xfrm>
          <a:prstGeom prst="rect">
            <a:avLst/>
          </a:prstGeom>
          <a:noFill/>
        </p:spPr>
        <p:txBody>
          <a:bodyPr wrap="square" rtlCol="0">
            <a:spAutoFit/>
          </a:bodyPr>
          <a:lstStyle/>
          <a:p>
            <a:r>
              <a:rPr lang="de-CH" b="1" dirty="0" smtClean="0">
                <a:solidFill>
                  <a:schemeClr val="bg1"/>
                </a:solidFill>
              </a:rPr>
              <a:t>Ein Lobpreis für Gott sein unterstreicht, dass nicht wir und unsere Bedürfnisse zuerst kommen, sondern Gott. Ein Lobpreis sind wir, wenn wir uns verändern lassen in sein Bild – so dass seine </a:t>
            </a:r>
            <a:r>
              <a:rPr lang="de-CH" b="1" dirty="0" err="1" smtClean="0">
                <a:solidFill>
                  <a:schemeClr val="bg1"/>
                </a:solidFill>
              </a:rPr>
              <a:t>Herrlickeit</a:t>
            </a:r>
            <a:r>
              <a:rPr lang="de-CH" b="1" dirty="0" smtClean="0">
                <a:solidFill>
                  <a:schemeClr val="bg1"/>
                </a:solidFill>
              </a:rPr>
              <a:t> in uns sichtbar wird!</a:t>
            </a:r>
          </a:p>
        </p:txBody>
      </p:sp>
      <p:sp>
        <p:nvSpPr>
          <p:cNvPr id="8" name="Textfeld 7"/>
          <p:cNvSpPr txBox="1"/>
          <p:nvPr/>
        </p:nvSpPr>
        <p:spPr>
          <a:xfrm>
            <a:off x="732880" y="3212976"/>
            <a:ext cx="8064896" cy="923330"/>
          </a:xfrm>
          <a:prstGeom prst="rect">
            <a:avLst/>
          </a:prstGeom>
          <a:noFill/>
        </p:spPr>
        <p:txBody>
          <a:bodyPr wrap="square" rtlCol="0">
            <a:spAutoFit/>
          </a:bodyPr>
          <a:lstStyle/>
          <a:p>
            <a:r>
              <a:rPr lang="de-CH" dirty="0">
                <a:solidFill>
                  <a:schemeClr val="accent1">
                    <a:lumMod val="50000"/>
                  </a:schemeClr>
                </a:solidFill>
              </a:rPr>
              <a:t>Niemand kann zwei Herren dienen: entweder er wird den einen hassen und den andern lieben, oder er wird dem einen anhangen und den andern verachten. Ihr könnt nicht Gott dienen und dem Mammon.  </a:t>
            </a:r>
            <a:r>
              <a:rPr lang="de-CH" sz="1400" dirty="0">
                <a:solidFill>
                  <a:schemeClr val="accent1">
                    <a:lumMod val="50000"/>
                  </a:schemeClr>
                </a:solidFill>
              </a:rPr>
              <a:t>Welcher Stellenwert hat Geld in deinem Leben</a:t>
            </a:r>
            <a:r>
              <a:rPr lang="de-CH" sz="1400" dirty="0" smtClean="0">
                <a:solidFill>
                  <a:schemeClr val="accent1">
                    <a:lumMod val="50000"/>
                  </a:schemeClr>
                </a:solidFill>
              </a:rPr>
              <a:t>?</a:t>
            </a:r>
            <a:endParaRPr lang="de-CH" sz="1400" dirty="0">
              <a:solidFill>
                <a:schemeClr val="accent1">
                  <a:lumMod val="50000"/>
                </a:schemeClr>
              </a:solidFill>
            </a:endParaRPr>
          </a:p>
        </p:txBody>
      </p:sp>
      <p:sp>
        <p:nvSpPr>
          <p:cNvPr id="9" name="Textfeld 8"/>
          <p:cNvSpPr txBox="1"/>
          <p:nvPr/>
        </p:nvSpPr>
        <p:spPr>
          <a:xfrm>
            <a:off x="732880" y="4141159"/>
            <a:ext cx="8064896" cy="1477328"/>
          </a:xfrm>
          <a:prstGeom prst="rect">
            <a:avLst/>
          </a:prstGeom>
          <a:noFill/>
        </p:spPr>
        <p:txBody>
          <a:bodyPr wrap="square" rtlCol="0">
            <a:spAutoFit/>
          </a:bodyPr>
          <a:lstStyle/>
          <a:p>
            <a:r>
              <a:rPr lang="de-CH" dirty="0">
                <a:solidFill>
                  <a:schemeClr val="accent1">
                    <a:lumMod val="50000"/>
                  </a:schemeClr>
                </a:solidFill>
              </a:rPr>
              <a:t>Sorgt euch nicht um euer Leben und darum, dass ihr etwas zu essen habt, noch um euren Leib und darum, dass ihr etwas anzuziehen habt. Ist nicht das Leben wichtiger als die Nahrung und der Leib wichtiger als die Kleidung. </a:t>
            </a:r>
          </a:p>
          <a:p>
            <a:r>
              <a:rPr lang="de-CH" b="1" dirty="0">
                <a:solidFill>
                  <a:schemeClr val="accent1">
                    <a:lumMod val="50000"/>
                  </a:schemeClr>
                </a:solidFill>
              </a:rPr>
              <a:t>Euch aber muss es zuerst um sein Reich und um seine Gerechtigkeit gehen; dann wird euch alles andere dazugegeben. </a:t>
            </a:r>
          </a:p>
        </p:txBody>
      </p:sp>
    </p:spTree>
    <p:extLst>
      <p:ext uri="{BB962C8B-B14F-4D97-AF65-F5344CB8AC3E}">
        <p14:creationId xmlns:p14="http://schemas.microsoft.com/office/powerpoint/2010/main" val="67570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18000">
              <a:srgbClr val="85C2FF"/>
            </a:gs>
            <a:gs pos="62000">
              <a:srgbClr val="C4D6EB"/>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4" name="Textfeld 3"/>
          <p:cNvSpPr txBox="1"/>
          <p:nvPr/>
        </p:nvSpPr>
        <p:spPr>
          <a:xfrm>
            <a:off x="323528" y="116632"/>
            <a:ext cx="8496944" cy="584775"/>
          </a:xfrm>
          <a:prstGeom prst="rect">
            <a:avLst/>
          </a:prstGeom>
          <a:noFill/>
        </p:spPr>
        <p:txBody>
          <a:bodyPr wrap="square" rtlCol="0">
            <a:spAutoFit/>
          </a:bodyPr>
          <a:lstStyle/>
          <a:p>
            <a:pPr algn="ctr"/>
            <a:r>
              <a:rPr lang="de-CH" sz="3200" b="1" spc="600" dirty="0" smtClean="0">
                <a:solidFill>
                  <a:schemeClr val="accent1">
                    <a:lumMod val="20000"/>
                    <a:lumOff val="80000"/>
                  </a:schemeClr>
                </a:solidFill>
              </a:rPr>
              <a:t>Lobpreis / Anbetung</a:t>
            </a:r>
            <a:endParaRPr lang="de-CH" sz="3200" b="1" spc="600" dirty="0">
              <a:solidFill>
                <a:schemeClr val="accent1">
                  <a:lumMod val="20000"/>
                  <a:lumOff val="80000"/>
                </a:schemeClr>
              </a:solidFill>
            </a:endParaRPr>
          </a:p>
        </p:txBody>
      </p:sp>
      <p:sp>
        <p:nvSpPr>
          <p:cNvPr id="6" name="Textfeld 5"/>
          <p:cNvSpPr txBox="1"/>
          <p:nvPr/>
        </p:nvSpPr>
        <p:spPr>
          <a:xfrm>
            <a:off x="732880" y="837877"/>
            <a:ext cx="6431761" cy="369332"/>
          </a:xfrm>
          <a:prstGeom prst="rect">
            <a:avLst/>
          </a:prstGeom>
          <a:noFill/>
        </p:spPr>
        <p:txBody>
          <a:bodyPr wrap="none" rtlCol="0">
            <a:spAutoFit/>
          </a:bodyPr>
          <a:lstStyle/>
          <a:p>
            <a:r>
              <a:rPr lang="de-CH" b="1" dirty="0" smtClean="0">
                <a:solidFill>
                  <a:schemeClr val="accent1">
                    <a:lumMod val="50000"/>
                  </a:schemeClr>
                </a:solidFill>
              </a:rPr>
              <a:t>…prüfe dein Herz, denn ihn ihm entspringt die Quelle des Lebens!</a:t>
            </a:r>
            <a:endParaRPr lang="de-CH" b="1" dirty="0">
              <a:solidFill>
                <a:schemeClr val="accent1">
                  <a:lumMod val="50000"/>
                </a:schemeClr>
              </a:solidFill>
            </a:endParaRPr>
          </a:p>
        </p:txBody>
      </p:sp>
      <p:sp>
        <p:nvSpPr>
          <p:cNvPr id="7" name="Textfeld 6"/>
          <p:cNvSpPr txBox="1"/>
          <p:nvPr/>
        </p:nvSpPr>
        <p:spPr>
          <a:xfrm>
            <a:off x="732880" y="2204864"/>
            <a:ext cx="8064896" cy="2462213"/>
          </a:xfrm>
          <a:prstGeom prst="rect">
            <a:avLst/>
          </a:prstGeom>
          <a:noFill/>
        </p:spPr>
        <p:txBody>
          <a:bodyPr wrap="square" rtlCol="0">
            <a:spAutoFit/>
          </a:bodyPr>
          <a:lstStyle/>
          <a:p>
            <a:pPr marL="285750" indent="-285750">
              <a:buFontTx/>
              <a:buChar char="-"/>
            </a:pPr>
            <a:r>
              <a:rPr lang="de-CH" sz="1400" dirty="0" smtClean="0">
                <a:solidFill>
                  <a:schemeClr val="accent1">
                    <a:lumMod val="50000"/>
                  </a:schemeClr>
                </a:solidFill>
              </a:rPr>
              <a:t>Hast du Gottes Name rein behalten? </a:t>
            </a:r>
          </a:p>
          <a:p>
            <a:pPr marL="285750" indent="-285750">
              <a:buFontTx/>
              <a:buChar char="-"/>
            </a:pPr>
            <a:r>
              <a:rPr lang="de-CH" sz="1400" dirty="0" smtClean="0">
                <a:solidFill>
                  <a:schemeClr val="accent1">
                    <a:lumMod val="50000"/>
                  </a:schemeClr>
                </a:solidFill>
              </a:rPr>
              <a:t>Welcher Wille ist in deinem Leben massgebend? </a:t>
            </a:r>
          </a:p>
          <a:p>
            <a:pPr marL="285750" indent="-285750">
              <a:buFontTx/>
              <a:buChar char="-"/>
            </a:pPr>
            <a:r>
              <a:rPr lang="de-CH" sz="1400" dirty="0" smtClean="0">
                <a:solidFill>
                  <a:schemeClr val="accent1">
                    <a:lumMod val="50000"/>
                  </a:schemeClr>
                </a:solidFill>
              </a:rPr>
              <a:t>Von </a:t>
            </a:r>
            <a:r>
              <a:rPr lang="de-CH" sz="1400" dirty="0" smtClean="0">
                <a:solidFill>
                  <a:schemeClr val="accent1">
                    <a:lumMod val="50000"/>
                  </a:schemeClr>
                </a:solidFill>
              </a:rPr>
              <a:t>wem erwartest du Dinge? </a:t>
            </a:r>
          </a:p>
          <a:p>
            <a:pPr marL="285750" indent="-285750">
              <a:buFontTx/>
              <a:buChar char="-"/>
            </a:pPr>
            <a:r>
              <a:rPr lang="de-CH" sz="1400" dirty="0" smtClean="0">
                <a:solidFill>
                  <a:schemeClr val="accent1">
                    <a:lumMod val="50000"/>
                  </a:schemeClr>
                </a:solidFill>
              </a:rPr>
              <a:t>Was nimmt am meisten Platz ein in deinen Gedanken – am Morgen wenn du aufwachst, während des Tages?  </a:t>
            </a:r>
          </a:p>
          <a:p>
            <a:pPr marL="285750" indent="-285750">
              <a:buFontTx/>
              <a:buChar char="-"/>
            </a:pPr>
            <a:r>
              <a:rPr lang="de-CH" sz="1400" dirty="0" smtClean="0">
                <a:solidFill>
                  <a:schemeClr val="accent1">
                    <a:lumMod val="50000"/>
                  </a:schemeClr>
                </a:solidFill>
              </a:rPr>
              <a:t>Was sagen deine Kollegen über dich? Was für ein Freak bist du</a:t>
            </a:r>
            <a:r>
              <a:rPr lang="de-CH" sz="1400" dirty="0" smtClean="0">
                <a:solidFill>
                  <a:schemeClr val="accent1">
                    <a:lumMod val="50000"/>
                  </a:schemeClr>
                </a:solidFill>
              </a:rPr>
              <a:t>?</a:t>
            </a:r>
          </a:p>
          <a:p>
            <a:pPr marL="285750" indent="-285750">
              <a:buFontTx/>
              <a:buChar char="-"/>
            </a:pPr>
            <a:r>
              <a:rPr lang="de-CH" sz="1400" dirty="0" smtClean="0">
                <a:solidFill>
                  <a:schemeClr val="accent1">
                    <a:lumMod val="50000"/>
                  </a:schemeClr>
                </a:solidFill>
              </a:rPr>
              <a:t> Hast </a:t>
            </a:r>
            <a:r>
              <a:rPr lang="de-CH" sz="1400" dirty="0" smtClean="0">
                <a:solidFill>
                  <a:schemeClr val="accent1">
                    <a:lumMod val="50000"/>
                  </a:schemeClr>
                </a:solidFill>
              </a:rPr>
              <a:t>du Sorgen? Um was kümmerst du dich am meisten? </a:t>
            </a:r>
            <a:r>
              <a:rPr lang="de-CH" sz="1400" i="1" dirty="0" smtClean="0">
                <a:solidFill>
                  <a:schemeClr val="accent1">
                    <a:lumMod val="50000"/>
                  </a:schemeClr>
                </a:solidFill>
              </a:rPr>
              <a:t>Klagen ist erlaubt! Selbstmitleid ist ungesund</a:t>
            </a:r>
            <a:r>
              <a:rPr lang="de-CH" sz="1400" dirty="0" smtClean="0">
                <a:solidFill>
                  <a:schemeClr val="accent1">
                    <a:lumMod val="50000"/>
                  </a:schemeClr>
                </a:solidFill>
              </a:rPr>
              <a:t>.</a:t>
            </a:r>
          </a:p>
          <a:p>
            <a:pPr marL="285750" indent="-285750">
              <a:buFontTx/>
              <a:buChar char="-"/>
            </a:pPr>
            <a:r>
              <a:rPr lang="de-CH" sz="1400" dirty="0" smtClean="0">
                <a:solidFill>
                  <a:schemeClr val="accent1">
                    <a:lumMod val="50000"/>
                  </a:schemeClr>
                </a:solidFill>
              </a:rPr>
              <a:t>Lebst du in Bitterkeit, in </a:t>
            </a:r>
            <a:r>
              <a:rPr lang="de-CH" sz="1400" dirty="0" err="1" smtClean="0">
                <a:solidFill>
                  <a:schemeClr val="accent1">
                    <a:lumMod val="50000"/>
                  </a:schemeClr>
                </a:solidFill>
              </a:rPr>
              <a:t>Unvergebenheit</a:t>
            </a:r>
            <a:r>
              <a:rPr lang="de-CH" sz="1400" dirty="0" smtClean="0">
                <a:solidFill>
                  <a:schemeClr val="accent1">
                    <a:lumMod val="50000"/>
                  </a:schemeClr>
                </a:solidFill>
              </a:rPr>
              <a:t>? Hast du dich von Menschen zurückgezogen? </a:t>
            </a:r>
          </a:p>
          <a:p>
            <a:pPr marL="285750" indent="-285750">
              <a:buFontTx/>
              <a:buChar char="-"/>
            </a:pPr>
            <a:r>
              <a:rPr lang="de-CH" sz="1400" dirty="0" smtClean="0">
                <a:solidFill>
                  <a:schemeClr val="accent1">
                    <a:lumMod val="50000"/>
                  </a:schemeClr>
                </a:solidFill>
              </a:rPr>
              <a:t>Kommt Gottes Reich an erster Stelle? Oder </a:t>
            </a:r>
            <a:r>
              <a:rPr lang="de-CH" sz="1400" dirty="0" smtClean="0">
                <a:solidFill>
                  <a:schemeClr val="accent1">
                    <a:lumMod val="50000"/>
                  </a:schemeClr>
                </a:solidFill>
              </a:rPr>
              <a:t>kennst du </a:t>
            </a:r>
            <a:r>
              <a:rPr lang="de-CH" sz="1400" dirty="0" smtClean="0">
                <a:solidFill>
                  <a:schemeClr val="accent1">
                    <a:lumMod val="50000"/>
                  </a:schemeClr>
                </a:solidFill>
              </a:rPr>
              <a:t>die Aussage: ja, aber in meiner Situation…. </a:t>
            </a:r>
            <a:endParaRPr lang="de-CH" sz="1400" dirty="0">
              <a:solidFill>
                <a:schemeClr val="accent1">
                  <a:lumMod val="50000"/>
                </a:schemeClr>
              </a:solidFill>
            </a:endParaRPr>
          </a:p>
          <a:p>
            <a:pPr marL="285750" indent="-285750">
              <a:buFontTx/>
              <a:buChar char="-"/>
            </a:pPr>
            <a:r>
              <a:rPr lang="de-CH" sz="1400" dirty="0" smtClean="0">
                <a:solidFill>
                  <a:schemeClr val="accent1">
                    <a:lumMod val="50000"/>
                  </a:schemeClr>
                </a:solidFill>
              </a:rPr>
              <a:t>Wohin fliesst dein Geld</a:t>
            </a:r>
            <a:r>
              <a:rPr lang="de-CH" sz="1400" dirty="0" smtClean="0">
                <a:solidFill>
                  <a:schemeClr val="accent1">
                    <a:lumMod val="50000"/>
                  </a:schemeClr>
                </a:solidFill>
              </a:rPr>
              <a:t>? Darf Gott mitreden über dein </a:t>
            </a:r>
            <a:r>
              <a:rPr lang="de-CH" sz="1400" dirty="0" err="1" smtClean="0">
                <a:solidFill>
                  <a:schemeClr val="accent1">
                    <a:lumMod val="50000"/>
                  </a:schemeClr>
                </a:solidFill>
              </a:rPr>
              <a:t>Sparbüchli</a:t>
            </a:r>
            <a:r>
              <a:rPr lang="de-CH" sz="1400" dirty="0" smtClean="0">
                <a:solidFill>
                  <a:schemeClr val="accent1">
                    <a:lumMod val="50000"/>
                  </a:schemeClr>
                </a:solidFill>
              </a:rPr>
              <a:t>, über deine Ausgaben?</a:t>
            </a:r>
            <a:endParaRPr lang="de-CH" sz="1400" dirty="0" smtClean="0">
              <a:solidFill>
                <a:schemeClr val="accent1">
                  <a:lumMod val="50000"/>
                </a:schemeClr>
              </a:solidFill>
            </a:endParaRPr>
          </a:p>
          <a:p>
            <a:pPr marL="285750" indent="-285750">
              <a:buFontTx/>
              <a:buChar char="-"/>
            </a:pPr>
            <a:r>
              <a:rPr lang="de-CH" sz="1400" dirty="0" smtClean="0">
                <a:solidFill>
                  <a:schemeClr val="accent1">
                    <a:lumMod val="50000"/>
                  </a:schemeClr>
                </a:solidFill>
              </a:rPr>
              <a:t>Wenn du am Abend müde ins Bett gehst, mit was ist dein Herz erfüllt? Wie handelst du damit? </a:t>
            </a:r>
          </a:p>
        </p:txBody>
      </p:sp>
      <p:sp>
        <p:nvSpPr>
          <p:cNvPr id="9" name="Textfeld 8"/>
          <p:cNvSpPr txBox="1"/>
          <p:nvPr/>
        </p:nvSpPr>
        <p:spPr>
          <a:xfrm>
            <a:off x="732880" y="1340768"/>
            <a:ext cx="8064896" cy="646331"/>
          </a:xfrm>
          <a:prstGeom prst="rect">
            <a:avLst/>
          </a:prstGeom>
          <a:noFill/>
        </p:spPr>
        <p:txBody>
          <a:bodyPr wrap="square" rtlCol="0">
            <a:spAutoFit/>
          </a:bodyPr>
          <a:lstStyle/>
          <a:p>
            <a:r>
              <a:rPr lang="de-CH" dirty="0">
                <a:solidFill>
                  <a:schemeClr val="accent1">
                    <a:lumMod val="50000"/>
                  </a:schemeClr>
                </a:solidFill>
              </a:rPr>
              <a:t>Mehr als alles, was man sonst bewahrt, behüte dein Herz! Denn in ihm entspringt die </a:t>
            </a:r>
            <a:r>
              <a:rPr lang="de-CH" dirty="0" smtClean="0">
                <a:solidFill>
                  <a:schemeClr val="accent1">
                    <a:lumMod val="50000"/>
                  </a:schemeClr>
                </a:solidFill>
              </a:rPr>
              <a:t>Quelle </a:t>
            </a:r>
            <a:r>
              <a:rPr lang="de-CH" dirty="0">
                <a:solidFill>
                  <a:schemeClr val="accent1">
                    <a:lumMod val="50000"/>
                  </a:schemeClr>
                </a:solidFill>
              </a:rPr>
              <a:t>des Lebens</a:t>
            </a:r>
            <a:r>
              <a:rPr lang="de-CH" dirty="0" smtClean="0">
                <a:solidFill>
                  <a:schemeClr val="accent1">
                    <a:lumMod val="50000"/>
                  </a:schemeClr>
                </a:solidFill>
              </a:rPr>
              <a:t>. </a:t>
            </a:r>
            <a:r>
              <a:rPr lang="de-CH" sz="1400" dirty="0" smtClean="0">
                <a:solidFill>
                  <a:schemeClr val="accent1">
                    <a:lumMod val="50000"/>
                  </a:schemeClr>
                </a:solidFill>
              </a:rPr>
              <a:t>Sprüche 4,23</a:t>
            </a:r>
            <a:endParaRPr lang="de-CH" sz="1400" b="1" dirty="0" smtClean="0">
              <a:solidFill>
                <a:schemeClr val="accent1">
                  <a:lumMod val="50000"/>
                </a:schemeClr>
              </a:solidFill>
            </a:endParaRPr>
          </a:p>
        </p:txBody>
      </p:sp>
    </p:spTree>
    <p:extLst>
      <p:ext uri="{BB962C8B-B14F-4D97-AF65-F5344CB8AC3E}">
        <p14:creationId xmlns:p14="http://schemas.microsoft.com/office/powerpoint/2010/main" val="250870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Bildschirmpräsentation (4:3)</PresentationFormat>
  <Paragraphs>53</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Larissa</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RUMOS</dc:creator>
  <cp:lastModifiedBy>ouram</cp:lastModifiedBy>
  <cp:revision>38</cp:revision>
  <dcterms:created xsi:type="dcterms:W3CDTF">2016-06-10T12:14:32Z</dcterms:created>
  <dcterms:modified xsi:type="dcterms:W3CDTF">2016-06-18T19:14:37Z</dcterms:modified>
</cp:coreProperties>
</file>