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3" r:id="rId2"/>
    <p:sldId id="290" r:id="rId3"/>
    <p:sldId id="285" r:id="rId4"/>
    <p:sldId id="291" r:id="rId5"/>
    <p:sldId id="292" r:id="rId6"/>
    <p:sldId id="293" r:id="rId7"/>
    <p:sldId id="289" r:id="rId8"/>
    <p:sldId id="294" r:id="rId9"/>
    <p:sldId id="295" r:id="rId10"/>
    <p:sldId id="296" r:id="rId11"/>
    <p:sldId id="297" r:id="rId12"/>
    <p:sldId id="298" r:id="rId13"/>
    <p:sldId id="299" r:id="rId14"/>
    <p:sldId id="300" r:id="rId15"/>
    <p:sldId id="302" r:id="rId16"/>
    <p:sldId id="301" r:id="rId17"/>
    <p:sldId id="304" r:id="rId18"/>
    <p:sldId id="303" r:id="rId19"/>
    <p:sldId id="305"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CC00"/>
    <a:srgbClr val="0066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D7D261-960A-47F9-BFBF-52199B0A0CDF}" type="datetimeFigureOut">
              <a:rPr lang="de-CH" smtClean="0"/>
              <a:t>02.07.2016</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A5A483-1CF1-4BD8-9199-CE340439B2D2}" type="slidenum">
              <a:rPr lang="de-CH" smtClean="0"/>
              <a:t>‹Nr.›</a:t>
            </a:fld>
            <a:endParaRPr lang="de-CH"/>
          </a:p>
        </p:txBody>
      </p:sp>
    </p:spTree>
    <p:extLst>
      <p:ext uri="{BB962C8B-B14F-4D97-AF65-F5344CB8AC3E}">
        <p14:creationId xmlns:p14="http://schemas.microsoft.com/office/powerpoint/2010/main" val="830501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02.07.2016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891243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02.07.2016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31301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02.07.2016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233792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02.07.2016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60587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6B796B6C-B450-47B7-BF91-4C4B87E701A0}" type="datetimeFigureOut">
              <a:rPr lang="de-CH" smtClean="0"/>
              <a:t>02.07.2016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345968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6B796B6C-B450-47B7-BF91-4C4B87E701A0}" type="datetimeFigureOut">
              <a:rPr lang="de-CH" smtClean="0"/>
              <a:t>02.07.2016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4226713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6B796B6C-B450-47B7-BF91-4C4B87E701A0}" type="datetimeFigureOut">
              <a:rPr lang="de-CH" smtClean="0"/>
              <a:t>02.07.2016</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179894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6B796B6C-B450-47B7-BF91-4C4B87E701A0}" type="datetimeFigureOut">
              <a:rPr lang="de-CH" smtClean="0"/>
              <a:t>02.07.2016</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196398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B796B6C-B450-47B7-BF91-4C4B87E701A0}" type="datetimeFigureOut">
              <a:rPr lang="de-CH" smtClean="0"/>
              <a:t>02.07.2016</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05886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B796B6C-B450-47B7-BF91-4C4B87E701A0}" type="datetimeFigureOut">
              <a:rPr lang="de-CH" smtClean="0"/>
              <a:t>02.07.2016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44826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B796B6C-B450-47B7-BF91-4C4B87E701A0}" type="datetimeFigureOut">
              <a:rPr lang="de-CH" smtClean="0"/>
              <a:t>02.07.2016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07460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47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96B6C-B450-47B7-BF91-4C4B87E701A0}" type="datetimeFigureOut">
              <a:rPr lang="de-CH" smtClean="0"/>
              <a:t>02.07.2016</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D591C-DCF3-4E57-9A1C-36F41DB2AD59}" type="slidenum">
              <a:rPr lang="de-CH" smtClean="0"/>
              <a:t>‹Nr.›</a:t>
            </a:fld>
            <a:endParaRPr lang="de-CH"/>
          </a:p>
        </p:txBody>
      </p:sp>
    </p:spTree>
    <p:extLst>
      <p:ext uri="{BB962C8B-B14F-4D97-AF65-F5344CB8AC3E}">
        <p14:creationId xmlns:p14="http://schemas.microsoft.com/office/powerpoint/2010/main" val="1883415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de.wikipedia.org/wiki/Lob"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9552" y="677821"/>
            <a:ext cx="8568951" cy="5170646"/>
          </a:xfrm>
          <a:prstGeom prst="rect">
            <a:avLst/>
          </a:prstGeom>
          <a:noFill/>
        </p:spPr>
        <p:txBody>
          <a:bodyPr wrap="square" rtlCol="0">
            <a:spAutoFit/>
          </a:bodyPr>
          <a:lstStyle/>
          <a:p>
            <a:pPr>
              <a:spcBef>
                <a:spcPts val="1200"/>
              </a:spcBef>
            </a:pPr>
            <a:r>
              <a:rPr lang="de-CH" sz="2400" b="1" dirty="0" smtClean="0">
                <a:solidFill>
                  <a:srgbClr val="C00000"/>
                </a:solidFill>
              </a:rPr>
              <a:t>Ausdrucksformen des Gebets</a:t>
            </a:r>
          </a:p>
          <a:p>
            <a:pPr marL="342900" indent="-342900">
              <a:spcBef>
                <a:spcPts val="1200"/>
              </a:spcBef>
              <a:buFont typeface="Arial" panose="020B0604020202020204" pitchFamily="34" charset="0"/>
              <a:buChar char="•"/>
            </a:pPr>
            <a:r>
              <a:rPr lang="de-CH" sz="2400" b="1" dirty="0" smtClean="0">
                <a:solidFill>
                  <a:srgbClr val="0070C0"/>
                </a:solidFill>
              </a:rPr>
              <a:t>Loben</a:t>
            </a:r>
          </a:p>
          <a:p>
            <a:pPr marL="342900" indent="-342900">
              <a:spcBef>
                <a:spcPts val="1200"/>
              </a:spcBef>
              <a:buFont typeface="Arial" panose="020B0604020202020204" pitchFamily="34" charset="0"/>
              <a:buChar char="•"/>
            </a:pPr>
            <a:r>
              <a:rPr lang="de-CH" sz="2400" b="1" dirty="0" smtClean="0">
                <a:solidFill>
                  <a:srgbClr val="0070C0"/>
                </a:solidFill>
              </a:rPr>
              <a:t>Preisen</a:t>
            </a:r>
          </a:p>
          <a:p>
            <a:pPr marL="342900" indent="-342900">
              <a:spcBef>
                <a:spcPts val="1200"/>
              </a:spcBef>
              <a:buFont typeface="Arial" panose="020B0604020202020204" pitchFamily="34" charset="0"/>
              <a:buChar char="•"/>
            </a:pPr>
            <a:r>
              <a:rPr lang="de-CH" sz="2400" b="1" dirty="0" smtClean="0">
                <a:solidFill>
                  <a:srgbClr val="0070C0"/>
                </a:solidFill>
              </a:rPr>
              <a:t>Anbeten</a:t>
            </a:r>
          </a:p>
          <a:p>
            <a:pPr marL="342900" indent="-342900">
              <a:spcBef>
                <a:spcPts val="1200"/>
              </a:spcBef>
              <a:buFont typeface="Arial" panose="020B0604020202020204" pitchFamily="34" charset="0"/>
              <a:buChar char="•"/>
            </a:pPr>
            <a:r>
              <a:rPr lang="de-CH" sz="2400" b="1" dirty="0" smtClean="0">
                <a:solidFill>
                  <a:srgbClr val="0070C0"/>
                </a:solidFill>
              </a:rPr>
              <a:t>Danken</a:t>
            </a:r>
          </a:p>
          <a:p>
            <a:pPr marL="342900" indent="-342900">
              <a:spcBef>
                <a:spcPts val="1200"/>
              </a:spcBef>
              <a:buFont typeface="Arial" panose="020B0604020202020204" pitchFamily="34" charset="0"/>
              <a:buChar char="•"/>
            </a:pPr>
            <a:r>
              <a:rPr lang="de-CH" sz="2400" b="1" dirty="0" smtClean="0">
                <a:solidFill>
                  <a:srgbClr val="0070C0"/>
                </a:solidFill>
              </a:rPr>
              <a:t>Bitten, Fürbitte</a:t>
            </a:r>
          </a:p>
          <a:p>
            <a:pPr marL="342900" indent="-342900">
              <a:spcBef>
                <a:spcPts val="1200"/>
              </a:spcBef>
              <a:buFont typeface="Arial" panose="020B0604020202020204" pitchFamily="34" charset="0"/>
              <a:buChar char="•"/>
            </a:pPr>
            <a:r>
              <a:rPr lang="de-CH" sz="2400" b="1" dirty="0" smtClean="0">
                <a:solidFill>
                  <a:srgbClr val="0070C0"/>
                </a:solidFill>
              </a:rPr>
              <a:t>Klagen</a:t>
            </a:r>
          </a:p>
          <a:p>
            <a:pPr marL="342900" indent="-342900">
              <a:spcBef>
                <a:spcPts val="1200"/>
              </a:spcBef>
              <a:buFont typeface="Arial" panose="020B0604020202020204" pitchFamily="34" charset="0"/>
              <a:buChar char="•"/>
            </a:pPr>
            <a:r>
              <a:rPr lang="de-CH" sz="2400" b="1" dirty="0" smtClean="0">
                <a:solidFill>
                  <a:srgbClr val="0070C0"/>
                </a:solidFill>
              </a:rPr>
              <a:t>Busse, </a:t>
            </a:r>
            <a:r>
              <a:rPr lang="de-CH" sz="2400" b="1" dirty="0" err="1" smtClean="0">
                <a:solidFill>
                  <a:srgbClr val="0070C0"/>
                </a:solidFill>
              </a:rPr>
              <a:t>Fürbusse</a:t>
            </a:r>
            <a:endParaRPr lang="de-CH" sz="2400" b="1" dirty="0" smtClean="0">
              <a:solidFill>
                <a:srgbClr val="0070C0"/>
              </a:solidFill>
            </a:endParaRPr>
          </a:p>
          <a:p>
            <a:pPr marL="342900" indent="-342900">
              <a:spcBef>
                <a:spcPts val="1200"/>
              </a:spcBef>
              <a:buFont typeface="Arial" panose="020B0604020202020204" pitchFamily="34" charset="0"/>
              <a:buChar char="•"/>
            </a:pPr>
            <a:r>
              <a:rPr lang="de-CH" sz="2400" b="1" dirty="0" smtClean="0">
                <a:solidFill>
                  <a:srgbClr val="0070C0"/>
                </a:solidFill>
              </a:rPr>
              <a:t>Schreien, Flehen</a:t>
            </a:r>
          </a:p>
          <a:p>
            <a:pPr marL="342900" indent="-342900">
              <a:spcBef>
                <a:spcPts val="1200"/>
              </a:spcBef>
              <a:buFont typeface="Arial" panose="020B0604020202020204" pitchFamily="34" charset="0"/>
              <a:buChar char="•"/>
            </a:pPr>
            <a:r>
              <a:rPr lang="de-CH" sz="2400" b="1" dirty="0" smtClean="0">
                <a:solidFill>
                  <a:srgbClr val="0070C0"/>
                </a:solidFill>
              </a:rPr>
              <a:t>Ausrufen, Proklamieren</a:t>
            </a:r>
          </a:p>
        </p:txBody>
      </p:sp>
    </p:spTree>
    <p:extLst>
      <p:ext uri="{BB962C8B-B14F-4D97-AF65-F5344CB8AC3E}">
        <p14:creationId xmlns:p14="http://schemas.microsoft.com/office/powerpoint/2010/main" val="287664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078587"/>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3.1. Die ersten Lobpreislieder</a:t>
            </a:r>
          </a:p>
          <a:p>
            <a:pPr>
              <a:spcBef>
                <a:spcPts val="1200"/>
              </a:spcBef>
            </a:pPr>
            <a:r>
              <a:rPr lang="de-CH" sz="2400" u="sng" dirty="0" smtClean="0">
                <a:solidFill>
                  <a:srgbClr val="002060"/>
                </a:solidFill>
              </a:rPr>
              <a:t>2. Mose 15: </a:t>
            </a:r>
            <a:r>
              <a:rPr lang="de-CH" sz="2400" dirty="0" smtClean="0">
                <a:solidFill>
                  <a:srgbClr val="002060"/>
                </a:solidFill>
              </a:rPr>
              <a:t>Der Lobgesang von Mose (</a:t>
            </a:r>
            <a:r>
              <a:rPr lang="de-CH" sz="2400" dirty="0" err="1" smtClean="0">
                <a:solidFill>
                  <a:srgbClr val="002060"/>
                </a:solidFill>
              </a:rPr>
              <a:t>tehillah</a:t>
            </a:r>
            <a:r>
              <a:rPr lang="de-CH" sz="2400" dirty="0" smtClean="0">
                <a:solidFill>
                  <a:srgbClr val="002060"/>
                </a:solidFill>
              </a:rPr>
              <a:t> = singen mit Musik)</a:t>
            </a:r>
          </a:p>
          <a:p>
            <a:r>
              <a:rPr lang="de-CH" sz="1100" dirty="0" smtClean="0">
                <a:solidFill>
                  <a:srgbClr val="008000"/>
                </a:solidFill>
              </a:rPr>
              <a:t>1 Damals </a:t>
            </a:r>
            <a:r>
              <a:rPr lang="de-CH" sz="1100" dirty="0">
                <a:solidFill>
                  <a:srgbClr val="008000"/>
                </a:solidFill>
              </a:rPr>
              <a:t>sangen Mose und die Israeliten dies Lied dem HERRN und sprachen: Ich will dem HERRN singen, denn er hat eine herrliche Tat getan; Ross und Mann hat er ins Meer gestürzt. </a:t>
            </a:r>
          </a:p>
          <a:p>
            <a:r>
              <a:rPr lang="de-CH" sz="1100" dirty="0">
                <a:solidFill>
                  <a:srgbClr val="008000"/>
                </a:solidFill>
              </a:rPr>
              <a:t>2 Der HERR ist meine Stärke und mein Lobgesang und ist mein Heil. Das ist mein Gott, ich will ihn preisen, er ist meines Vaters Gott, ich will ihn erheben. </a:t>
            </a:r>
          </a:p>
          <a:p>
            <a:r>
              <a:rPr lang="de-CH" sz="1100" dirty="0">
                <a:solidFill>
                  <a:srgbClr val="008000"/>
                </a:solidFill>
              </a:rPr>
              <a:t>3 Der HERR ist der rechte Kriegsmann, HERR ist sein Name. </a:t>
            </a:r>
          </a:p>
          <a:p>
            <a:r>
              <a:rPr lang="de-CH" sz="1100" dirty="0">
                <a:solidFill>
                  <a:srgbClr val="008000"/>
                </a:solidFill>
              </a:rPr>
              <a:t>4 Des Pharao Wagen und seine Macht warf er ins Meer, seine auserwählten Streiter versanken im Schilfmeer. </a:t>
            </a:r>
          </a:p>
          <a:p>
            <a:r>
              <a:rPr lang="de-CH" sz="1100" dirty="0">
                <a:solidFill>
                  <a:srgbClr val="008000"/>
                </a:solidFill>
              </a:rPr>
              <a:t>5 Die Tiefe hat sie bedeckt, sie sanken auf den Grund wie die Steine. </a:t>
            </a:r>
          </a:p>
          <a:p>
            <a:r>
              <a:rPr lang="de-CH" sz="1100" dirty="0">
                <a:solidFill>
                  <a:srgbClr val="008000"/>
                </a:solidFill>
              </a:rPr>
              <a:t>6 HERR, deine rechte Hand tut große Wunder; HERR, deine rechte Hand hat die Feinde zerschlagen. </a:t>
            </a:r>
          </a:p>
          <a:p>
            <a:r>
              <a:rPr lang="de-CH" sz="1100" dirty="0">
                <a:solidFill>
                  <a:srgbClr val="008000"/>
                </a:solidFill>
              </a:rPr>
              <a:t>7 Und mit deiner großen Herrlichkeit hast du deine Widersacher gestürzt; denn als du deinen Grimm ausließest, verzehrte er sie wie Stoppeln. </a:t>
            </a:r>
          </a:p>
          <a:p>
            <a:r>
              <a:rPr lang="de-CH" sz="1100" dirty="0">
                <a:solidFill>
                  <a:srgbClr val="008000"/>
                </a:solidFill>
              </a:rPr>
              <a:t>8 Durch dein Schnauben türmten die Wasser sich auf, die Fluten standen wie ein Wall; die Tiefen erstarrten mitten im Meer. </a:t>
            </a:r>
          </a:p>
          <a:p>
            <a:r>
              <a:rPr lang="de-CH" sz="1100" dirty="0">
                <a:solidFill>
                  <a:srgbClr val="008000"/>
                </a:solidFill>
              </a:rPr>
              <a:t>9 Der Feind gedachte: Ich will nachjagen und ergreifen und den Raub austeilen und meinen Mut an ihnen kühlen. Ich will mein Schwert ausziehen, und meine Hand soll sie verderben. </a:t>
            </a:r>
          </a:p>
          <a:p>
            <a:r>
              <a:rPr lang="de-CH" sz="1100" dirty="0">
                <a:solidFill>
                  <a:srgbClr val="008000"/>
                </a:solidFill>
              </a:rPr>
              <a:t>10 Da ließest du deinen Wind blasen, und das Meer bedeckte sie, und sie sanken unter wie Blei im mächtigen Wasser. </a:t>
            </a:r>
          </a:p>
          <a:p>
            <a:r>
              <a:rPr lang="de-CH" sz="1100" dirty="0">
                <a:solidFill>
                  <a:srgbClr val="008000"/>
                </a:solidFill>
              </a:rPr>
              <a:t>11 HERR, wer ist dir gleich unter den Göttern? Wer ist dir gleich, der so mächtig, heilig, schrecklich, löblich und wundertätig ist? </a:t>
            </a:r>
          </a:p>
          <a:p>
            <a:r>
              <a:rPr lang="de-CH" sz="1100" dirty="0">
                <a:solidFill>
                  <a:srgbClr val="008000"/>
                </a:solidFill>
              </a:rPr>
              <a:t>12 Als du deine rechte Hand ausrecktest, verschlang sie die Erde. </a:t>
            </a:r>
          </a:p>
          <a:p>
            <a:r>
              <a:rPr lang="de-CH" sz="1100" dirty="0">
                <a:solidFill>
                  <a:srgbClr val="008000"/>
                </a:solidFill>
              </a:rPr>
              <a:t>13 Du hast geleitet durch deine Barmherzigkeit dein Volk, das du erlöst hast, und hast sie geführt durch deine Stärke zu deiner heiligen Wohnung. </a:t>
            </a:r>
          </a:p>
          <a:p>
            <a:r>
              <a:rPr lang="de-CH" sz="1100" dirty="0">
                <a:solidFill>
                  <a:srgbClr val="008000"/>
                </a:solidFill>
              </a:rPr>
              <a:t>14 Als das die Völker hörten, erbebten sie; Angst kam die Philister an. </a:t>
            </a:r>
          </a:p>
          <a:p>
            <a:r>
              <a:rPr lang="de-CH" sz="1100" dirty="0">
                <a:solidFill>
                  <a:srgbClr val="008000"/>
                </a:solidFill>
              </a:rPr>
              <a:t>15 Da erschraken die Fürsten </a:t>
            </a:r>
            <a:r>
              <a:rPr lang="de-CH" sz="1100" dirty="0" err="1">
                <a:solidFill>
                  <a:srgbClr val="008000"/>
                </a:solidFill>
              </a:rPr>
              <a:t>Edoms</a:t>
            </a:r>
            <a:r>
              <a:rPr lang="de-CH" sz="1100" dirty="0">
                <a:solidFill>
                  <a:srgbClr val="008000"/>
                </a:solidFill>
              </a:rPr>
              <a:t>, Zittern kam die Gewaltigen Moabs an, alle Bewohner Kanaans wurden feig. </a:t>
            </a:r>
          </a:p>
          <a:p>
            <a:r>
              <a:rPr lang="de-CH" sz="1100" dirty="0">
                <a:solidFill>
                  <a:srgbClr val="008000"/>
                </a:solidFill>
              </a:rPr>
              <a:t>16 Es fiel auf sie Erschrecken und Furcht; vor deinem mächtigen Arm erstarrten sie wie die Steine, bis dein Volk, HERR, </a:t>
            </a:r>
            <a:r>
              <a:rPr lang="de-CH" sz="1100" dirty="0" err="1">
                <a:solidFill>
                  <a:srgbClr val="008000"/>
                </a:solidFill>
              </a:rPr>
              <a:t>hindurchzog</a:t>
            </a:r>
            <a:r>
              <a:rPr lang="de-CH" sz="1100" dirty="0">
                <a:solidFill>
                  <a:srgbClr val="008000"/>
                </a:solidFill>
              </a:rPr>
              <a:t>, bis das Volk </a:t>
            </a:r>
            <a:r>
              <a:rPr lang="de-CH" sz="1100" dirty="0" err="1">
                <a:solidFill>
                  <a:srgbClr val="008000"/>
                </a:solidFill>
              </a:rPr>
              <a:t>hindurchzog</a:t>
            </a:r>
            <a:r>
              <a:rPr lang="de-CH" sz="1100" dirty="0">
                <a:solidFill>
                  <a:srgbClr val="008000"/>
                </a:solidFill>
              </a:rPr>
              <a:t>, das du erworben hast. </a:t>
            </a:r>
          </a:p>
          <a:p>
            <a:r>
              <a:rPr lang="de-CH" sz="1100" dirty="0">
                <a:solidFill>
                  <a:srgbClr val="008000"/>
                </a:solidFill>
              </a:rPr>
              <a:t>17 Du brachtest sie hinein und pflanztest sie ein auf dem Berge deines Erbteils, den du, HERR, dir zur Wohnung gemacht hast, zu deinem Heiligtum, Herr, das deine Hand bereitet hat. </a:t>
            </a:r>
          </a:p>
          <a:p>
            <a:r>
              <a:rPr lang="de-CH" sz="1100" dirty="0">
                <a:solidFill>
                  <a:srgbClr val="008000"/>
                </a:solidFill>
              </a:rPr>
              <a:t>18 Der HERR wird König sein immer und ewig. </a:t>
            </a:r>
          </a:p>
          <a:p>
            <a:r>
              <a:rPr lang="de-CH" sz="1100" dirty="0">
                <a:solidFill>
                  <a:srgbClr val="008000"/>
                </a:solidFill>
              </a:rPr>
              <a:t>19 Denn der Pharao zog hinein ins Meer mit Rossen und Wagen und Männern. Und der HERR ließ das Meer wieder über sie kommen. Aber die Israeliten gingen trocken mitten durchs Meer. </a:t>
            </a:r>
          </a:p>
          <a:p>
            <a:r>
              <a:rPr lang="de-CH" sz="1100" dirty="0">
                <a:solidFill>
                  <a:srgbClr val="008000"/>
                </a:solidFill>
              </a:rPr>
              <a:t>20 Da nahm Mirjam, die Prophetin, Aarons Schwester, eine Pauke in ihre Hand und alle Frauen folgten ihr nach mit Pauken im Reigen. </a:t>
            </a:r>
          </a:p>
          <a:p>
            <a:r>
              <a:rPr lang="de-CH" sz="1100" dirty="0">
                <a:solidFill>
                  <a:srgbClr val="008000"/>
                </a:solidFill>
              </a:rPr>
              <a:t>21 Und Mirjam sang ihnen vor: Lasst uns dem HERRN singen, denn er hat eine herrliche Tat getan; Ross und Mann hat er ins Meer gestürzt. </a:t>
            </a:r>
            <a:endParaRPr lang="de-CH" sz="2400" dirty="0" smtClean="0">
              <a:solidFill>
                <a:srgbClr val="008000"/>
              </a:solidFill>
            </a:endParaRPr>
          </a:p>
        </p:txBody>
      </p:sp>
    </p:spTree>
    <p:extLst>
      <p:ext uri="{BB962C8B-B14F-4D97-AF65-F5344CB8AC3E}">
        <p14:creationId xmlns:p14="http://schemas.microsoft.com/office/powerpoint/2010/main" val="2432936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5878532"/>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3.1. Die ersten Lobpreislieder</a:t>
            </a:r>
          </a:p>
          <a:p>
            <a:pPr>
              <a:spcBef>
                <a:spcPts val="1200"/>
              </a:spcBef>
            </a:pPr>
            <a:r>
              <a:rPr lang="de-CH" sz="2400" u="sng" dirty="0" smtClean="0">
                <a:solidFill>
                  <a:srgbClr val="002060"/>
                </a:solidFill>
              </a:rPr>
              <a:t>Richter 5,1-31</a:t>
            </a:r>
            <a:r>
              <a:rPr lang="de-CH" sz="2400" dirty="0" smtClean="0">
                <a:solidFill>
                  <a:srgbClr val="002060"/>
                </a:solidFill>
              </a:rPr>
              <a:t>: Der Lobgesang der Debora (</a:t>
            </a:r>
            <a:r>
              <a:rPr lang="de-CH" sz="2400" dirty="0" err="1" smtClean="0">
                <a:solidFill>
                  <a:srgbClr val="002060"/>
                </a:solidFill>
              </a:rPr>
              <a:t>zamar</a:t>
            </a:r>
            <a:r>
              <a:rPr lang="de-CH" sz="2400" dirty="0" smtClean="0">
                <a:solidFill>
                  <a:srgbClr val="002060"/>
                </a:solidFill>
              </a:rPr>
              <a:t> = </a:t>
            </a:r>
            <a:r>
              <a:rPr lang="de-CH" sz="2000" dirty="0" smtClean="0">
                <a:solidFill>
                  <a:srgbClr val="002060"/>
                </a:solidFill>
              </a:rPr>
              <a:t>singen u spielen</a:t>
            </a:r>
            <a:r>
              <a:rPr lang="de-CH" sz="2400" dirty="0" smtClean="0">
                <a:solidFill>
                  <a:srgbClr val="002060"/>
                </a:solidFill>
              </a:rPr>
              <a:t>)</a:t>
            </a:r>
          </a:p>
          <a:p>
            <a:r>
              <a:rPr lang="de-CH" sz="1100" dirty="0" smtClean="0">
                <a:solidFill>
                  <a:srgbClr val="008000"/>
                </a:solidFill>
              </a:rPr>
              <a:t>1 Da </a:t>
            </a:r>
            <a:r>
              <a:rPr lang="de-CH" sz="1100" dirty="0">
                <a:solidFill>
                  <a:srgbClr val="008000"/>
                </a:solidFill>
              </a:rPr>
              <a:t>sangen Debora und Barak, der Sohn </a:t>
            </a:r>
            <a:r>
              <a:rPr lang="de-CH" sz="1100" dirty="0" err="1">
                <a:solidFill>
                  <a:srgbClr val="008000"/>
                </a:solidFill>
              </a:rPr>
              <a:t>Abinoams</a:t>
            </a:r>
            <a:r>
              <a:rPr lang="de-CH" sz="1100" dirty="0">
                <a:solidFill>
                  <a:srgbClr val="008000"/>
                </a:solidFill>
              </a:rPr>
              <a:t>, zu jener Zeit: </a:t>
            </a:r>
          </a:p>
          <a:p>
            <a:r>
              <a:rPr lang="de-CH" sz="1100" dirty="0">
                <a:solidFill>
                  <a:srgbClr val="008000"/>
                </a:solidFill>
              </a:rPr>
              <a:t>2 Lobet den HERRN, dass man sich in Israel zum Kampf rüstete und das Volk willig dazu gewesen ist. </a:t>
            </a:r>
          </a:p>
          <a:p>
            <a:r>
              <a:rPr lang="de-CH" sz="1100" dirty="0">
                <a:solidFill>
                  <a:srgbClr val="008000"/>
                </a:solidFill>
              </a:rPr>
              <a:t>3 Hört zu, ihr Könige, und merkt auf, ihr Fürsten! Ich will singen, dem HERRN will ich singen, dem HERRN, dem Gott Israels, will ich spielen. </a:t>
            </a:r>
          </a:p>
          <a:p>
            <a:r>
              <a:rPr lang="de-CH" sz="1100" dirty="0">
                <a:solidFill>
                  <a:srgbClr val="008000"/>
                </a:solidFill>
              </a:rPr>
              <a:t>4 HERR, als du von </a:t>
            </a:r>
            <a:r>
              <a:rPr lang="de-CH" sz="1100" dirty="0" err="1">
                <a:solidFill>
                  <a:srgbClr val="008000"/>
                </a:solidFill>
              </a:rPr>
              <a:t>Seïr</a:t>
            </a:r>
            <a:r>
              <a:rPr lang="de-CH" sz="1100" dirty="0">
                <a:solidFill>
                  <a:srgbClr val="008000"/>
                </a:solidFill>
              </a:rPr>
              <a:t> auszogst und einhergingst vom Gefilde </a:t>
            </a:r>
            <a:r>
              <a:rPr lang="de-CH" sz="1100" dirty="0" err="1">
                <a:solidFill>
                  <a:srgbClr val="008000"/>
                </a:solidFill>
              </a:rPr>
              <a:t>Edoms</a:t>
            </a:r>
            <a:r>
              <a:rPr lang="de-CH" sz="1100" dirty="0">
                <a:solidFill>
                  <a:srgbClr val="008000"/>
                </a:solidFill>
              </a:rPr>
              <a:t>, da erzitterte die Erde, der Himmel troff, und die Wolken troffen von Wasser. </a:t>
            </a:r>
          </a:p>
          <a:p>
            <a:r>
              <a:rPr lang="de-CH" sz="1100" dirty="0">
                <a:solidFill>
                  <a:srgbClr val="008000"/>
                </a:solidFill>
              </a:rPr>
              <a:t>5 Die Berge wankten vor dem HERRN, der Sinai vor dem HERRN, dem Gott Israels. </a:t>
            </a:r>
          </a:p>
          <a:p>
            <a:endParaRPr lang="de-CH" sz="1100" dirty="0">
              <a:solidFill>
                <a:srgbClr val="008000"/>
              </a:solidFill>
            </a:endParaRPr>
          </a:p>
          <a:p>
            <a:r>
              <a:rPr lang="de-CH" sz="1100" dirty="0" smtClean="0">
                <a:solidFill>
                  <a:srgbClr val="008000"/>
                </a:solidFill>
              </a:rPr>
              <a:t>9</a:t>
            </a:r>
            <a:r>
              <a:rPr lang="de-CH" sz="1100" dirty="0">
                <a:solidFill>
                  <a:srgbClr val="008000"/>
                </a:solidFill>
              </a:rPr>
              <a:t> Mein Herz ist mit den Gebietern Israels, mit denen, die willig waren unter dem Volk. Lobet den HERRN! </a:t>
            </a:r>
          </a:p>
          <a:p>
            <a:r>
              <a:rPr lang="de-CH" sz="1100" dirty="0">
                <a:solidFill>
                  <a:srgbClr val="008000"/>
                </a:solidFill>
              </a:rPr>
              <a:t>10 Die ihr auf weißen Eselinnen reitet, die ihr auf Teppichen sitzt und die ihr auf dem Wege geht: Singet! </a:t>
            </a:r>
          </a:p>
          <a:p>
            <a:r>
              <a:rPr lang="de-CH" sz="1100" dirty="0">
                <a:solidFill>
                  <a:srgbClr val="008000"/>
                </a:solidFill>
              </a:rPr>
              <a:t>11 Horch, wie sie jubeln zwischen den Tränkrinnen! Da sage man von der Gerechtigkeit des HERRN, von der Gerechtigkeit an seinen Bauern in Israel, als des HERRN Volk herabzog zu den Toren. </a:t>
            </a:r>
          </a:p>
          <a:p>
            <a:r>
              <a:rPr lang="de-CH" sz="1100" dirty="0">
                <a:solidFill>
                  <a:srgbClr val="008000"/>
                </a:solidFill>
              </a:rPr>
              <a:t>12 Auf, auf, Debora! Auf, auf und singe ein Lied! Mach dich auf, Barak, und fange, die dich fingen, du Sohn </a:t>
            </a:r>
            <a:r>
              <a:rPr lang="de-CH" sz="1100" dirty="0" err="1">
                <a:solidFill>
                  <a:srgbClr val="008000"/>
                </a:solidFill>
              </a:rPr>
              <a:t>Abinoams</a:t>
            </a:r>
            <a:r>
              <a:rPr lang="de-CH" sz="1100" dirty="0">
                <a:solidFill>
                  <a:srgbClr val="008000"/>
                </a:solidFill>
              </a:rPr>
              <a:t>! </a:t>
            </a:r>
          </a:p>
          <a:p>
            <a:r>
              <a:rPr lang="de-CH" sz="1100" dirty="0">
                <a:solidFill>
                  <a:srgbClr val="008000"/>
                </a:solidFill>
              </a:rPr>
              <a:t>13 Da zog herab, was übrig war von Herrlichen im Volk. Der HERR zog mit mir herab unter den Helden: </a:t>
            </a:r>
          </a:p>
          <a:p>
            <a:r>
              <a:rPr lang="de-CH" sz="1100" dirty="0">
                <a:solidFill>
                  <a:srgbClr val="008000"/>
                </a:solidFill>
              </a:rPr>
              <a:t>14 Aus Ephraim zogen sie herab ins Tal und nach ihm Benjamin mit seinem Volk. Von </a:t>
            </a:r>
            <a:r>
              <a:rPr lang="de-CH" sz="1100" dirty="0" err="1">
                <a:solidFill>
                  <a:srgbClr val="008000"/>
                </a:solidFill>
              </a:rPr>
              <a:t>Machir</a:t>
            </a:r>
            <a:r>
              <a:rPr lang="de-CH" sz="1100" dirty="0">
                <a:solidFill>
                  <a:srgbClr val="008000"/>
                </a:solidFill>
              </a:rPr>
              <a:t> zogen Gebieter herab und von </a:t>
            </a:r>
            <a:r>
              <a:rPr lang="de-CH" sz="1100" dirty="0" err="1">
                <a:solidFill>
                  <a:srgbClr val="008000"/>
                </a:solidFill>
              </a:rPr>
              <a:t>Sebulon</a:t>
            </a:r>
            <a:r>
              <a:rPr lang="de-CH" sz="1100" dirty="0">
                <a:solidFill>
                  <a:srgbClr val="008000"/>
                </a:solidFill>
              </a:rPr>
              <a:t>, die den Führerstab halten, </a:t>
            </a:r>
          </a:p>
          <a:p>
            <a:r>
              <a:rPr lang="de-CH" sz="1100" dirty="0">
                <a:solidFill>
                  <a:srgbClr val="008000"/>
                </a:solidFill>
              </a:rPr>
              <a:t>15 und die Fürsten in Issachar mit Debora, wie Issachar so Barak; ins Tal folgte er ihm auf dem Fuß. An Rubens Bächen überlegten sie lange. </a:t>
            </a:r>
          </a:p>
          <a:p>
            <a:endParaRPr lang="de-CH" sz="1100" dirty="0">
              <a:solidFill>
                <a:srgbClr val="008000"/>
              </a:solidFill>
            </a:endParaRPr>
          </a:p>
          <a:p>
            <a:r>
              <a:rPr lang="de-CH" sz="1100" dirty="0">
                <a:solidFill>
                  <a:srgbClr val="008000"/>
                </a:solidFill>
              </a:rPr>
              <a:t>24 Gepriesen sei unter den Frauen </a:t>
            </a:r>
            <a:r>
              <a:rPr lang="de-CH" sz="1100" dirty="0" err="1">
                <a:solidFill>
                  <a:srgbClr val="008000"/>
                </a:solidFill>
              </a:rPr>
              <a:t>Jaël</a:t>
            </a:r>
            <a:r>
              <a:rPr lang="de-CH" sz="1100" dirty="0">
                <a:solidFill>
                  <a:srgbClr val="008000"/>
                </a:solidFill>
              </a:rPr>
              <a:t>, die Frau Hebers, des </a:t>
            </a:r>
            <a:r>
              <a:rPr lang="de-CH" sz="1100" dirty="0" err="1">
                <a:solidFill>
                  <a:srgbClr val="008000"/>
                </a:solidFill>
              </a:rPr>
              <a:t>Keniters</a:t>
            </a:r>
            <a:r>
              <a:rPr lang="de-CH" sz="1100" dirty="0">
                <a:solidFill>
                  <a:srgbClr val="008000"/>
                </a:solidFill>
              </a:rPr>
              <a:t>; gepriesen sei sie im Zelt unter den Frauen! </a:t>
            </a:r>
          </a:p>
          <a:p>
            <a:r>
              <a:rPr lang="de-CH" sz="1100" dirty="0">
                <a:solidFill>
                  <a:srgbClr val="008000"/>
                </a:solidFill>
              </a:rPr>
              <a:t>25 Milch gab sie, als er Wasser forderte, Sahne reichte sie dar in einer herrlichen Schale. </a:t>
            </a:r>
          </a:p>
          <a:p>
            <a:r>
              <a:rPr lang="de-CH" sz="1100" dirty="0">
                <a:solidFill>
                  <a:srgbClr val="008000"/>
                </a:solidFill>
              </a:rPr>
              <a:t>26 Sie griff mit ihrer Hand den Pflock und mit ihrer Rechten den Schmiedehammer und zerschlug </a:t>
            </a:r>
            <a:r>
              <a:rPr lang="de-CH" sz="1100" dirty="0" err="1">
                <a:solidFill>
                  <a:srgbClr val="008000"/>
                </a:solidFill>
              </a:rPr>
              <a:t>Siseras</a:t>
            </a:r>
            <a:r>
              <a:rPr lang="de-CH" sz="1100" dirty="0">
                <a:solidFill>
                  <a:srgbClr val="008000"/>
                </a:solidFill>
              </a:rPr>
              <a:t> Haupt und zermalmte und durchbohrte seine Schläfe. </a:t>
            </a:r>
          </a:p>
          <a:p>
            <a:r>
              <a:rPr lang="de-CH" sz="1100" dirty="0">
                <a:solidFill>
                  <a:srgbClr val="008000"/>
                </a:solidFill>
              </a:rPr>
              <a:t>27 Zu ihren Füßen krümmte er sich, fiel nieder und lag da. Er krümmte sich, fiel nieder zu ihren Füßen; wie er sich krümmte, so lag er erschlagen da. </a:t>
            </a:r>
          </a:p>
          <a:p>
            <a:endParaRPr lang="de-CH" sz="1100" dirty="0" smtClean="0">
              <a:solidFill>
                <a:srgbClr val="008000"/>
              </a:solidFill>
            </a:endParaRPr>
          </a:p>
          <a:p>
            <a:r>
              <a:rPr lang="de-CH" sz="1100" dirty="0" smtClean="0">
                <a:solidFill>
                  <a:srgbClr val="008000"/>
                </a:solidFill>
              </a:rPr>
              <a:t>31</a:t>
            </a:r>
            <a:r>
              <a:rPr lang="de-CH" sz="1100" dirty="0">
                <a:solidFill>
                  <a:srgbClr val="008000"/>
                </a:solidFill>
              </a:rPr>
              <a:t> So sollen umkommen, HERR, alle deine Feinde! Die ihn aber lieb haben sollen sein, wie die Sonne aufgeht in ihrer Pracht</a:t>
            </a:r>
            <a:r>
              <a:rPr lang="de-CH" sz="1100" dirty="0" smtClean="0">
                <a:solidFill>
                  <a:srgbClr val="008000"/>
                </a:solidFill>
              </a:rPr>
              <a:t>!</a:t>
            </a:r>
          </a:p>
          <a:p>
            <a:endParaRPr lang="de-CH" sz="1100" dirty="0" smtClean="0">
              <a:solidFill>
                <a:srgbClr val="008000"/>
              </a:solidFill>
            </a:endParaRPr>
          </a:p>
          <a:p>
            <a:r>
              <a:rPr lang="de-CH" sz="2000" b="1" dirty="0" smtClean="0">
                <a:solidFill>
                  <a:srgbClr val="FF0000"/>
                </a:solidFill>
                <a:sym typeface="Wingdings" panose="05000000000000000000" pitchFamily="2" charset="2"/>
              </a:rPr>
              <a:t> </a:t>
            </a:r>
            <a:r>
              <a:rPr lang="de-CH" sz="2000" b="1" dirty="0" smtClean="0">
                <a:solidFill>
                  <a:srgbClr val="FF0000"/>
                </a:solidFill>
              </a:rPr>
              <a:t>Zeugnis und Lobpreis gehören zusammen</a:t>
            </a:r>
          </a:p>
        </p:txBody>
      </p:sp>
    </p:spTree>
    <p:extLst>
      <p:ext uri="{BB962C8B-B14F-4D97-AF65-F5344CB8AC3E}">
        <p14:creationId xmlns:p14="http://schemas.microsoft.com/office/powerpoint/2010/main" val="3527626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4770537"/>
          </a:xfrm>
          <a:prstGeom prst="rect">
            <a:avLst/>
          </a:prstGeom>
          <a:noFill/>
          <a:ln>
            <a:noFill/>
          </a:ln>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3.2. Die Psalmen               </a:t>
            </a:r>
            <a:r>
              <a:rPr lang="de-CH" sz="2400" dirty="0" smtClean="0">
                <a:solidFill>
                  <a:srgbClr val="FF0000"/>
                </a:solidFill>
              </a:rPr>
              <a:t>Autoren und Gattungen</a:t>
            </a:r>
          </a:p>
          <a:p>
            <a:pPr marL="342900" indent="-342900">
              <a:spcBef>
                <a:spcPts val="1200"/>
              </a:spcBef>
              <a:buFont typeface="Arial" panose="020B0604020202020204" pitchFamily="34" charset="0"/>
              <a:buChar char="•"/>
              <a:tabLst>
                <a:tab pos="2520000" algn="l"/>
                <a:tab pos="3240000" algn="l"/>
              </a:tabLst>
            </a:pPr>
            <a:r>
              <a:rPr lang="de-CH" sz="2400" dirty="0" smtClean="0">
                <a:solidFill>
                  <a:srgbClr val="002060"/>
                </a:solidFill>
              </a:rPr>
              <a:t>Davidpsalmen     		</a:t>
            </a:r>
            <a:r>
              <a:rPr lang="de-CH" sz="2000" dirty="0" smtClean="0"/>
              <a:t>vor allem </a:t>
            </a:r>
            <a:r>
              <a:rPr lang="de-CH" sz="2000" dirty="0" err="1" smtClean="0"/>
              <a:t>Ps</a:t>
            </a:r>
            <a:r>
              <a:rPr lang="de-CH" sz="2000" dirty="0" smtClean="0"/>
              <a:t> 3–41; </a:t>
            </a:r>
            <a:r>
              <a:rPr lang="de-CH" sz="2000" dirty="0" err="1" smtClean="0"/>
              <a:t>Ps</a:t>
            </a:r>
            <a:r>
              <a:rPr lang="de-CH" sz="2000" dirty="0" smtClean="0"/>
              <a:t> 51–70; </a:t>
            </a:r>
            <a:r>
              <a:rPr lang="de-CH" sz="2000" dirty="0" err="1" smtClean="0"/>
              <a:t>Ps</a:t>
            </a:r>
            <a:r>
              <a:rPr lang="de-CH" sz="2000" dirty="0" smtClean="0"/>
              <a:t> 138–145</a:t>
            </a:r>
          </a:p>
          <a:p>
            <a:pPr marL="342900" indent="-342900">
              <a:spcBef>
                <a:spcPts val="1200"/>
              </a:spcBef>
              <a:buFont typeface="Arial" panose="020B0604020202020204" pitchFamily="34" charset="0"/>
              <a:buChar char="•"/>
              <a:tabLst>
                <a:tab pos="2520000" algn="l"/>
                <a:tab pos="3240000" algn="l"/>
              </a:tabLst>
            </a:pPr>
            <a:r>
              <a:rPr lang="de-CH" sz="2400" dirty="0" err="1" smtClean="0">
                <a:solidFill>
                  <a:srgbClr val="002060"/>
                </a:solidFill>
              </a:rPr>
              <a:t>Asafpsalmen</a:t>
            </a:r>
            <a:r>
              <a:rPr lang="de-CH" sz="2400" dirty="0" smtClean="0">
                <a:solidFill>
                  <a:srgbClr val="002060"/>
                </a:solidFill>
              </a:rPr>
              <a:t>    		</a:t>
            </a:r>
            <a:r>
              <a:rPr lang="de-CH" sz="2000" dirty="0" err="1" smtClean="0"/>
              <a:t>Ps</a:t>
            </a:r>
            <a:r>
              <a:rPr lang="de-CH" sz="2000" dirty="0" smtClean="0"/>
              <a:t> </a:t>
            </a:r>
            <a:r>
              <a:rPr lang="de-CH" sz="2000" dirty="0"/>
              <a:t>50; </a:t>
            </a:r>
            <a:r>
              <a:rPr lang="de-CH" sz="2000" dirty="0" err="1"/>
              <a:t>Ps</a:t>
            </a:r>
            <a:r>
              <a:rPr lang="de-CH" sz="2000" dirty="0"/>
              <a:t> </a:t>
            </a:r>
            <a:r>
              <a:rPr lang="de-CH" sz="2000" dirty="0" smtClean="0"/>
              <a:t>73–83</a:t>
            </a:r>
            <a:endParaRPr lang="de-CH" sz="2000" dirty="0"/>
          </a:p>
          <a:p>
            <a:pPr marL="342900" indent="-342900">
              <a:spcBef>
                <a:spcPts val="1200"/>
              </a:spcBef>
              <a:buFont typeface="Arial" panose="020B0604020202020204" pitchFamily="34" charset="0"/>
              <a:buChar char="•"/>
              <a:tabLst>
                <a:tab pos="2520000" algn="l"/>
                <a:tab pos="3240000" algn="l"/>
              </a:tabLst>
            </a:pPr>
            <a:r>
              <a:rPr lang="de-CH" sz="2400" dirty="0" err="1" smtClean="0">
                <a:solidFill>
                  <a:srgbClr val="002060"/>
                </a:solidFill>
              </a:rPr>
              <a:t>Korachpsalmen</a:t>
            </a:r>
            <a:r>
              <a:rPr lang="de-CH" sz="2400" dirty="0" smtClean="0">
                <a:solidFill>
                  <a:srgbClr val="002060"/>
                </a:solidFill>
              </a:rPr>
              <a:t>		</a:t>
            </a:r>
            <a:r>
              <a:rPr lang="de-CH" sz="2000" dirty="0" err="1" smtClean="0"/>
              <a:t>Ps</a:t>
            </a:r>
            <a:r>
              <a:rPr lang="de-CH" sz="2000" dirty="0" smtClean="0"/>
              <a:t> </a:t>
            </a:r>
            <a:r>
              <a:rPr lang="de-CH" sz="2000" dirty="0"/>
              <a:t>42; </a:t>
            </a:r>
            <a:r>
              <a:rPr lang="de-CH" sz="2000" dirty="0" err="1"/>
              <a:t>Ps</a:t>
            </a:r>
            <a:r>
              <a:rPr lang="de-CH" sz="2000" dirty="0"/>
              <a:t> 44–49; </a:t>
            </a:r>
            <a:r>
              <a:rPr lang="de-CH" sz="2000" dirty="0" err="1"/>
              <a:t>Ps</a:t>
            </a:r>
            <a:r>
              <a:rPr lang="de-CH" sz="2000" dirty="0"/>
              <a:t> 84–85; </a:t>
            </a:r>
            <a:r>
              <a:rPr lang="de-CH" sz="2000" dirty="0" err="1"/>
              <a:t>Ps</a:t>
            </a:r>
            <a:r>
              <a:rPr lang="de-CH" sz="2000" dirty="0"/>
              <a:t> 87–88 </a:t>
            </a:r>
          </a:p>
          <a:p>
            <a:pPr marL="342900" indent="-342900">
              <a:lnSpc>
                <a:spcPct val="150000"/>
              </a:lnSpc>
              <a:buFont typeface="Arial" panose="020B0604020202020204" pitchFamily="34" charset="0"/>
              <a:buChar char="•"/>
              <a:tabLst>
                <a:tab pos="2520000" algn="l"/>
                <a:tab pos="3240000" algn="l"/>
              </a:tabLst>
            </a:pPr>
            <a:r>
              <a:rPr lang="de-CH" sz="2400" dirty="0" smtClean="0"/>
              <a:t>Wallfahrtslieder 		</a:t>
            </a:r>
            <a:r>
              <a:rPr lang="de-CH" sz="2000" dirty="0" err="1" smtClean="0"/>
              <a:t>Ps</a:t>
            </a:r>
            <a:r>
              <a:rPr lang="de-CH" sz="2000" dirty="0" smtClean="0"/>
              <a:t> 120–134</a:t>
            </a:r>
          </a:p>
          <a:p>
            <a:pPr marL="342900" indent="-342900">
              <a:lnSpc>
                <a:spcPct val="150000"/>
              </a:lnSpc>
              <a:buFont typeface="Arial" panose="020B0604020202020204" pitchFamily="34" charset="0"/>
              <a:buChar char="•"/>
              <a:tabLst>
                <a:tab pos="2520000" algn="l"/>
                <a:tab pos="3240000" algn="l"/>
              </a:tabLst>
            </a:pPr>
            <a:r>
              <a:rPr lang="de-CH" sz="2400" dirty="0" smtClean="0"/>
              <a:t>Geschichtspsalmen 	</a:t>
            </a:r>
            <a:r>
              <a:rPr lang="de-CH" sz="2000" dirty="0" err="1" smtClean="0"/>
              <a:t>Ps</a:t>
            </a:r>
            <a:r>
              <a:rPr lang="de-CH" sz="2000" dirty="0" smtClean="0"/>
              <a:t> 77, 78, 105, 106, 135, 136</a:t>
            </a:r>
          </a:p>
          <a:p>
            <a:pPr marL="342900" indent="-342900">
              <a:lnSpc>
                <a:spcPct val="150000"/>
              </a:lnSpc>
              <a:buFont typeface="Arial" panose="020B0604020202020204" pitchFamily="34" charset="0"/>
              <a:buChar char="•"/>
              <a:tabLst>
                <a:tab pos="2520000" algn="l"/>
                <a:tab pos="3240000" algn="l"/>
              </a:tabLst>
            </a:pPr>
            <a:r>
              <a:rPr lang="de-CH" sz="2400" dirty="0" smtClean="0"/>
              <a:t>Schöpfungspsalmen	</a:t>
            </a:r>
            <a:r>
              <a:rPr lang="de-CH" sz="2000" dirty="0" err="1" smtClean="0"/>
              <a:t>Ps</a:t>
            </a:r>
            <a:r>
              <a:rPr lang="de-CH" sz="2000" dirty="0" smtClean="0"/>
              <a:t> 19, 33</a:t>
            </a:r>
          </a:p>
          <a:p>
            <a:pPr marL="342900" indent="-342900">
              <a:lnSpc>
                <a:spcPct val="150000"/>
              </a:lnSpc>
              <a:buFont typeface="Arial" panose="020B0604020202020204" pitchFamily="34" charset="0"/>
              <a:buChar char="•"/>
              <a:tabLst>
                <a:tab pos="2520000" algn="l"/>
                <a:tab pos="3240000" algn="l"/>
              </a:tabLst>
            </a:pPr>
            <a:r>
              <a:rPr lang="de-CH" sz="2400" dirty="0" smtClean="0"/>
              <a:t>Busspsalmen		</a:t>
            </a:r>
            <a:r>
              <a:rPr lang="es-ES" sz="2000" dirty="0" smtClean="0"/>
              <a:t>Ps </a:t>
            </a:r>
            <a:r>
              <a:rPr lang="es-ES" sz="2000" dirty="0"/>
              <a:t>6; 32; 38</a:t>
            </a:r>
            <a:r>
              <a:rPr lang="es-ES" sz="2000" dirty="0" smtClean="0"/>
              <a:t>; 51; </a:t>
            </a:r>
            <a:r>
              <a:rPr lang="es-ES" sz="2000" dirty="0"/>
              <a:t>102; 130; </a:t>
            </a:r>
            <a:r>
              <a:rPr lang="es-ES" sz="2000" dirty="0" smtClean="0"/>
              <a:t>143</a:t>
            </a:r>
            <a:endParaRPr lang="de-CH" sz="2000" b="1" dirty="0" smtClean="0">
              <a:solidFill>
                <a:srgbClr val="002060"/>
              </a:solidFill>
            </a:endParaRPr>
          </a:p>
        </p:txBody>
      </p:sp>
    </p:spTree>
    <p:extLst>
      <p:ext uri="{BB962C8B-B14F-4D97-AF65-F5344CB8AC3E}">
        <p14:creationId xmlns:p14="http://schemas.microsoft.com/office/powerpoint/2010/main" val="426993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432530"/>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3.2. Die Psalmen               </a:t>
            </a:r>
            <a:r>
              <a:rPr lang="de-CH" sz="2400" dirty="0" smtClean="0">
                <a:solidFill>
                  <a:srgbClr val="FF0000"/>
                </a:solidFill>
              </a:rPr>
              <a:t>Inhalt und Themen:</a:t>
            </a:r>
            <a:endParaRPr lang="de-CH" sz="2400" dirty="0">
              <a:solidFill>
                <a:srgbClr val="FF0000"/>
              </a:solidFill>
            </a:endParaRPr>
          </a:p>
          <a:p>
            <a:endParaRPr lang="de-CH" sz="2000" dirty="0" smtClean="0">
              <a:hlinkClick r:id="rId2" tooltip="Lob"/>
            </a:endParaRPr>
          </a:p>
          <a:p>
            <a:pPr marL="342900" indent="-342900">
              <a:spcAft>
                <a:spcPts val="600"/>
              </a:spcAft>
              <a:buFont typeface="Arial" panose="020B0604020202020204" pitchFamily="34" charset="0"/>
              <a:buChar char="•"/>
            </a:pPr>
            <a:r>
              <a:rPr lang="de-CH" sz="2000" dirty="0"/>
              <a:t>Lob und Dank</a:t>
            </a:r>
          </a:p>
          <a:p>
            <a:pPr marL="342900" indent="-342900">
              <a:spcAft>
                <a:spcPts val="600"/>
              </a:spcAft>
              <a:buFont typeface="Arial" panose="020B0604020202020204" pitchFamily="34" charset="0"/>
              <a:buChar char="•"/>
            </a:pPr>
            <a:r>
              <a:rPr lang="de-CH" sz="2000" dirty="0"/>
              <a:t>Buße (sieben sogenannte Bußpsalmen </a:t>
            </a:r>
            <a:r>
              <a:rPr lang="de-CH" sz="2000" dirty="0" err="1"/>
              <a:t>Ps</a:t>
            </a:r>
            <a:r>
              <a:rPr lang="de-CH" sz="2000" dirty="0"/>
              <a:t> 6; 32; 38; 51; 102; 130; 143)</a:t>
            </a:r>
          </a:p>
          <a:p>
            <a:pPr marL="342900" indent="-342900">
              <a:spcAft>
                <a:spcPts val="600"/>
              </a:spcAft>
              <a:buFont typeface="Arial" panose="020B0604020202020204" pitchFamily="34" charset="0"/>
              <a:buChar char="•"/>
            </a:pPr>
            <a:r>
              <a:rPr lang="de-CH" sz="2000" dirty="0"/>
              <a:t>Trauer</a:t>
            </a:r>
          </a:p>
          <a:p>
            <a:pPr marL="342900" indent="-342900">
              <a:spcAft>
                <a:spcPts val="600"/>
              </a:spcAft>
              <a:buFont typeface="Arial" panose="020B0604020202020204" pitchFamily="34" charset="0"/>
              <a:buChar char="•"/>
            </a:pPr>
            <a:r>
              <a:rPr lang="de-CH" sz="2000" dirty="0"/>
              <a:t>Klage (</a:t>
            </a:r>
            <a:r>
              <a:rPr lang="de-CH" sz="2000" dirty="0" err="1"/>
              <a:t>Ps</a:t>
            </a:r>
            <a:r>
              <a:rPr lang="de-CH" sz="2000" dirty="0"/>
              <a:t> 25)</a:t>
            </a:r>
          </a:p>
          <a:p>
            <a:pPr marL="342900" indent="-342900">
              <a:spcAft>
                <a:spcPts val="600"/>
              </a:spcAft>
              <a:buFont typeface="Arial" panose="020B0604020202020204" pitchFamily="34" charset="0"/>
              <a:buChar char="•"/>
            </a:pPr>
            <a:r>
              <a:rPr lang="de-CH" sz="2000" dirty="0"/>
              <a:t>Morgen- und Abendlieder</a:t>
            </a:r>
          </a:p>
          <a:p>
            <a:pPr marL="342900" indent="-342900">
              <a:spcAft>
                <a:spcPts val="600"/>
              </a:spcAft>
              <a:buFont typeface="Arial" panose="020B0604020202020204" pitchFamily="34" charset="0"/>
              <a:buChar char="•"/>
            </a:pPr>
            <a:r>
              <a:rPr lang="de-CH" sz="2000" dirty="0"/>
              <a:t>Freude</a:t>
            </a:r>
          </a:p>
          <a:p>
            <a:pPr marL="342900" indent="-342900">
              <a:spcAft>
                <a:spcPts val="600"/>
              </a:spcAft>
              <a:buFont typeface="Arial" panose="020B0604020202020204" pitchFamily="34" charset="0"/>
              <a:buChar char="•"/>
            </a:pPr>
            <a:r>
              <a:rPr lang="de-CH" sz="2000" dirty="0"/>
              <a:t>Trost</a:t>
            </a:r>
          </a:p>
          <a:p>
            <a:pPr marL="342900" indent="-342900">
              <a:spcAft>
                <a:spcPts val="600"/>
              </a:spcAft>
              <a:buFont typeface="Arial" panose="020B0604020202020204" pitchFamily="34" charset="0"/>
              <a:buChar char="•"/>
            </a:pPr>
            <a:r>
              <a:rPr lang="de-CH" sz="2000" dirty="0"/>
              <a:t>Hoffnung, Zuversicht (</a:t>
            </a:r>
            <a:r>
              <a:rPr lang="de-CH" sz="2000" dirty="0" err="1"/>
              <a:t>Ps</a:t>
            </a:r>
            <a:r>
              <a:rPr lang="de-CH" sz="2000" dirty="0"/>
              <a:t> 18,30 SLT; </a:t>
            </a:r>
            <a:r>
              <a:rPr lang="de-CH" sz="2000" dirty="0" err="1"/>
              <a:t>Ps</a:t>
            </a:r>
            <a:r>
              <a:rPr lang="de-CH" sz="2000" dirty="0"/>
              <a:t> 39,8 SLT; </a:t>
            </a:r>
            <a:r>
              <a:rPr lang="de-CH" sz="2000" dirty="0" err="1"/>
              <a:t>Ps</a:t>
            </a:r>
            <a:r>
              <a:rPr lang="de-CH" sz="2000" dirty="0"/>
              <a:t> 138,8 SLT)</a:t>
            </a:r>
          </a:p>
          <a:p>
            <a:pPr marL="342900" indent="-342900">
              <a:spcAft>
                <a:spcPts val="600"/>
              </a:spcAft>
              <a:buFont typeface="Arial" panose="020B0604020202020204" pitchFamily="34" charset="0"/>
              <a:buChar char="•"/>
            </a:pPr>
            <a:r>
              <a:rPr lang="de-CH" sz="2000" dirty="0"/>
              <a:t>Vertrauen auf Gott (</a:t>
            </a:r>
            <a:r>
              <a:rPr lang="de-CH" sz="2000" dirty="0" err="1"/>
              <a:t>Ps</a:t>
            </a:r>
            <a:r>
              <a:rPr lang="de-CH" sz="2000" dirty="0"/>
              <a:t> 23; 25)</a:t>
            </a:r>
          </a:p>
          <a:p>
            <a:pPr marL="342900" indent="-342900">
              <a:spcAft>
                <a:spcPts val="600"/>
              </a:spcAft>
              <a:buFont typeface="Arial" panose="020B0604020202020204" pitchFamily="34" charset="0"/>
              <a:buChar char="•"/>
            </a:pPr>
            <a:r>
              <a:rPr lang="de-CH" sz="2000" dirty="0"/>
              <a:t>Wallfahrtslieder (</a:t>
            </a:r>
            <a:r>
              <a:rPr lang="de-CH" sz="2000" dirty="0" err="1"/>
              <a:t>Ps</a:t>
            </a:r>
            <a:r>
              <a:rPr lang="de-CH" sz="2000" dirty="0"/>
              <a:t> 120–134)</a:t>
            </a:r>
          </a:p>
          <a:p>
            <a:pPr marL="342900" indent="-342900">
              <a:spcAft>
                <a:spcPts val="600"/>
              </a:spcAft>
              <a:buFont typeface="Arial" panose="020B0604020202020204" pitchFamily="34" charset="0"/>
              <a:buChar char="•"/>
            </a:pPr>
            <a:r>
              <a:rPr lang="de-CH" sz="2000" dirty="0"/>
              <a:t>Lehrgedichte (</a:t>
            </a:r>
            <a:r>
              <a:rPr lang="de-CH" sz="2000" dirty="0" err="1"/>
              <a:t>Ps</a:t>
            </a:r>
            <a:r>
              <a:rPr lang="de-CH" sz="2000" dirty="0"/>
              <a:t> 1; 19; </a:t>
            </a:r>
            <a:r>
              <a:rPr lang="de-CH" sz="2000" dirty="0" smtClean="0"/>
              <a:t>Bitten </a:t>
            </a:r>
            <a:r>
              <a:rPr lang="de-CH" sz="2000" dirty="0"/>
              <a:t>um Sieg über gottlose </a:t>
            </a:r>
            <a:r>
              <a:rPr lang="de-CH" sz="2000" dirty="0" smtClean="0"/>
              <a:t>Gegner</a:t>
            </a:r>
          </a:p>
          <a:p>
            <a:pPr marL="342900" indent="-342900">
              <a:spcAft>
                <a:spcPts val="600"/>
              </a:spcAft>
              <a:buFont typeface="Arial" panose="020B0604020202020204" pitchFamily="34" charset="0"/>
              <a:buChar char="•"/>
            </a:pPr>
            <a:r>
              <a:rPr lang="de-CH" sz="2000" dirty="0" err="1" smtClean="0"/>
              <a:t>Fluchpsalmen</a:t>
            </a:r>
            <a:r>
              <a:rPr lang="de-CH" sz="2000" dirty="0" smtClean="0"/>
              <a:t> (PS 94; </a:t>
            </a:r>
            <a:r>
              <a:rPr lang="de-CH" sz="2000" dirty="0" err="1" smtClean="0"/>
              <a:t>Ps</a:t>
            </a:r>
            <a:r>
              <a:rPr lang="de-CH" sz="2000" dirty="0" smtClean="0"/>
              <a:t> 109)</a:t>
            </a:r>
            <a:endParaRPr lang="de-CH" sz="2000" dirty="0"/>
          </a:p>
          <a:p>
            <a:pPr>
              <a:spcBef>
                <a:spcPts val="1200"/>
              </a:spcBef>
            </a:pPr>
            <a:endParaRPr lang="de-CH" sz="2400" b="1" dirty="0" smtClean="0">
              <a:solidFill>
                <a:srgbClr val="002060"/>
              </a:solidFill>
            </a:endParaRPr>
          </a:p>
        </p:txBody>
      </p:sp>
    </p:spTree>
    <p:extLst>
      <p:ext uri="{BB962C8B-B14F-4D97-AF65-F5344CB8AC3E}">
        <p14:creationId xmlns:p14="http://schemas.microsoft.com/office/powerpoint/2010/main" val="423352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7243008"/>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3.3. Der Tempeldienst bei David</a:t>
            </a:r>
            <a:endParaRPr lang="de-CH" sz="2400" dirty="0">
              <a:solidFill>
                <a:srgbClr val="FF0000"/>
              </a:solidFill>
            </a:endParaRPr>
          </a:p>
          <a:p>
            <a:pPr>
              <a:spcBef>
                <a:spcPts val="1200"/>
              </a:spcBef>
            </a:pPr>
            <a:r>
              <a:rPr lang="de-CH" sz="2000" u="sng" dirty="0" smtClean="0">
                <a:solidFill>
                  <a:srgbClr val="002060"/>
                </a:solidFill>
              </a:rPr>
              <a:t>1. Chronik 25, 1-7:</a:t>
            </a:r>
          </a:p>
          <a:p>
            <a:pPr>
              <a:spcAft>
                <a:spcPts val="400"/>
              </a:spcAft>
            </a:pPr>
            <a:r>
              <a:rPr lang="de-CH" sz="1600" dirty="0" smtClean="0">
                <a:solidFill>
                  <a:srgbClr val="008000"/>
                </a:solidFill>
              </a:rPr>
              <a:t>Und </a:t>
            </a:r>
            <a:r>
              <a:rPr lang="de-CH" sz="1600" dirty="0">
                <a:solidFill>
                  <a:srgbClr val="008000"/>
                </a:solidFill>
              </a:rPr>
              <a:t>David und die Feldhauptleute sonderten aus zum Dienst die Söhne Asafs, Hemans und </a:t>
            </a:r>
            <a:r>
              <a:rPr lang="de-CH" sz="1600" dirty="0" err="1">
                <a:solidFill>
                  <a:srgbClr val="008000"/>
                </a:solidFill>
              </a:rPr>
              <a:t>Jedutuns</a:t>
            </a:r>
            <a:r>
              <a:rPr lang="de-CH" sz="1600" dirty="0">
                <a:solidFill>
                  <a:srgbClr val="008000"/>
                </a:solidFill>
              </a:rPr>
              <a:t>, </a:t>
            </a:r>
            <a:r>
              <a:rPr lang="de-CH" sz="1600" dirty="0">
                <a:solidFill>
                  <a:srgbClr val="FF0000"/>
                </a:solidFill>
              </a:rPr>
              <a:t>prophetische Männer</a:t>
            </a:r>
            <a:r>
              <a:rPr lang="de-CH" sz="1600" dirty="0">
                <a:solidFill>
                  <a:srgbClr val="008000"/>
                </a:solidFill>
              </a:rPr>
              <a:t>, die auf Harfen, Psaltern und Zimbeln spielen sollten. Und es war die Zahl derer, die Dienst taten in ihrem Amt: </a:t>
            </a:r>
          </a:p>
          <a:p>
            <a:pPr>
              <a:spcAft>
                <a:spcPts val="400"/>
              </a:spcAft>
            </a:pPr>
            <a:r>
              <a:rPr lang="de-CH" sz="1600" dirty="0">
                <a:solidFill>
                  <a:srgbClr val="008000"/>
                </a:solidFill>
              </a:rPr>
              <a:t>2 von den Söhnen Asafs: </a:t>
            </a:r>
            <a:r>
              <a:rPr lang="de-CH" sz="1600" dirty="0" err="1">
                <a:solidFill>
                  <a:srgbClr val="008000"/>
                </a:solidFill>
              </a:rPr>
              <a:t>Sakkur</a:t>
            </a:r>
            <a:r>
              <a:rPr lang="de-CH" sz="1600" dirty="0">
                <a:solidFill>
                  <a:srgbClr val="008000"/>
                </a:solidFill>
              </a:rPr>
              <a:t>, Josef, </a:t>
            </a:r>
            <a:r>
              <a:rPr lang="de-CH" sz="1600" dirty="0" err="1">
                <a:solidFill>
                  <a:srgbClr val="008000"/>
                </a:solidFill>
              </a:rPr>
              <a:t>Netanja</a:t>
            </a:r>
            <a:r>
              <a:rPr lang="de-CH" sz="1600" dirty="0">
                <a:solidFill>
                  <a:srgbClr val="008000"/>
                </a:solidFill>
              </a:rPr>
              <a:t>, </a:t>
            </a:r>
            <a:r>
              <a:rPr lang="de-CH" sz="1600" dirty="0" err="1">
                <a:solidFill>
                  <a:srgbClr val="008000"/>
                </a:solidFill>
              </a:rPr>
              <a:t>Asarela</a:t>
            </a:r>
            <a:r>
              <a:rPr lang="de-CH" sz="1600" dirty="0">
                <a:solidFill>
                  <a:srgbClr val="008000"/>
                </a:solidFill>
              </a:rPr>
              <a:t>, Söhne Asafs, unter der Leitung Asafs, </a:t>
            </a:r>
            <a:r>
              <a:rPr lang="de-CH" sz="1600" dirty="0">
                <a:solidFill>
                  <a:srgbClr val="FF0000"/>
                </a:solidFill>
              </a:rPr>
              <a:t>der als prophetischer Mann nach Anweisung des Königs spielte. </a:t>
            </a:r>
            <a:endParaRPr lang="de-CH" sz="1600" dirty="0" smtClean="0">
              <a:solidFill>
                <a:srgbClr val="FF0000"/>
              </a:solidFill>
            </a:endParaRPr>
          </a:p>
          <a:p>
            <a:pPr>
              <a:spcAft>
                <a:spcPts val="400"/>
              </a:spcAft>
            </a:pPr>
            <a:r>
              <a:rPr lang="de-CH" sz="1600" dirty="0" smtClean="0">
                <a:solidFill>
                  <a:srgbClr val="008000"/>
                </a:solidFill>
              </a:rPr>
              <a:t>3 Von </a:t>
            </a:r>
            <a:r>
              <a:rPr lang="de-CH" sz="1600" dirty="0" err="1">
                <a:solidFill>
                  <a:srgbClr val="008000"/>
                </a:solidFill>
              </a:rPr>
              <a:t>Jedutun</a:t>
            </a:r>
            <a:r>
              <a:rPr lang="de-CH" sz="1600" dirty="0">
                <a:solidFill>
                  <a:srgbClr val="008000"/>
                </a:solidFill>
              </a:rPr>
              <a:t>: </a:t>
            </a:r>
            <a:r>
              <a:rPr lang="de-CH" sz="1600" dirty="0" err="1">
                <a:solidFill>
                  <a:srgbClr val="008000"/>
                </a:solidFill>
              </a:rPr>
              <a:t>Jedutuns</a:t>
            </a:r>
            <a:r>
              <a:rPr lang="de-CH" sz="1600" dirty="0">
                <a:solidFill>
                  <a:srgbClr val="008000"/>
                </a:solidFill>
              </a:rPr>
              <a:t> Söhne: </a:t>
            </a:r>
            <a:r>
              <a:rPr lang="de-CH" sz="1600" dirty="0" err="1">
                <a:solidFill>
                  <a:srgbClr val="008000"/>
                </a:solidFill>
              </a:rPr>
              <a:t>Gedalja</a:t>
            </a:r>
            <a:r>
              <a:rPr lang="de-CH" sz="1600" dirty="0">
                <a:solidFill>
                  <a:srgbClr val="008000"/>
                </a:solidFill>
              </a:rPr>
              <a:t>, </a:t>
            </a:r>
            <a:r>
              <a:rPr lang="de-CH" sz="1600" dirty="0" err="1">
                <a:solidFill>
                  <a:srgbClr val="008000"/>
                </a:solidFill>
              </a:rPr>
              <a:t>Zeri</a:t>
            </a:r>
            <a:r>
              <a:rPr lang="de-CH" sz="1600" dirty="0">
                <a:solidFill>
                  <a:srgbClr val="008000"/>
                </a:solidFill>
              </a:rPr>
              <a:t>, </a:t>
            </a:r>
            <a:r>
              <a:rPr lang="de-CH" sz="1600" dirty="0" err="1">
                <a:solidFill>
                  <a:srgbClr val="008000"/>
                </a:solidFill>
              </a:rPr>
              <a:t>Jeschaja</a:t>
            </a:r>
            <a:r>
              <a:rPr lang="de-CH" sz="1600" dirty="0">
                <a:solidFill>
                  <a:srgbClr val="008000"/>
                </a:solidFill>
              </a:rPr>
              <a:t>, </a:t>
            </a:r>
            <a:r>
              <a:rPr lang="de-CH" sz="1600" dirty="0" err="1">
                <a:solidFill>
                  <a:srgbClr val="008000"/>
                </a:solidFill>
              </a:rPr>
              <a:t>Haschabja</a:t>
            </a:r>
            <a:r>
              <a:rPr lang="de-CH" sz="1600" dirty="0">
                <a:solidFill>
                  <a:srgbClr val="008000"/>
                </a:solidFill>
              </a:rPr>
              <a:t>, </a:t>
            </a:r>
            <a:r>
              <a:rPr lang="de-CH" sz="1600" dirty="0" err="1">
                <a:solidFill>
                  <a:srgbClr val="008000"/>
                </a:solidFill>
              </a:rPr>
              <a:t>Mattitja</a:t>
            </a:r>
            <a:r>
              <a:rPr lang="de-CH" sz="1600" dirty="0">
                <a:solidFill>
                  <a:srgbClr val="008000"/>
                </a:solidFill>
              </a:rPr>
              <a:t>, </a:t>
            </a:r>
            <a:r>
              <a:rPr lang="de-CH" sz="1600" dirty="0" err="1">
                <a:solidFill>
                  <a:srgbClr val="008000"/>
                </a:solidFill>
              </a:rPr>
              <a:t>Schimi</a:t>
            </a:r>
            <a:r>
              <a:rPr lang="de-CH" sz="1600" dirty="0">
                <a:solidFill>
                  <a:srgbClr val="008000"/>
                </a:solidFill>
              </a:rPr>
              <a:t>, diese sechs, unter der Leitung ihres Vaters </a:t>
            </a:r>
            <a:r>
              <a:rPr lang="de-CH" sz="1600" dirty="0" err="1">
                <a:solidFill>
                  <a:srgbClr val="008000"/>
                </a:solidFill>
              </a:rPr>
              <a:t>Jedutun</a:t>
            </a:r>
            <a:r>
              <a:rPr lang="de-CH" sz="1600" dirty="0">
                <a:solidFill>
                  <a:srgbClr val="008000"/>
                </a:solidFill>
              </a:rPr>
              <a:t>, </a:t>
            </a:r>
            <a:r>
              <a:rPr lang="de-CH" sz="1600" dirty="0">
                <a:solidFill>
                  <a:srgbClr val="FF0000"/>
                </a:solidFill>
              </a:rPr>
              <a:t>der als prophetischer Mann auf der Harfe spielte, dem HERRN zu danken und ihn zu loben. </a:t>
            </a:r>
          </a:p>
          <a:p>
            <a:pPr>
              <a:spcAft>
                <a:spcPts val="400"/>
              </a:spcAft>
            </a:pPr>
            <a:r>
              <a:rPr lang="de-CH" sz="1600" dirty="0">
                <a:solidFill>
                  <a:srgbClr val="008000"/>
                </a:solidFill>
              </a:rPr>
              <a:t>4 Von Heman: Hemans Söhne: </a:t>
            </a:r>
            <a:r>
              <a:rPr lang="de-CH" sz="1600" dirty="0" err="1">
                <a:solidFill>
                  <a:srgbClr val="008000"/>
                </a:solidFill>
              </a:rPr>
              <a:t>Bukkija</a:t>
            </a:r>
            <a:r>
              <a:rPr lang="de-CH" sz="1600" dirty="0">
                <a:solidFill>
                  <a:srgbClr val="008000"/>
                </a:solidFill>
              </a:rPr>
              <a:t>, </a:t>
            </a:r>
            <a:r>
              <a:rPr lang="de-CH" sz="1600" dirty="0" err="1">
                <a:solidFill>
                  <a:srgbClr val="008000"/>
                </a:solidFill>
              </a:rPr>
              <a:t>Mattanja</a:t>
            </a:r>
            <a:r>
              <a:rPr lang="de-CH" sz="1600" dirty="0">
                <a:solidFill>
                  <a:srgbClr val="008000"/>
                </a:solidFill>
              </a:rPr>
              <a:t>, </a:t>
            </a:r>
            <a:r>
              <a:rPr lang="de-CH" sz="1600" dirty="0" err="1">
                <a:solidFill>
                  <a:srgbClr val="008000"/>
                </a:solidFill>
              </a:rPr>
              <a:t>Usiël</a:t>
            </a:r>
            <a:r>
              <a:rPr lang="de-CH" sz="1600" dirty="0">
                <a:solidFill>
                  <a:srgbClr val="008000"/>
                </a:solidFill>
              </a:rPr>
              <a:t>, </a:t>
            </a:r>
            <a:r>
              <a:rPr lang="de-CH" sz="1600" dirty="0" err="1">
                <a:solidFill>
                  <a:srgbClr val="008000"/>
                </a:solidFill>
              </a:rPr>
              <a:t>Schubaël</a:t>
            </a:r>
            <a:r>
              <a:rPr lang="de-CH" sz="1600" dirty="0">
                <a:solidFill>
                  <a:srgbClr val="008000"/>
                </a:solidFill>
              </a:rPr>
              <a:t>, </a:t>
            </a:r>
            <a:r>
              <a:rPr lang="de-CH" sz="1600" dirty="0" err="1">
                <a:solidFill>
                  <a:srgbClr val="008000"/>
                </a:solidFill>
              </a:rPr>
              <a:t>Jerimot</a:t>
            </a:r>
            <a:r>
              <a:rPr lang="de-CH" sz="1600" dirty="0">
                <a:solidFill>
                  <a:srgbClr val="008000"/>
                </a:solidFill>
              </a:rPr>
              <a:t>, </a:t>
            </a:r>
            <a:r>
              <a:rPr lang="de-CH" sz="1600" dirty="0" err="1">
                <a:solidFill>
                  <a:srgbClr val="008000"/>
                </a:solidFill>
              </a:rPr>
              <a:t>Hananja</a:t>
            </a:r>
            <a:r>
              <a:rPr lang="de-CH" sz="1600" dirty="0">
                <a:solidFill>
                  <a:srgbClr val="008000"/>
                </a:solidFill>
              </a:rPr>
              <a:t>, </a:t>
            </a:r>
            <a:r>
              <a:rPr lang="de-CH" sz="1600" dirty="0" err="1">
                <a:solidFill>
                  <a:srgbClr val="008000"/>
                </a:solidFill>
              </a:rPr>
              <a:t>Hanani</a:t>
            </a:r>
            <a:r>
              <a:rPr lang="de-CH" sz="1600" dirty="0">
                <a:solidFill>
                  <a:srgbClr val="008000"/>
                </a:solidFill>
              </a:rPr>
              <a:t>, </a:t>
            </a:r>
            <a:r>
              <a:rPr lang="de-CH" sz="1600" dirty="0" err="1">
                <a:solidFill>
                  <a:srgbClr val="008000"/>
                </a:solidFill>
              </a:rPr>
              <a:t>Eliata</a:t>
            </a:r>
            <a:r>
              <a:rPr lang="de-CH" sz="1600" dirty="0">
                <a:solidFill>
                  <a:srgbClr val="008000"/>
                </a:solidFill>
              </a:rPr>
              <a:t>, </a:t>
            </a:r>
            <a:r>
              <a:rPr lang="de-CH" sz="1600" dirty="0" err="1">
                <a:solidFill>
                  <a:srgbClr val="008000"/>
                </a:solidFill>
              </a:rPr>
              <a:t>Giddalti</a:t>
            </a:r>
            <a:r>
              <a:rPr lang="de-CH" sz="1600" dirty="0">
                <a:solidFill>
                  <a:srgbClr val="008000"/>
                </a:solidFill>
              </a:rPr>
              <a:t>, </a:t>
            </a:r>
            <a:r>
              <a:rPr lang="de-CH" sz="1600" dirty="0" err="1">
                <a:solidFill>
                  <a:srgbClr val="008000"/>
                </a:solidFill>
              </a:rPr>
              <a:t>Romamti</a:t>
            </a:r>
            <a:r>
              <a:rPr lang="de-CH" sz="1600" dirty="0">
                <a:solidFill>
                  <a:srgbClr val="008000"/>
                </a:solidFill>
              </a:rPr>
              <a:t>-Eser, </a:t>
            </a:r>
            <a:r>
              <a:rPr lang="de-CH" sz="1600" dirty="0" err="1">
                <a:solidFill>
                  <a:srgbClr val="008000"/>
                </a:solidFill>
              </a:rPr>
              <a:t>Joschbekascha</a:t>
            </a:r>
            <a:r>
              <a:rPr lang="de-CH" sz="1600" dirty="0">
                <a:solidFill>
                  <a:srgbClr val="008000"/>
                </a:solidFill>
              </a:rPr>
              <a:t>, </a:t>
            </a:r>
            <a:r>
              <a:rPr lang="de-CH" sz="1600" dirty="0" err="1">
                <a:solidFill>
                  <a:srgbClr val="008000"/>
                </a:solidFill>
              </a:rPr>
              <a:t>Malloti</a:t>
            </a:r>
            <a:r>
              <a:rPr lang="de-CH" sz="1600" dirty="0">
                <a:solidFill>
                  <a:srgbClr val="008000"/>
                </a:solidFill>
              </a:rPr>
              <a:t>, </a:t>
            </a:r>
            <a:r>
              <a:rPr lang="de-CH" sz="1600" dirty="0" err="1">
                <a:solidFill>
                  <a:srgbClr val="008000"/>
                </a:solidFill>
              </a:rPr>
              <a:t>Hotir</a:t>
            </a:r>
            <a:r>
              <a:rPr lang="de-CH" sz="1600" dirty="0">
                <a:solidFill>
                  <a:srgbClr val="008000"/>
                </a:solidFill>
              </a:rPr>
              <a:t> und </a:t>
            </a:r>
            <a:r>
              <a:rPr lang="de-CH" sz="1600" dirty="0" err="1">
                <a:solidFill>
                  <a:srgbClr val="008000"/>
                </a:solidFill>
              </a:rPr>
              <a:t>Mahasiot</a:t>
            </a:r>
            <a:r>
              <a:rPr lang="de-CH" sz="1600" dirty="0">
                <a:solidFill>
                  <a:srgbClr val="008000"/>
                </a:solidFill>
              </a:rPr>
              <a:t>. </a:t>
            </a:r>
          </a:p>
          <a:p>
            <a:pPr>
              <a:spcAft>
                <a:spcPts val="400"/>
              </a:spcAft>
            </a:pPr>
            <a:r>
              <a:rPr lang="de-CH" sz="1600" dirty="0">
                <a:solidFill>
                  <a:srgbClr val="008000"/>
                </a:solidFill>
              </a:rPr>
              <a:t>5 Diese alle waren Söhne Hemans, </a:t>
            </a:r>
            <a:r>
              <a:rPr lang="de-CH" sz="1600" dirty="0">
                <a:solidFill>
                  <a:srgbClr val="FF0000"/>
                </a:solidFill>
              </a:rPr>
              <a:t>des Sehers des Königs</a:t>
            </a:r>
            <a:r>
              <a:rPr lang="de-CH" sz="1600" dirty="0">
                <a:solidFill>
                  <a:srgbClr val="008000"/>
                </a:solidFill>
              </a:rPr>
              <a:t> nach der Zusage Gottes, sein Haupt zu erhöhen; denn Gott hatte Heman vierzehn Söhne und drei Töchter gegeben. </a:t>
            </a:r>
          </a:p>
          <a:p>
            <a:pPr>
              <a:spcAft>
                <a:spcPts val="400"/>
              </a:spcAft>
            </a:pPr>
            <a:r>
              <a:rPr lang="de-CH" sz="1600" dirty="0">
                <a:solidFill>
                  <a:srgbClr val="008000"/>
                </a:solidFill>
              </a:rPr>
              <a:t>6 Diese alle </a:t>
            </a:r>
            <a:r>
              <a:rPr lang="de-CH" sz="1600" dirty="0">
                <a:solidFill>
                  <a:srgbClr val="FF0000"/>
                </a:solidFill>
              </a:rPr>
              <a:t>sangen unter der Leitung ihrer Väter </a:t>
            </a:r>
            <a:r>
              <a:rPr lang="de-CH" sz="1600" dirty="0">
                <a:solidFill>
                  <a:srgbClr val="008000"/>
                </a:solidFill>
              </a:rPr>
              <a:t>Asaf, </a:t>
            </a:r>
            <a:r>
              <a:rPr lang="de-CH" sz="1600" dirty="0" err="1">
                <a:solidFill>
                  <a:srgbClr val="008000"/>
                </a:solidFill>
              </a:rPr>
              <a:t>Jedutun</a:t>
            </a:r>
            <a:r>
              <a:rPr lang="de-CH" sz="1600" dirty="0">
                <a:solidFill>
                  <a:srgbClr val="008000"/>
                </a:solidFill>
              </a:rPr>
              <a:t> und Heman im Hause des HERRN mit </a:t>
            </a:r>
            <a:r>
              <a:rPr lang="de-CH" sz="1600" dirty="0">
                <a:solidFill>
                  <a:srgbClr val="FF0000"/>
                </a:solidFill>
              </a:rPr>
              <a:t>Zimbeln, Psaltern und Harfen für den Dienst im Hause Gottes nach Anweisung des Königs. </a:t>
            </a:r>
          </a:p>
          <a:p>
            <a:pPr>
              <a:spcAft>
                <a:spcPts val="400"/>
              </a:spcAft>
            </a:pPr>
            <a:r>
              <a:rPr lang="de-CH" sz="1600" dirty="0">
                <a:solidFill>
                  <a:srgbClr val="008000"/>
                </a:solidFill>
              </a:rPr>
              <a:t>7 Und es war ihre Zahl mit ihren Brüdern, die im Gesang des HERRN geübt waren, allesamt Meister, zweihundertachtundachtzig</a:t>
            </a:r>
            <a:r>
              <a:rPr lang="de-CH" sz="1600" dirty="0" smtClean="0">
                <a:solidFill>
                  <a:srgbClr val="008000"/>
                </a:solidFill>
              </a:rPr>
              <a:t>. (288) </a:t>
            </a:r>
          </a:p>
          <a:p>
            <a:pPr>
              <a:spcAft>
                <a:spcPts val="400"/>
              </a:spcAft>
            </a:pPr>
            <a:r>
              <a:rPr lang="de-CH" b="1" dirty="0" smtClean="0">
                <a:solidFill>
                  <a:srgbClr val="FF0000"/>
                </a:solidFill>
                <a:sym typeface="Wingdings" panose="05000000000000000000" pitchFamily="2" charset="2"/>
              </a:rPr>
              <a:t> Prophetie und Lobpreis gehören zusammen – Vater-Söhne Beziehung als Schlüssel</a:t>
            </a:r>
            <a:endParaRPr lang="de-CH" b="1" dirty="0">
              <a:solidFill>
                <a:srgbClr val="FF0000"/>
              </a:solidFill>
            </a:endParaRPr>
          </a:p>
          <a:p>
            <a:endParaRPr lang="de-CH" sz="2400" dirty="0">
              <a:solidFill>
                <a:srgbClr val="FF0000"/>
              </a:solidFill>
            </a:endParaRPr>
          </a:p>
          <a:p>
            <a:pPr>
              <a:spcBef>
                <a:spcPts val="1200"/>
              </a:spcBef>
            </a:pPr>
            <a:endParaRPr lang="de-CH" sz="2400" u="sng" dirty="0" smtClean="0">
              <a:solidFill>
                <a:srgbClr val="002060"/>
              </a:solidFill>
            </a:endParaRPr>
          </a:p>
        </p:txBody>
      </p:sp>
    </p:spTree>
    <p:extLst>
      <p:ext uri="{BB962C8B-B14F-4D97-AF65-F5344CB8AC3E}">
        <p14:creationId xmlns:p14="http://schemas.microsoft.com/office/powerpoint/2010/main" val="2907860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5601533"/>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3.4. Die Einweihung des Tempels</a:t>
            </a:r>
            <a:endParaRPr lang="de-CH" sz="2400" dirty="0">
              <a:solidFill>
                <a:srgbClr val="FF0000"/>
              </a:solidFill>
            </a:endParaRPr>
          </a:p>
          <a:p>
            <a:pPr>
              <a:spcBef>
                <a:spcPts val="1200"/>
              </a:spcBef>
            </a:pPr>
            <a:r>
              <a:rPr lang="de-CH" sz="2000" u="sng" dirty="0" smtClean="0">
                <a:solidFill>
                  <a:srgbClr val="002060"/>
                </a:solidFill>
              </a:rPr>
              <a:t>2. Chronik 5, 12-14:</a:t>
            </a:r>
          </a:p>
          <a:p>
            <a:endParaRPr lang="de-CH" sz="1600" dirty="0" smtClean="0"/>
          </a:p>
          <a:p>
            <a:pPr>
              <a:spcAft>
                <a:spcPts val="1200"/>
              </a:spcAft>
            </a:pPr>
            <a:r>
              <a:rPr lang="de-CH" dirty="0" smtClean="0">
                <a:solidFill>
                  <a:srgbClr val="008000"/>
                </a:solidFill>
              </a:rPr>
              <a:t>12 und </a:t>
            </a:r>
            <a:r>
              <a:rPr lang="de-CH" dirty="0">
                <a:solidFill>
                  <a:srgbClr val="008000"/>
                </a:solidFill>
              </a:rPr>
              <a:t>alle Leviten, die Sänger waren, nämlich Asaf, Heman und </a:t>
            </a:r>
            <a:r>
              <a:rPr lang="de-CH" dirty="0" err="1">
                <a:solidFill>
                  <a:srgbClr val="008000"/>
                </a:solidFill>
              </a:rPr>
              <a:t>Jedutun</a:t>
            </a:r>
            <a:r>
              <a:rPr lang="de-CH" dirty="0">
                <a:solidFill>
                  <a:srgbClr val="008000"/>
                </a:solidFill>
              </a:rPr>
              <a:t> und ihre Söhne und Brüder, angetan mit feiner Leinwand, standen östlich vom Altar mit Zimbeln, Psaltern und Harfen und bei ihnen </a:t>
            </a:r>
            <a:r>
              <a:rPr lang="de-CH" dirty="0" err="1">
                <a:solidFill>
                  <a:srgbClr val="008000"/>
                </a:solidFill>
              </a:rPr>
              <a:t>hundertundzwanzig</a:t>
            </a:r>
            <a:r>
              <a:rPr lang="de-CH" dirty="0">
                <a:solidFill>
                  <a:srgbClr val="008000"/>
                </a:solidFill>
              </a:rPr>
              <a:t> Priester, die mit Trompeten bliesen. </a:t>
            </a:r>
          </a:p>
          <a:p>
            <a:pPr>
              <a:spcAft>
                <a:spcPts val="1200"/>
              </a:spcAft>
            </a:pPr>
            <a:r>
              <a:rPr lang="de-CH" dirty="0">
                <a:solidFill>
                  <a:srgbClr val="008000"/>
                </a:solidFill>
              </a:rPr>
              <a:t>13 </a:t>
            </a:r>
            <a:r>
              <a:rPr lang="de-CH" dirty="0">
                <a:solidFill>
                  <a:srgbClr val="FF0000"/>
                </a:solidFill>
              </a:rPr>
              <a:t>Und es war, als wäre es "einer," der trompetete und sänge, als hörte man "eine" Stimme loben und danken dem HERRN.</a:t>
            </a:r>
            <a:r>
              <a:rPr lang="de-CH" dirty="0">
                <a:solidFill>
                  <a:srgbClr val="008000"/>
                </a:solidFill>
              </a:rPr>
              <a:t> Und als sich die Stimme der Trompeten, Zimbeln und Saitenspiele erhob und man den HERRN lobte: »Er ist gütig, und seine Barmherzigkeit währt ewig«, da wurde das Haus des HERRN erfüllt mit einer Wolke, </a:t>
            </a:r>
          </a:p>
          <a:p>
            <a:pPr>
              <a:spcAft>
                <a:spcPts val="1200"/>
              </a:spcAft>
            </a:pPr>
            <a:r>
              <a:rPr lang="de-CH" dirty="0">
                <a:solidFill>
                  <a:srgbClr val="008000"/>
                </a:solidFill>
              </a:rPr>
              <a:t>14 sodass die Priester nicht zum Dienst hinzutreten konnten wegen der Wolke; denn die Herrlichkeit des HERRN erfüllte das Haus Gottes.</a:t>
            </a:r>
          </a:p>
          <a:p>
            <a:r>
              <a:rPr lang="de-CH" sz="2400" dirty="0" smtClean="0">
                <a:solidFill>
                  <a:srgbClr val="FF0000"/>
                </a:solidFill>
                <a:sym typeface="Wingdings" panose="05000000000000000000" pitchFamily="2" charset="2"/>
              </a:rPr>
              <a:t> In den Ordnungen Gottes und Einheit wohnt seine Herrlichkeit </a:t>
            </a:r>
            <a:endParaRPr lang="de-CH" sz="2400" dirty="0">
              <a:solidFill>
                <a:srgbClr val="FF0000"/>
              </a:solidFill>
            </a:endParaRPr>
          </a:p>
          <a:p>
            <a:pPr>
              <a:spcBef>
                <a:spcPts val="1200"/>
              </a:spcBef>
            </a:pPr>
            <a:endParaRPr lang="de-CH" sz="2400" u="sng" dirty="0" smtClean="0">
              <a:solidFill>
                <a:srgbClr val="002060"/>
              </a:solidFill>
            </a:endParaRPr>
          </a:p>
        </p:txBody>
      </p:sp>
    </p:spTree>
    <p:extLst>
      <p:ext uri="{BB962C8B-B14F-4D97-AF65-F5344CB8AC3E}">
        <p14:creationId xmlns:p14="http://schemas.microsoft.com/office/powerpoint/2010/main" val="185466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155531"/>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3.5. Der Lobpreis bei Jesus</a:t>
            </a:r>
          </a:p>
          <a:p>
            <a:pPr marL="342900" indent="-342900">
              <a:spcBef>
                <a:spcPts val="1200"/>
              </a:spcBef>
              <a:buFont typeface="Arial" panose="020B0604020202020204" pitchFamily="34" charset="0"/>
              <a:buChar char="•"/>
            </a:pPr>
            <a:r>
              <a:rPr lang="de-CH" sz="2400" dirty="0" smtClean="0">
                <a:solidFill>
                  <a:srgbClr val="002060"/>
                </a:solidFill>
              </a:rPr>
              <a:t>Lukas 1,46-55	Lobgesang der Maria</a:t>
            </a:r>
          </a:p>
          <a:p>
            <a:pPr marL="342900" indent="-342900">
              <a:spcBef>
                <a:spcPts val="1200"/>
              </a:spcBef>
              <a:buFont typeface="Arial" panose="020B0604020202020204" pitchFamily="34" charset="0"/>
              <a:buChar char="•"/>
            </a:pPr>
            <a:r>
              <a:rPr lang="de-CH" sz="2400" dirty="0" smtClean="0">
                <a:solidFill>
                  <a:srgbClr val="002060"/>
                </a:solidFill>
              </a:rPr>
              <a:t>Lukas 1,67-79	Lobpreis des Zacharias</a:t>
            </a:r>
          </a:p>
          <a:p>
            <a:pPr marL="342900" indent="-342900">
              <a:spcBef>
                <a:spcPts val="1200"/>
              </a:spcBef>
              <a:buFont typeface="Arial" panose="020B0604020202020204" pitchFamily="34" charset="0"/>
              <a:buChar char="•"/>
            </a:pPr>
            <a:r>
              <a:rPr lang="de-CH" sz="2400" dirty="0" smtClean="0">
                <a:solidFill>
                  <a:srgbClr val="002060"/>
                </a:solidFill>
              </a:rPr>
              <a:t>Lukas 2,13		Lobpreis der Engel</a:t>
            </a:r>
          </a:p>
          <a:p>
            <a:pPr marL="342900" indent="-342900">
              <a:spcBef>
                <a:spcPts val="1200"/>
              </a:spcBef>
              <a:buFont typeface="Arial" panose="020B0604020202020204" pitchFamily="34" charset="0"/>
              <a:buChar char="•"/>
            </a:pPr>
            <a:r>
              <a:rPr lang="de-CH" sz="2400" dirty="0" smtClean="0">
                <a:solidFill>
                  <a:srgbClr val="002060"/>
                </a:solidFill>
              </a:rPr>
              <a:t>Lukas 2,20		Lobpreis der Hirten</a:t>
            </a:r>
          </a:p>
          <a:p>
            <a:pPr marL="342900" indent="-342900">
              <a:spcBef>
                <a:spcPts val="1200"/>
              </a:spcBef>
              <a:buFont typeface="Arial" panose="020B0604020202020204" pitchFamily="34" charset="0"/>
              <a:buChar char="•"/>
            </a:pPr>
            <a:r>
              <a:rPr lang="de-CH" sz="2400" dirty="0" smtClean="0">
                <a:solidFill>
                  <a:srgbClr val="002060"/>
                </a:solidFill>
              </a:rPr>
              <a:t>Lukas 2,25-32	Lobpreis des Simeons</a:t>
            </a:r>
          </a:p>
          <a:p>
            <a:pPr marL="342900" indent="-342900">
              <a:spcBef>
                <a:spcPts val="1200"/>
              </a:spcBef>
              <a:buFont typeface="Arial" panose="020B0604020202020204" pitchFamily="34" charset="0"/>
              <a:buChar char="•"/>
            </a:pPr>
            <a:r>
              <a:rPr lang="de-CH" sz="2400" dirty="0" smtClean="0">
                <a:solidFill>
                  <a:srgbClr val="002060"/>
                </a:solidFill>
              </a:rPr>
              <a:t>Lukas 2, 36-40	Lobpreis der Hanna</a:t>
            </a:r>
          </a:p>
          <a:p>
            <a:pPr marL="342900" indent="-342900">
              <a:spcBef>
                <a:spcPts val="1200"/>
              </a:spcBef>
              <a:buFont typeface="Wingdings"/>
              <a:buChar char="à"/>
            </a:pPr>
            <a:r>
              <a:rPr lang="de-CH" sz="2400" dirty="0" smtClean="0">
                <a:solidFill>
                  <a:srgbClr val="FF0000"/>
                </a:solidFill>
                <a:sym typeface="Wingdings" panose="05000000000000000000" pitchFamily="2" charset="2"/>
              </a:rPr>
              <a:t>Prophetie und Lobpreis gehören zusammen</a:t>
            </a:r>
          </a:p>
          <a:p>
            <a:endParaRPr lang="de-CH" sz="1600" dirty="0" smtClean="0"/>
          </a:p>
          <a:p>
            <a:r>
              <a:rPr lang="de-CH" sz="2400" dirty="0" smtClean="0">
                <a:solidFill>
                  <a:srgbClr val="0070C0"/>
                </a:solidFill>
              </a:rPr>
              <a:t>loben (</a:t>
            </a:r>
            <a:r>
              <a:rPr lang="de-CH" sz="2400" dirty="0" err="1" smtClean="0">
                <a:solidFill>
                  <a:srgbClr val="0070C0"/>
                </a:solidFill>
              </a:rPr>
              <a:t>griech</a:t>
            </a:r>
            <a:r>
              <a:rPr lang="de-CH" sz="2400" dirty="0" smtClean="0">
                <a:solidFill>
                  <a:srgbClr val="0070C0"/>
                </a:solidFill>
              </a:rPr>
              <a:t>) = </a:t>
            </a:r>
            <a:r>
              <a:rPr lang="de-CH" sz="2400" dirty="0" err="1" smtClean="0">
                <a:solidFill>
                  <a:srgbClr val="0070C0"/>
                </a:solidFill>
              </a:rPr>
              <a:t>eulogeo</a:t>
            </a:r>
            <a:r>
              <a:rPr lang="de-CH" sz="2400" dirty="0" smtClean="0">
                <a:solidFill>
                  <a:srgbClr val="0070C0"/>
                </a:solidFill>
              </a:rPr>
              <a:t> = gutes sprechen, segnen, loben</a:t>
            </a:r>
          </a:p>
          <a:p>
            <a:endParaRPr lang="de-CH" sz="2400" dirty="0">
              <a:solidFill>
                <a:srgbClr val="FF0000"/>
              </a:solidFill>
            </a:endParaRPr>
          </a:p>
          <a:p>
            <a:pPr>
              <a:spcBef>
                <a:spcPts val="1200"/>
              </a:spcBef>
            </a:pPr>
            <a:endParaRPr lang="de-CH" sz="2400" u="sng" dirty="0" smtClean="0">
              <a:solidFill>
                <a:srgbClr val="002060"/>
              </a:solidFill>
            </a:endParaRPr>
          </a:p>
        </p:txBody>
      </p:sp>
    </p:spTree>
    <p:extLst>
      <p:ext uri="{BB962C8B-B14F-4D97-AF65-F5344CB8AC3E}">
        <p14:creationId xmlns:p14="http://schemas.microsoft.com/office/powerpoint/2010/main" val="124415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5447645"/>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3.5. Der Lobpreis bei Jesus</a:t>
            </a:r>
          </a:p>
          <a:p>
            <a:pPr>
              <a:spcBef>
                <a:spcPts val="1200"/>
              </a:spcBef>
            </a:pPr>
            <a:r>
              <a:rPr lang="de-CH" sz="2400" u="sng" dirty="0" smtClean="0">
                <a:solidFill>
                  <a:srgbClr val="002060"/>
                </a:solidFill>
              </a:rPr>
              <a:t>Lukas 5,25-26 </a:t>
            </a:r>
          </a:p>
          <a:p>
            <a:pPr>
              <a:spcBef>
                <a:spcPts val="1200"/>
              </a:spcBef>
            </a:pPr>
            <a:r>
              <a:rPr lang="de-CH" sz="2000" dirty="0" smtClean="0">
                <a:solidFill>
                  <a:srgbClr val="008000"/>
                </a:solidFill>
              </a:rPr>
              <a:t>25 Und </a:t>
            </a:r>
            <a:r>
              <a:rPr lang="de-CH" sz="2000" dirty="0">
                <a:solidFill>
                  <a:srgbClr val="008000"/>
                </a:solidFill>
              </a:rPr>
              <a:t>sogleich stand er auf vor ihren Augen und nahm das Bett, auf dem er gelegen hatte, und ging heim und pries Gott. </a:t>
            </a:r>
          </a:p>
          <a:p>
            <a:r>
              <a:rPr lang="de-CH" sz="2000" dirty="0">
                <a:solidFill>
                  <a:srgbClr val="008000"/>
                </a:solidFill>
              </a:rPr>
              <a:t>26 Und sie entsetzten sich alle und priesen Gott und wurden von Furcht erfüllt und sprachen: Wir haben heute seltsame Dinge gesehen. </a:t>
            </a:r>
          </a:p>
          <a:p>
            <a:pPr>
              <a:spcBef>
                <a:spcPts val="1200"/>
              </a:spcBef>
            </a:pPr>
            <a:r>
              <a:rPr lang="de-CH" sz="2400" dirty="0">
                <a:solidFill>
                  <a:srgbClr val="0070C0"/>
                </a:solidFill>
              </a:rPr>
              <a:t>preisen (</a:t>
            </a:r>
            <a:r>
              <a:rPr lang="de-CH" sz="2400" dirty="0" err="1">
                <a:solidFill>
                  <a:srgbClr val="0070C0"/>
                </a:solidFill>
              </a:rPr>
              <a:t>griech</a:t>
            </a:r>
            <a:r>
              <a:rPr lang="de-CH" sz="2400" dirty="0">
                <a:solidFill>
                  <a:srgbClr val="0070C0"/>
                </a:solidFill>
              </a:rPr>
              <a:t>.) = </a:t>
            </a:r>
            <a:r>
              <a:rPr lang="de-CH" sz="2400" dirty="0" err="1">
                <a:solidFill>
                  <a:srgbClr val="0070C0"/>
                </a:solidFill>
              </a:rPr>
              <a:t>doxazo</a:t>
            </a:r>
            <a:r>
              <a:rPr lang="de-CH" sz="2400" dirty="0">
                <a:solidFill>
                  <a:srgbClr val="0070C0"/>
                </a:solidFill>
              </a:rPr>
              <a:t> = verherrlichen, ehren, rühmen</a:t>
            </a:r>
          </a:p>
          <a:p>
            <a:pPr>
              <a:spcBef>
                <a:spcPts val="1200"/>
              </a:spcBef>
            </a:pPr>
            <a:r>
              <a:rPr lang="de-CH" sz="2400" dirty="0" smtClean="0">
                <a:solidFill>
                  <a:srgbClr val="FF0000"/>
                </a:solidFill>
                <a:sym typeface="Wingdings" panose="05000000000000000000" pitchFamily="2" charset="2"/>
              </a:rPr>
              <a:t> Die Wunder von Jesus lösen bei den Leuten Lobpreis aus.</a:t>
            </a:r>
            <a:endParaRPr lang="de-CH" sz="2400" dirty="0" smtClean="0">
              <a:solidFill>
                <a:srgbClr val="FF0000"/>
              </a:solidFill>
            </a:endParaRPr>
          </a:p>
          <a:p>
            <a:pPr>
              <a:spcBef>
                <a:spcPts val="1200"/>
              </a:spcBef>
            </a:pPr>
            <a:r>
              <a:rPr lang="de-CH" sz="2400" u="sng" dirty="0" smtClean="0">
                <a:solidFill>
                  <a:srgbClr val="002060"/>
                </a:solidFill>
                <a:sym typeface="Wingdings" panose="05000000000000000000" pitchFamily="2" charset="2"/>
              </a:rPr>
              <a:t>Markus 14,26: </a:t>
            </a:r>
          </a:p>
          <a:p>
            <a:pPr>
              <a:spcBef>
                <a:spcPts val="1200"/>
              </a:spcBef>
            </a:pPr>
            <a:r>
              <a:rPr lang="de-CH" sz="2000" dirty="0" smtClean="0">
                <a:solidFill>
                  <a:srgbClr val="008000"/>
                </a:solidFill>
              </a:rPr>
              <a:t>Und </a:t>
            </a:r>
            <a:r>
              <a:rPr lang="de-CH" sz="2000" dirty="0">
                <a:solidFill>
                  <a:srgbClr val="008000"/>
                </a:solidFill>
              </a:rPr>
              <a:t>als sie den Lobgesang gesungen hatten, gingen sie hinaus an den Ölberg. </a:t>
            </a:r>
            <a:endParaRPr lang="de-CH" sz="2000" dirty="0">
              <a:solidFill>
                <a:srgbClr val="008000"/>
              </a:solidFill>
              <a:sym typeface="Wingdings" panose="05000000000000000000" pitchFamily="2" charset="2"/>
            </a:endParaRPr>
          </a:p>
          <a:p>
            <a:pPr>
              <a:spcBef>
                <a:spcPts val="1200"/>
              </a:spcBef>
            </a:pPr>
            <a:endParaRPr lang="de-CH" sz="2400" u="sng" dirty="0" smtClean="0">
              <a:solidFill>
                <a:srgbClr val="002060"/>
              </a:solidFill>
            </a:endParaRPr>
          </a:p>
        </p:txBody>
      </p:sp>
    </p:spTree>
    <p:extLst>
      <p:ext uri="{BB962C8B-B14F-4D97-AF65-F5344CB8AC3E}">
        <p14:creationId xmlns:p14="http://schemas.microsoft.com/office/powerpoint/2010/main" val="53220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740307"/>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3.6. Der Lobpreis der ersten Gemeinde</a:t>
            </a:r>
          </a:p>
          <a:p>
            <a:pPr>
              <a:spcBef>
                <a:spcPts val="1200"/>
              </a:spcBef>
            </a:pPr>
            <a:r>
              <a:rPr lang="de-CH" sz="2400" u="sng" dirty="0" smtClean="0"/>
              <a:t>Lukas 24,50-53:</a:t>
            </a:r>
          </a:p>
          <a:p>
            <a:endParaRPr lang="de-CH" sz="2000" dirty="0" smtClean="0">
              <a:solidFill>
                <a:srgbClr val="008000"/>
              </a:solidFill>
            </a:endParaRPr>
          </a:p>
          <a:p>
            <a:r>
              <a:rPr lang="de-CH" sz="2000" dirty="0" smtClean="0">
                <a:solidFill>
                  <a:srgbClr val="008000"/>
                </a:solidFill>
              </a:rPr>
              <a:t>50 Er </a:t>
            </a:r>
            <a:r>
              <a:rPr lang="de-CH" sz="2000" dirty="0">
                <a:solidFill>
                  <a:srgbClr val="008000"/>
                </a:solidFill>
              </a:rPr>
              <a:t>führte sie aber hinaus bis nach </a:t>
            </a:r>
            <a:r>
              <a:rPr lang="de-CH" sz="2000" dirty="0" err="1">
                <a:solidFill>
                  <a:srgbClr val="008000"/>
                </a:solidFill>
              </a:rPr>
              <a:t>Betanien</a:t>
            </a:r>
            <a:r>
              <a:rPr lang="de-CH" sz="2000" dirty="0">
                <a:solidFill>
                  <a:srgbClr val="008000"/>
                </a:solidFill>
              </a:rPr>
              <a:t> und hob die Hände auf und segnete sie. </a:t>
            </a:r>
          </a:p>
          <a:p>
            <a:r>
              <a:rPr lang="de-CH" sz="2000" dirty="0">
                <a:solidFill>
                  <a:srgbClr val="008000"/>
                </a:solidFill>
              </a:rPr>
              <a:t>51 Und es geschah, als er sie segnete, schied er von ihnen und fuhr auf gen Himmel. </a:t>
            </a:r>
          </a:p>
          <a:p>
            <a:r>
              <a:rPr lang="de-CH" sz="2000" dirty="0">
                <a:solidFill>
                  <a:srgbClr val="008000"/>
                </a:solidFill>
              </a:rPr>
              <a:t>52 Sie aber </a:t>
            </a:r>
            <a:r>
              <a:rPr lang="de-CH" sz="2000" dirty="0">
                <a:solidFill>
                  <a:srgbClr val="FF0000"/>
                </a:solidFill>
              </a:rPr>
              <a:t>beteten ihn an </a:t>
            </a:r>
            <a:r>
              <a:rPr lang="de-CH" sz="2000" dirty="0">
                <a:solidFill>
                  <a:srgbClr val="008000"/>
                </a:solidFill>
              </a:rPr>
              <a:t>und kehrten zurück nach Jerusalem mit großer Freude </a:t>
            </a:r>
          </a:p>
          <a:p>
            <a:r>
              <a:rPr lang="de-CH" sz="2000" dirty="0">
                <a:solidFill>
                  <a:srgbClr val="008000"/>
                </a:solidFill>
              </a:rPr>
              <a:t>53 und waren allezeit im Tempel </a:t>
            </a:r>
            <a:r>
              <a:rPr lang="de-CH" sz="2000" dirty="0">
                <a:solidFill>
                  <a:srgbClr val="FF0000"/>
                </a:solidFill>
              </a:rPr>
              <a:t>und priesen Gott. </a:t>
            </a:r>
          </a:p>
          <a:p>
            <a:pPr marL="342900" indent="-342900">
              <a:spcBef>
                <a:spcPts val="1200"/>
              </a:spcBef>
              <a:buFont typeface="Arial" panose="020B0604020202020204" pitchFamily="34" charset="0"/>
              <a:buChar char="•"/>
            </a:pPr>
            <a:r>
              <a:rPr lang="de-CH" sz="2400" dirty="0" smtClean="0">
                <a:solidFill>
                  <a:srgbClr val="0070C0"/>
                </a:solidFill>
              </a:rPr>
              <a:t>anbeten (</a:t>
            </a:r>
            <a:r>
              <a:rPr lang="de-CH" sz="2400" dirty="0" err="1" smtClean="0">
                <a:solidFill>
                  <a:srgbClr val="0070C0"/>
                </a:solidFill>
              </a:rPr>
              <a:t>griech</a:t>
            </a:r>
            <a:r>
              <a:rPr lang="de-CH" sz="2400" dirty="0" smtClean="0">
                <a:solidFill>
                  <a:srgbClr val="0070C0"/>
                </a:solidFill>
              </a:rPr>
              <a:t>.) = </a:t>
            </a:r>
            <a:r>
              <a:rPr lang="de-CH" sz="2400" dirty="0" err="1" smtClean="0">
                <a:solidFill>
                  <a:srgbClr val="0070C0"/>
                </a:solidFill>
              </a:rPr>
              <a:t>prosküneo</a:t>
            </a:r>
            <a:r>
              <a:rPr lang="de-CH" sz="2400" dirty="0" smtClean="0">
                <a:solidFill>
                  <a:srgbClr val="0070C0"/>
                </a:solidFill>
              </a:rPr>
              <a:t> = die Hand küssen; kriechend sich verbeugen und huldigen; in Ehrfurcht verehren; anbeten</a:t>
            </a:r>
          </a:p>
          <a:p>
            <a:pPr marL="342900" indent="-342900">
              <a:spcBef>
                <a:spcPts val="1200"/>
              </a:spcBef>
              <a:buFont typeface="Arial" panose="020B0604020202020204" pitchFamily="34" charset="0"/>
              <a:buChar char="•"/>
            </a:pPr>
            <a:r>
              <a:rPr lang="de-CH" sz="2400" dirty="0" err="1" smtClean="0">
                <a:solidFill>
                  <a:srgbClr val="0070C0"/>
                </a:solidFill>
              </a:rPr>
              <a:t>aineo</a:t>
            </a:r>
            <a:r>
              <a:rPr lang="de-CH" sz="2400" dirty="0" smtClean="0">
                <a:solidFill>
                  <a:srgbClr val="0070C0"/>
                </a:solidFill>
              </a:rPr>
              <a:t> (</a:t>
            </a:r>
            <a:r>
              <a:rPr lang="de-CH" sz="2400" dirty="0" err="1" smtClean="0">
                <a:solidFill>
                  <a:srgbClr val="0070C0"/>
                </a:solidFill>
              </a:rPr>
              <a:t>griech</a:t>
            </a:r>
            <a:r>
              <a:rPr lang="de-CH" sz="2400" dirty="0" smtClean="0">
                <a:solidFill>
                  <a:srgbClr val="0070C0"/>
                </a:solidFill>
              </a:rPr>
              <a:t>.)  = preisen</a:t>
            </a:r>
          </a:p>
          <a:p>
            <a:pPr>
              <a:spcBef>
                <a:spcPts val="1200"/>
              </a:spcBef>
            </a:pPr>
            <a:endParaRPr lang="de-CH" sz="2400" u="sng" dirty="0" smtClean="0">
              <a:solidFill>
                <a:srgbClr val="002060"/>
              </a:solidFill>
            </a:endParaRPr>
          </a:p>
          <a:p>
            <a:endParaRPr lang="de-CH" sz="1600" dirty="0" smtClean="0"/>
          </a:p>
          <a:p>
            <a:endParaRPr lang="de-CH" sz="2400" dirty="0">
              <a:solidFill>
                <a:srgbClr val="FF0000"/>
              </a:solidFill>
            </a:endParaRPr>
          </a:p>
          <a:p>
            <a:pPr>
              <a:spcBef>
                <a:spcPts val="1200"/>
              </a:spcBef>
            </a:pPr>
            <a:endParaRPr lang="de-CH" sz="2400" u="sng" dirty="0" smtClean="0">
              <a:solidFill>
                <a:srgbClr val="002060"/>
              </a:solidFill>
            </a:endParaRPr>
          </a:p>
        </p:txBody>
      </p:sp>
    </p:spTree>
    <p:extLst>
      <p:ext uri="{BB962C8B-B14F-4D97-AF65-F5344CB8AC3E}">
        <p14:creationId xmlns:p14="http://schemas.microsoft.com/office/powerpoint/2010/main" val="309582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063198"/>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3.6. Der Lobpreis der ersten Gemeinde</a:t>
            </a:r>
          </a:p>
          <a:p>
            <a:pPr>
              <a:spcBef>
                <a:spcPts val="1200"/>
              </a:spcBef>
            </a:pPr>
            <a:r>
              <a:rPr lang="de-CH" sz="2400" u="sng" dirty="0" smtClean="0"/>
              <a:t>Apostelgeschichte 2,46-47</a:t>
            </a:r>
            <a:endParaRPr lang="de-CH" sz="2400" u="sng" dirty="0" smtClean="0"/>
          </a:p>
          <a:p>
            <a:endParaRPr lang="de-CH" sz="2000" dirty="0" smtClean="0">
              <a:solidFill>
                <a:srgbClr val="008000"/>
              </a:solidFill>
            </a:endParaRPr>
          </a:p>
          <a:p>
            <a:r>
              <a:rPr lang="de-CH" sz="2000" dirty="0" smtClean="0">
                <a:solidFill>
                  <a:srgbClr val="008000"/>
                </a:solidFill>
              </a:rPr>
              <a:t>46 Und </a:t>
            </a:r>
            <a:r>
              <a:rPr lang="de-CH" sz="2000" dirty="0">
                <a:solidFill>
                  <a:srgbClr val="008000"/>
                </a:solidFill>
              </a:rPr>
              <a:t>sie waren täglich einmütig beieinander im Tempel und brachen das Brot hier und dort in den Häusern, hielten die Mahlzeiten mit Freude und lauterem Herzen </a:t>
            </a:r>
          </a:p>
          <a:p>
            <a:r>
              <a:rPr lang="de-CH" sz="2000" dirty="0">
                <a:solidFill>
                  <a:srgbClr val="008000"/>
                </a:solidFill>
              </a:rPr>
              <a:t>47 </a:t>
            </a:r>
            <a:r>
              <a:rPr lang="de-CH" sz="2000" dirty="0">
                <a:solidFill>
                  <a:srgbClr val="FF0000"/>
                </a:solidFill>
              </a:rPr>
              <a:t>und lobten Gott </a:t>
            </a:r>
            <a:r>
              <a:rPr lang="de-CH" sz="2000" dirty="0">
                <a:solidFill>
                  <a:srgbClr val="008000"/>
                </a:solidFill>
              </a:rPr>
              <a:t>und fanden Wohlwollen beim ganzen Volk. Der Herr aber fügte täglich zur Gemeinde hinzu, die gerettet wurden. </a:t>
            </a:r>
          </a:p>
          <a:p>
            <a:pPr>
              <a:spcBef>
                <a:spcPts val="1200"/>
              </a:spcBef>
            </a:pPr>
            <a:endParaRPr lang="de-CH" sz="2400" u="sng" dirty="0" smtClean="0">
              <a:solidFill>
                <a:srgbClr val="002060"/>
              </a:solidFill>
            </a:endParaRPr>
          </a:p>
          <a:p>
            <a:r>
              <a:rPr lang="de-CH" sz="2400" u="sng" dirty="0" smtClean="0"/>
              <a:t>Apostelgeschichte 10,46</a:t>
            </a:r>
          </a:p>
          <a:p>
            <a:r>
              <a:rPr lang="de-CH" sz="2000" dirty="0">
                <a:solidFill>
                  <a:srgbClr val="008000"/>
                </a:solidFill>
              </a:rPr>
              <a:t>denn sie hörten, dass sie </a:t>
            </a:r>
            <a:r>
              <a:rPr lang="de-CH" sz="2000" dirty="0">
                <a:solidFill>
                  <a:srgbClr val="FF0000"/>
                </a:solidFill>
              </a:rPr>
              <a:t>in Zungen redeten </a:t>
            </a:r>
            <a:r>
              <a:rPr lang="de-CH" sz="2000" dirty="0">
                <a:solidFill>
                  <a:srgbClr val="008000"/>
                </a:solidFill>
              </a:rPr>
              <a:t>und </a:t>
            </a:r>
            <a:r>
              <a:rPr lang="de-CH" sz="2000" dirty="0">
                <a:solidFill>
                  <a:srgbClr val="FF0000"/>
                </a:solidFill>
              </a:rPr>
              <a:t>Gott hoch priesen</a:t>
            </a:r>
            <a:r>
              <a:rPr lang="de-CH" sz="2000" dirty="0">
                <a:solidFill>
                  <a:srgbClr val="008000"/>
                </a:solidFill>
              </a:rPr>
              <a:t>. Da antwortete Petrus: </a:t>
            </a:r>
            <a:endParaRPr lang="de-CH" sz="2000" dirty="0">
              <a:solidFill>
                <a:srgbClr val="008000"/>
              </a:solidFill>
            </a:endParaRPr>
          </a:p>
          <a:p>
            <a:endParaRPr lang="de-CH" sz="2000" dirty="0" smtClean="0">
              <a:solidFill>
                <a:srgbClr val="008000"/>
              </a:solidFill>
              <a:sym typeface="Wingdings" panose="05000000000000000000" pitchFamily="2" charset="2"/>
            </a:endParaRPr>
          </a:p>
          <a:p>
            <a:r>
              <a:rPr lang="de-CH" sz="2400" dirty="0" smtClean="0">
                <a:solidFill>
                  <a:srgbClr val="FF0000"/>
                </a:solidFill>
                <a:sym typeface="Wingdings" panose="05000000000000000000" pitchFamily="2" charset="2"/>
              </a:rPr>
              <a:t> Zungenrede und Lobpreis werden oft zusammen erwähnt</a:t>
            </a:r>
            <a:endParaRPr lang="de-CH" sz="2400" dirty="0">
              <a:solidFill>
                <a:srgbClr val="FF0000"/>
              </a:solidFill>
            </a:endParaRPr>
          </a:p>
          <a:p>
            <a:pPr>
              <a:spcBef>
                <a:spcPts val="1200"/>
              </a:spcBef>
            </a:pPr>
            <a:endParaRPr lang="de-CH" sz="2400" u="sng" dirty="0" smtClean="0">
              <a:solidFill>
                <a:srgbClr val="FF0000"/>
              </a:solidFill>
            </a:endParaRPr>
          </a:p>
        </p:txBody>
      </p:sp>
    </p:spTree>
    <p:extLst>
      <p:ext uri="{BB962C8B-B14F-4D97-AF65-F5344CB8AC3E}">
        <p14:creationId xmlns:p14="http://schemas.microsoft.com/office/powerpoint/2010/main" val="76081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5447645"/>
          </a:xfrm>
          <a:prstGeom prst="rect">
            <a:avLst/>
          </a:prstGeom>
          <a:noFill/>
        </p:spPr>
        <p:txBody>
          <a:bodyPr wrap="square" rtlCol="0">
            <a:spAutoFit/>
          </a:bodyPr>
          <a:lstStyle/>
          <a:p>
            <a:pPr>
              <a:spcBef>
                <a:spcPts val="1200"/>
              </a:spcBef>
            </a:pPr>
            <a:r>
              <a:rPr lang="de-CH" sz="2400" b="1" dirty="0" smtClean="0">
                <a:solidFill>
                  <a:srgbClr val="C00000"/>
                </a:solidFill>
              </a:rPr>
              <a:t>2. Die hebräischen Begriffe</a:t>
            </a:r>
          </a:p>
          <a:p>
            <a:pPr>
              <a:spcBef>
                <a:spcPts val="1200"/>
              </a:spcBef>
            </a:pPr>
            <a:r>
              <a:rPr lang="de-CH" sz="2400" b="1" dirty="0" smtClean="0">
                <a:solidFill>
                  <a:srgbClr val="0070C0"/>
                </a:solidFill>
              </a:rPr>
              <a:t>Loben / Preisen</a:t>
            </a:r>
          </a:p>
          <a:p>
            <a:pPr>
              <a:spcBef>
                <a:spcPts val="1200"/>
              </a:spcBef>
            </a:pPr>
            <a:r>
              <a:rPr lang="de-CH" sz="2400" b="1" dirty="0" err="1" smtClean="0"/>
              <a:t>Jadah</a:t>
            </a:r>
            <a:r>
              <a:rPr lang="de-CH" sz="2400" b="1" dirty="0" smtClean="0"/>
              <a:t>:     </a:t>
            </a:r>
            <a:r>
              <a:rPr lang="de-CH" sz="2400" dirty="0" smtClean="0"/>
              <a:t>114x</a:t>
            </a:r>
          </a:p>
          <a:p>
            <a:pPr>
              <a:spcBef>
                <a:spcPts val="1200"/>
              </a:spcBef>
            </a:pPr>
            <a:r>
              <a:rPr lang="de-CH" sz="2400" dirty="0" smtClean="0"/>
              <a:t>Erste Erwähnung: 1. Mose 29,35</a:t>
            </a:r>
          </a:p>
          <a:p>
            <a:pPr>
              <a:spcBef>
                <a:spcPts val="1200"/>
              </a:spcBef>
            </a:pPr>
            <a:r>
              <a:rPr lang="de-CH" sz="2400" dirty="0" smtClean="0"/>
              <a:t>5x Mose /  Samuel / Könige / Chronik</a:t>
            </a:r>
          </a:p>
          <a:p>
            <a:pPr>
              <a:spcBef>
                <a:spcPts val="1200"/>
              </a:spcBef>
            </a:pPr>
            <a:endParaRPr lang="de-CH" sz="2400" b="1" dirty="0"/>
          </a:p>
          <a:p>
            <a:pPr>
              <a:spcBef>
                <a:spcPts val="1200"/>
              </a:spcBef>
            </a:pPr>
            <a:r>
              <a:rPr lang="de-CH" sz="2400" dirty="0" smtClean="0"/>
              <a:t>Hand </a:t>
            </a:r>
            <a:r>
              <a:rPr lang="de-CH" sz="2400" dirty="0"/>
              <a:t>werfen (wie bei Stein- oder Pfeilwurf</a:t>
            </a:r>
            <a:r>
              <a:rPr lang="de-CH" sz="2400" dirty="0" smtClean="0"/>
              <a:t>): </a:t>
            </a:r>
            <a:br>
              <a:rPr lang="de-CH" sz="2400" dirty="0" smtClean="0"/>
            </a:br>
            <a:r>
              <a:rPr lang="de-CH" sz="2400" dirty="0" smtClean="0">
                <a:solidFill>
                  <a:srgbClr val="C00000"/>
                </a:solidFill>
              </a:rPr>
              <a:t>mit erhobenen Händen loben, preisen</a:t>
            </a:r>
          </a:p>
          <a:p>
            <a:endParaRPr lang="de-CH" sz="2400" u="sng" dirty="0" smtClean="0"/>
          </a:p>
          <a:p>
            <a:r>
              <a:rPr lang="de-CH" sz="2400" u="sng" dirty="0" smtClean="0"/>
              <a:t>1. Mose 29,35</a:t>
            </a:r>
            <a:r>
              <a:rPr lang="de-CH" sz="2400" dirty="0"/>
              <a:t>: </a:t>
            </a:r>
            <a:r>
              <a:rPr lang="de-CH" sz="2400" dirty="0">
                <a:solidFill>
                  <a:srgbClr val="00B050"/>
                </a:solidFill>
              </a:rPr>
              <a:t>Dann wurde sie noch einmal schwanger und gebar einen Sohn; und sie sagte: Diesmal will ich den HERRN </a:t>
            </a:r>
            <a:r>
              <a:rPr lang="de-CH" sz="2400" b="1" u="sng" dirty="0">
                <a:solidFill>
                  <a:srgbClr val="00B050"/>
                </a:solidFill>
              </a:rPr>
              <a:t>preisen</a:t>
            </a:r>
            <a:r>
              <a:rPr lang="de-CH" sz="2400" dirty="0">
                <a:solidFill>
                  <a:srgbClr val="00B050"/>
                </a:solidFill>
              </a:rPr>
              <a:t>! Darum gab sie ihm den Namen </a:t>
            </a:r>
            <a:r>
              <a:rPr lang="de-CH" sz="2400" dirty="0" err="1" smtClean="0">
                <a:solidFill>
                  <a:srgbClr val="00B050"/>
                </a:solidFill>
              </a:rPr>
              <a:t>Juda</a:t>
            </a:r>
            <a:r>
              <a:rPr lang="de-CH" sz="2400" dirty="0" smtClean="0">
                <a:solidFill>
                  <a:srgbClr val="00B050"/>
                </a:solidFill>
              </a:rPr>
              <a:t>.</a:t>
            </a:r>
            <a:endParaRPr lang="de-CH" sz="2400" dirty="0"/>
          </a:p>
        </p:txBody>
      </p:sp>
      <p:pic>
        <p:nvPicPr>
          <p:cNvPr id="3074" name="Picture 2" descr="http://www.windsorstar.com/cms/binary/324328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636912"/>
            <a:ext cx="5715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168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4339650"/>
          </a:xfrm>
          <a:prstGeom prst="rect">
            <a:avLst/>
          </a:prstGeom>
          <a:noFill/>
        </p:spPr>
        <p:txBody>
          <a:bodyPr wrap="square" rtlCol="0">
            <a:spAutoFit/>
          </a:bodyPr>
          <a:lstStyle/>
          <a:p>
            <a:pPr>
              <a:spcBef>
                <a:spcPts val="1200"/>
              </a:spcBef>
            </a:pPr>
            <a:r>
              <a:rPr lang="de-CH" sz="2400" b="1" dirty="0" smtClean="0">
                <a:solidFill>
                  <a:srgbClr val="C00000"/>
                </a:solidFill>
              </a:rPr>
              <a:t>2. Die hebräischen Begriffe</a:t>
            </a:r>
          </a:p>
          <a:p>
            <a:pPr>
              <a:spcBef>
                <a:spcPts val="1200"/>
              </a:spcBef>
            </a:pPr>
            <a:r>
              <a:rPr lang="de-CH" sz="2400" b="1" dirty="0" smtClean="0">
                <a:solidFill>
                  <a:srgbClr val="0070C0"/>
                </a:solidFill>
              </a:rPr>
              <a:t>Loben / Preisen</a:t>
            </a:r>
          </a:p>
          <a:p>
            <a:pPr>
              <a:spcBef>
                <a:spcPts val="1200"/>
              </a:spcBef>
            </a:pPr>
            <a:r>
              <a:rPr lang="de-CH" sz="2400" b="1" u="sng" dirty="0" err="1" smtClean="0"/>
              <a:t>Shabach</a:t>
            </a:r>
            <a:r>
              <a:rPr lang="de-CH" sz="2400" b="1" u="sng" dirty="0" smtClean="0"/>
              <a:t>:</a:t>
            </a:r>
            <a:r>
              <a:rPr lang="de-CH" sz="2400" b="1" dirty="0" smtClean="0"/>
              <a:t> </a:t>
            </a:r>
            <a:r>
              <a:rPr lang="de-CH" sz="2400" dirty="0" smtClean="0"/>
              <a:t>    11x</a:t>
            </a:r>
          </a:p>
          <a:p>
            <a:pPr>
              <a:spcBef>
                <a:spcPts val="1200"/>
              </a:spcBef>
            </a:pPr>
            <a:r>
              <a:rPr lang="de-CH" sz="2400" dirty="0" smtClean="0"/>
              <a:t>Erste Erwähnung: 1. Chronik 16,35</a:t>
            </a:r>
          </a:p>
          <a:p>
            <a:pPr>
              <a:spcBef>
                <a:spcPts val="1200"/>
              </a:spcBef>
            </a:pPr>
            <a:r>
              <a:rPr lang="de-CH" sz="2400" dirty="0" smtClean="0"/>
              <a:t>Psalmen / Sprüche / Prediger</a:t>
            </a:r>
          </a:p>
          <a:p>
            <a:pPr>
              <a:spcBef>
                <a:spcPts val="1200"/>
              </a:spcBef>
            </a:pPr>
            <a:r>
              <a:rPr lang="de-CH" sz="2400" dirty="0" smtClean="0">
                <a:solidFill>
                  <a:srgbClr val="C00000"/>
                </a:solidFill>
              </a:rPr>
              <a:t>mit</a:t>
            </a:r>
            <a:r>
              <a:rPr lang="de-DE" sz="2400" dirty="0" smtClean="0">
                <a:solidFill>
                  <a:srgbClr val="C00000"/>
                </a:solidFill>
              </a:rPr>
              <a:t> </a:t>
            </a:r>
            <a:r>
              <a:rPr lang="de-DE" sz="2400" dirty="0">
                <a:solidFill>
                  <a:srgbClr val="C00000"/>
                </a:solidFill>
              </a:rPr>
              <a:t>einem lauten Ton </a:t>
            </a:r>
            <a:r>
              <a:rPr lang="de-DE" sz="2400" dirty="0" smtClean="0">
                <a:solidFill>
                  <a:srgbClr val="C00000"/>
                </a:solidFill>
              </a:rPr>
              <a:t>angeben</a:t>
            </a:r>
            <a:r>
              <a:rPr lang="de-DE" sz="2400" dirty="0" smtClean="0"/>
              <a:t>:</a:t>
            </a:r>
            <a:r>
              <a:rPr lang="de-DE" sz="2400" dirty="0"/>
              <a:t/>
            </a:r>
            <a:br>
              <a:rPr lang="de-DE" sz="2400" dirty="0"/>
            </a:br>
            <a:r>
              <a:rPr lang="de-DE" sz="2400" dirty="0" smtClean="0"/>
              <a:t>s</a:t>
            </a:r>
            <a:r>
              <a:rPr lang="de-CH" sz="2400" dirty="0" err="1" smtClean="0"/>
              <a:t>chreien</a:t>
            </a:r>
            <a:r>
              <a:rPr lang="de-CH" sz="2400" dirty="0"/>
              <a:t>, </a:t>
            </a:r>
            <a:r>
              <a:rPr lang="de-CH" sz="2400" dirty="0" smtClean="0"/>
              <a:t>befehlen</a:t>
            </a:r>
            <a:r>
              <a:rPr lang="de-CH" sz="2400" dirty="0"/>
              <a:t>, </a:t>
            </a:r>
            <a:r>
              <a:rPr lang="de-CH" sz="2400" dirty="0" smtClean="0"/>
              <a:t>preisen, triumphieren</a:t>
            </a:r>
          </a:p>
          <a:p>
            <a:pPr>
              <a:spcBef>
                <a:spcPts val="1200"/>
              </a:spcBef>
            </a:pPr>
            <a:r>
              <a:rPr lang="de-CH" sz="2400" u="sng" dirty="0"/>
              <a:t>Psalm 145,4: </a:t>
            </a:r>
            <a:r>
              <a:rPr lang="de-CH" sz="2400" dirty="0">
                <a:solidFill>
                  <a:srgbClr val="00B050"/>
                </a:solidFill>
              </a:rPr>
              <a:t>Kindeskinder werden deine Werke </a:t>
            </a:r>
            <a:r>
              <a:rPr lang="de-CH" sz="2400" b="1" u="sng" dirty="0">
                <a:solidFill>
                  <a:srgbClr val="00B050"/>
                </a:solidFill>
              </a:rPr>
              <a:t>preisen</a:t>
            </a:r>
            <a:r>
              <a:rPr lang="de-CH" sz="2400" dirty="0">
                <a:solidFill>
                  <a:srgbClr val="00B050"/>
                </a:solidFill>
              </a:rPr>
              <a:t> und deine gewaltigen Taten verkündigen. </a:t>
            </a:r>
            <a:endParaRPr lang="de-CH" sz="2400" dirty="0"/>
          </a:p>
        </p:txBody>
      </p:sp>
    </p:spTree>
    <p:extLst>
      <p:ext uri="{BB962C8B-B14F-4D97-AF65-F5344CB8AC3E}">
        <p14:creationId xmlns:p14="http://schemas.microsoft.com/office/powerpoint/2010/main" val="303209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5601533"/>
          </a:xfrm>
          <a:prstGeom prst="rect">
            <a:avLst/>
          </a:prstGeom>
          <a:noFill/>
        </p:spPr>
        <p:txBody>
          <a:bodyPr wrap="square" rtlCol="0">
            <a:spAutoFit/>
          </a:bodyPr>
          <a:lstStyle/>
          <a:p>
            <a:pPr>
              <a:spcBef>
                <a:spcPts val="1200"/>
              </a:spcBef>
            </a:pPr>
            <a:r>
              <a:rPr lang="de-CH" sz="2400" b="1" dirty="0" smtClean="0">
                <a:solidFill>
                  <a:srgbClr val="C00000"/>
                </a:solidFill>
              </a:rPr>
              <a:t>2. Die hebräischen Begriffe</a:t>
            </a:r>
          </a:p>
          <a:p>
            <a:pPr>
              <a:spcBef>
                <a:spcPts val="1200"/>
              </a:spcBef>
            </a:pPr>
            <a:r>
              <a:rPr lang="de-CH" sz="2400" b="1" dirty="0" smtClean="0">
                <a:solidFill>
                  <a:srgbClr val="0070C0"/>
                </a:solidFill>
              </a:rPr>
              <a:t>Loben / Preisen</a:t>
            </a:r>
          </a:p>
          <a:p>
            <a:pPr>
              <a:spcBef>
                <a:spcPts val="1200"/>
              </a:spcBef>
            </a:pPr>
            <a:r>
              <a:rPr lang="de-DE" sz="2400" b="1" u="sng" dirty="0" err="1" smtClean="0"/>
              <a:t>Halal</a:t>
            </a:r>
            <a:r>
              <a:rPr lang="de-DE" sz="2400" b="1" u="sng" dirty="0" smtClean="0"/>
              <a:t>:</a:t>
            </a:r>
            <a:r>
              <a:rPr lang="de-DE" sz="2400" dirty="0" smtClean="0"/>
              <a:t>    165x</a:t>
            </a:r>
          </a:p>
          <a:p>
            <a:pPr>
              <a:spcBef>
                <a:spcPts val="1200"/>
              </a:spcBef>
            </a:pPr>
            <a:r>
              <a:rPr lang="de-DE" sz="2400" dirty="0" smtClean="0"/>
              <a:t>Erste Erwähnung: 1. Mose 12,15</a:t>
            </a:r>
          </a:p>
          <a:p>
            <a:pPr>
              <a:spcBef>
                <a:spcPts val="1200"/>
              </a:spcBef>
            </a:pPr>
            <a:r>
              <a:rPr lang="de-DE" sz="2400" dirty="0" smtClean="0"/>
              <a:t>Richter, Samuel, Könige, Chronik</a:t>
            </a:r>
            <a:endParaRPr lang="de-DE" sz="2400" dirty="0"/>
          </a:p>
          <a:p>
            <a:pPr>
              <a:spcBef>
                <a:spcPts val="1200"/>
              </a:spcBef>
            </a:pPr>
            <a:r>
              <a:rPr lang="de-DE" sz="2400" dirty="0" smtClean="0"/>
              <a:t>Leuchten, rühmen, angeben, </a:t>
            </a:r>
            <a:r>
              <a:rPr lang="de-DE" sz="2400" dirty="0" smtClean="0">
                <a:solidFill>
                  <a:srgbClr val="C00000"/>
                </a:solidFill>
              </a:rPr>
              <a:t>lärmend feiern</a:t>
            </a:r>
            <a:r>
              <a:rPr lang="de-DE" sz="2400" dirty="0" smtClean="0"/>
              <a:t>, </a:t>
            </a:r>
            <a:r>
              <a:rPr lang="de-DE" sz="2400" dirty="0" err="1" smtClean="0"/>
              <a:t>raven</a:t>
            </a:r>
            <a:r>
              <a:rPr lang="de-DE" sz="2400" dirty="0" smtClean="0"/>
              <a:t>, befehlen</a:t>
            </a:r>
          </a:p>
          <a:p>
            <a:endParaRPr lang="de-CH" sz="2400" u="sng" dirty="0" smtClean="0"/>
          </a:p>
          <a:p>
            <a:r>
              <a:rPr lang="de-CH" sz="2400" u="sng" dirty="0" smtClean="0"/>
              <a:t>Psalm </a:t>
            </a:r>
            <a:r>
              <a:rPr lang="de-CH" sz="2400" u="sng" dirty="0"/>
              <a:t>22,23+24a</a:t>
            </a:r>
            <a:r>
              <a:rPr lang="de-CH" sz="2400" dirty="0"/>
              <a:t>: </a:t>
            </a:r>
            <a:r>
              <a:rPr lang="de-CH" sz="2400" dirty="0">
                <a:solidFill>
                  <a:srgbClr val="00B050"/>
                </a:solidFill>
              </a:rPr>
              <a:t>Verkündigen will ich deinen Namen meinen Brüdern; inmitten der Versammlung will ich dich </a:t>
            </a:r>
            <a:r>
              <a:rPr lang="de-CH" sz="2400" b="1" u="sng" dirty="0">
                <a:solidFill>
                  <a:srgbClr val="00B050"/>
                </a:solidFill>
              </a:rPr>
              <a:t>loben.</a:t>
            </a:r>
            <a:r>
              <a:rPr lang="de-CH" sz="2400" dirty="0">
                <a:solidFill>
                  <a:srgbClr val="00B050"/>
                </a:solidFill>
              </a:rPr>
              <a:t> </a:t>
            </a:r>
            <a:r>
              <a:rPr lang="de-CH" sz="2400" dirty="0" smtClean="0">
                <a:solidFill>
                  <a:srgbClr val="00B050"/>
                </a:solidFill>
              </a:rPr>
              <a:t>Ihr</a:t>
            </a:r>
            <a:r>
              <a:rPr lang="de-CH" sz="2400" dirty="0">
                <a:solidFill>
                  <a:srgbClr val="00B050"/>
                </a:solidFill>
              </a:rPr>
              <a:t>, die ihr den HERRN fürchtet, </a:t>
            </a:r>
            <a:r>
              <a:rPr lang="de-CH" sz="2400" b="1" u="sng" dirty="0">
                <a:solidFill>
                  <a:srgbClr val="00B050"/>
                </a:solidFill>
              </a:rPr>
              <a:t>lobet </a:t>
            </a:r>
            <a:r>
              <a:rPr lang="de-CH" sz="2400" dirty="0">
                <a:solidFill>
                  <a:srgbClr val="00B050"/>
                </a:solidFill>
              </a:rPr>
              <a:t>ihn;</a:t>
            </a:r>
          </a:p>
          <a:p>
            <a:pPr>
              <a:spcBef>
                <a:spcPts val="1200"/>
              </a:spcBef>
            </a:pPr>
            <a:endParaRPr lang="de-DE" sz="2400" dirty="0" smtClean="0"/>
          </a:p>
          <a:p>
            <a:pPr>
              <a:spcBef>
                <a:spcPts val="1200"/>
              </a:spcBef>
            </a:pPr>
            <a:endParaRPr lang="de-CH" sz="2400" dirty="0"/>
          </a:p>
        </p:txBody>
      </p:sp>
    </p:spTree>
    <p:extLst>
      <p:ext uri="{BB962C8B-B14F-4D97-AF65-F5344CB8AC3E}">
        <p14:creationId xmlns:p14="http://schemas.microsoft.com/office/powerpoint/2010/main" val="359068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5755422"/>
          </a:xfrm>
          <a:prstGeom prst="rect">
            <a:avLst/>
          </a:prstGeom>
          <a:noFill/>
        </p:spPr>
        <p:txBody>
          <a:bodyPr wrap="square" rtlCol="0">
            <a:spAutoFit/>
          </a:bodyPr>
          <a:lstStyle/>
          <a:p>
            <a:pPr>
              <a:spcBef>
                <a:spcPts val="1200"/>
              </a:spcBef>
            </a:pPr>
            <a:r>
              <a:rPr lang="de-CH" sz="2400" b="1" dirty="0" smtClean="0">
                <a:solidFill>
                  <a:srgbClr val="C00000"/>
                </a:solidFill>
              </a:rPr>
              <a:t>2. Die hebräischen Begriffe</a:t>
            </a:r>
          </a:p>
          <a:p>
            <a:pPr>
              <a:spcBef>
                <a:spcPts val="1200"/>
              </a:spcBef>
            </a:pPr>
            <a:r>
              <a:rPr lang="de-CH" sz="2400" b="1" dirty="0" smtClean="0">
                <a:solidFill>
                  <a:srgbClr val="0070C0"/>
                </a:solidFill>
              </a:rPr>
              <a:t>Loben / Preisen</a:t>
            </a:r>
          </a:p>
          <a:p>
            <a:pPr>
              <a:spcBef>
                <a:spcPts val="1200"/>
              </a:spcBef>
            </a:pPr>
            <a:r>
              <a:rPr lang="de-DE" sz="2400" b="1" u="sng" dirty="0" smtClean="0"/>
              <a:t>Barak</a:t>
            </a:r>
            <a:r>
              <a:rPr lang="de-DE" sz="2400" dirty="0" smtClean="0"/>
              <a:t>:    330x</a:t>
            </a:r>
          </a:p>
          <a:p>
            <a:pPr>
              <a:spcBef>
                <a:spcPts val="1200"/>
              </a:spcBef>
            </a:pPr>
            <a:r>
              <a:rPr lang="de-DE" sz="2400" dirty="0" smtClean="0"/>
              <a:t>Erste Erwähnung: 2. Mose 18,10</a:t>
            </a:r>
          </a:p>
          <a:p>
            <a:pPr>
              <a:spcBef>
                <a:spcPts val="1200"/>
              </a:spcBef>
            </a:pPr>
            <a:r>
              <a:rPr lang="de-DE" sz="2400" dirty="0" smtClean="0"/>
              <a:t>Mose, Könige, </a:t>
            </a:r>
            <a:r>
              <a:rPr lang="de-DE" sz="2400" dirty="0" err="1" smtClean="0"/>
              <a:t>chronik</a:t>
            </a:r>
            <a:r>
              <a:rPr lang="de-DE" sz="2400" dirty="0" smtClean="0"/>
              <a:t>, Hiob, Psalmen</a:t>
            </a:r>
          </a:p>
          <a:p>
            <a:pPr>
              <a:spcBef>
                <a:spcPts val="1200"/>
              </a:spcBef>
            </a:pPr>
            <a:endParaRPr lang="de-DE" sz="2400" dirty="0">
              <a:solidFill>
                <a:srgbClr val="C00000"/>
              </a:solidFill>
            </a:endParaRPr>
          </a:p>
          <a:p>
            <a:pPr>
              <a:spcBef>
                <a:spcPts val="1200"/>
              </a:spcBef>
            </a:pPr>
            <a:r>
              <a:rPr lang="de-DE" sz="2400" dirty="0" smtClean="0">
                <a:solidFill>
                  <a:srgbClr val="C00000"/>
                </a:solidFill>
              </a:rPr>
              <a:t>kniend vor Gott anbeten</a:t>
            </a:r>
            <a:endParaRPr lang="de-DE" sz="2400" u="sng" dirty="0" smtClean="0">
              <a:solidFill>
                <a:srgbClr val="C00000"/>
              </a:solidFill>
            </a:endParaRPr>
          </a:p>
          <a:p>
            <a:pPr>
              <a:spcBef>
                <a:spcPts val="1200"/>
              </a:spcBef>
            </a:pPr>
            <a:r>
              <a:rPr lang="de-CH" sz="2400" dirty="0" smtClean="0"/>
              <a:t>knien, segnen, beglückwünschen, loben, danken</a:t>
            </a:r>
          </a:p>
          <a:p>
            <a:pPr>
              <a:spcBef>
                <a:spcPts val="1200"/>
              </a:spcBef>
            </a:pPr>
            <a:r>
              <a:rPr lang="de-CH" sz="2400" u="sng" dirty="0" smtClean="0"/>
              <a:t>1. </a:t>
            </a:r>
            <a:r>
              <a:rPr lang="de-CH" sz="2400" u="sng" dirty="0"/>
              <a:t>Chronik 29,20: </a:t>
            </a:r>
            <a:r>
              <a:rPr lang="de-CH" sz="2400" dirty="0">
                <a:solidFill>
                  <a:srgbClr val="00B050"/>
                </a:solidFill>
              </a:rPr>
              <a:t>Und David sagte zu der ganzen Versammlung: </a:t>
            </a:r>
            <a:r>
              <a:rPr lang="de-CH" sz="2400" b="1" u="sng" dirty="0" smtClean="0">
                <a:solidFill>
                  <a:srgbClr val="00B050"/>
                </a:solidFill>
              </a:rPr>
              <a:t>Preist</a:t>
            </a:r>
            <a:r>
              <a:rPr lang="de-CH" sz="2400" dirty="0" smtClean="0">
                <a:solidFill>
                  <a:srgbClr val="00B050"/>
                </a:solidFill>
              </a:rPr>
              <a:t> </a:t>
            </a:r>
            <a:r>
              <a:rPr lang="de-CH" sz="2400" dirty="0">
                <a:solidFill>
                  <a:srgbClr val="00B050"/>
                </a:solidFill>
              </a:rPr>
              <a:t>doch den HERRN, euren Gott! Und die ganze Versammlung </a:t>
            </a:r>
            <a:r>
              <a:rPr lang="de-CH" sz="2400" b="1" u="sng" dirty="0" smtClean="0">
                <a:solidFill>
                  <a:srgbClr val="00B050"/>
                </a:solidFill>
              </a:rPr>
              <a:t>pries</a:t>
            </a:r>
            <a:r>
              <a:rPr lang="de-CH" sz="2400" dirty="0" smtClean="0">
                <a:solidFill>
                  <a:srgbClr val="00B050"/>
                </a:solidFill>
              </a:rPr>
              <a:t> den </a:t>
            </a:r>
            <a:r>
              <a:rPr lang="de-CH" sz="2400" dirty="0">
                <a:solidFill>
                  <a:srgbClr val="00B050"/>
                </a:solidFill>
              </a:rPr>
              <a:t>HERRN, den Gott ihrer Väter; und sie verneigten sich und warfen sich nieder vor dem HERRN und vor dem </a:t>
            </a:r>
            <a:r>
              <a:rPr lang="de-CH" sz="2400" dirty="0" smtClean="0">
                <a:solidFill>
                  <a:srgbClr val="00B050"/>
                </a:solidFill>
              </a:rPr>
              <a:t>König.</a:t>
            </a:r>
          </a:p>
        </p:txBody>
      </p:sp>
      <p:pic>
        <p:nvPicPr>
          <p:cNvPr id="4098" name="Picture 2" descr="http://media-cache-ak0.pinimg.com/736x/46/d3/e1/46d3e1ddcf8dbc879b356cfec0af3ff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625215"/>
            <a:ext cx="5328592" cy="4151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24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4862870"/>
          </a:xfrm>
          <a:prstGeom prst="rect">
            <a:avLst/>
          </a:prstGeom>
          <a:noFill/>
        </p:spPr>
        <p:txBody>
          <a:bodyPr wrap="square" rtlCol="0">
            <a:spAutoFit/>
          </a:bodyPr>
          <a:lstStyle/>
          <a:p>
            <a:pPr>
              <a:spcBef>
                <a:spcPts val="1200"/>
              </a:spcBef>
            </a:pPr>
            <a:r>
              <a:rPr lang="de-CH" sz="2400" b="1" dirty="0" smtClean="0">
                <a:solidFill>
                  <a:srgbClr val="C00000"/>
                </a:solidFill>
              </a:rPr>
              <a:t>2. Die hebräischen Begriffe</a:t>
            </a:r>
          </a:p>
          <a:p>
            <a:pPr>
              <a:spcBef>
                <a:spcPts val="1200"/>
              </a:spcBef>
            </a:pPr>
            <a:r>
              <a:rPr lang="de-CH" sz="2400" b="1" dirty="0" smtClean="0">
                <a:solidFill>
                  <a:srgbClr val="0070C0"/>
                </a:solidFill>
              </a:rPr>
              <a:t>Loben / Preisen</a:t>
            </a:r>
          </a:p>
          <a:p>
            <a:pPr>
              <a:spcBef>
                <a:spcPts val="1200"/>
              </a:spcBef>
            </a:pPr>
            <a:r>
              <a:rPr lang="de-CH" sz="2400" b="1" u="sng" dirty="0" err="1" smtClean="0"/>
              <a:t>Zamar</a:t>
            </a:r>
            <a:r>
              <a:rPr lang="de-CH" sz="2400" b="1" u="sng" dirty="0" smtClean="0"/>
              <a:t>:</a:t>
            </a:r>
            <a:r>
              <a:rPr lang="de-CH" sz="2400" b="1" dirty="0" smtClean="0"/>
              <a:t>   </a:t>
            </a:r>
            <a:r>
              <a:rPr lang="de-CH" sz="2400" dirty="0" smtClean="0"/>
              <a:t>46x</a:t>
            </a:r>
          </a:p>
          <a:p>
            <a:pPr>
              <a:spcBef>
                <a:spcPts val="1200"/>
              </a:spcBef>
            </a:pPr>
            <a:r>
              <a:rPr lang="de-CH" sz="2400" dirty="0" smtClean="0"/>
              <a:t>Erste Erwähnung: Richter 5,3</a:t>
            </a:r>
          </a:p>
          <a:p>
            <a:pPr>
              <a:spcBef>
                <a:spcPts val="1200"/>
              </a:spcBef>
            </a:pPr>
            <a:r>
              <a:rPr lang="de-CH" sz="2400" dirty="0" smtClean="0"/>
              <a:t>1x Samuel / 1x Chronik / Psalmen</a:t>
            </a:r>
            <a:endParaRPr lang="de-CH" sz="2400" dirty="0"/>
          </a:p>
          <a:p>
            <a:pPr>
              <a:spcBef>
                <a:spcPts val="1200"/>
              </a:spcBef>
            </a:pPr>
            <a:r>
              <a:rPr lang="de-CH" sz="2400" dirty="0" smtClean="0"/>
              <a:t>mit den Händen ein Musikinstrumentes berühren (zupfen, schlagen </a:t>
            </a:r>
            <a:r>
              <a:rPr lang="de-CH" sz="2400" dirty="0" smtClean="0">
                <a:sym typeface="Wingdings" panose="05000000000000000000" pitchFamily="2" charset="2"/>
              </a:rPr>
              <a:t> darauf zu spielen, mit der Stimme begleitet)</a:t>
            </a:r>
          </a:p>
          <a:p>
            <a:pPr>
              <a:spcBef>
                <a:spcPts val="1200"/>
              </a:spcBef>
            </a:pPr>
            <a:r>
              <a:rPr lang="de-CH" sz="2400" dirty="0" smtClean="0">
                <a:solidFill>
                  <a:srgbClr val="C00000"/>
                </a:solidFill>
                <a:sym typeface="Wingdings" panose="05000000000000000000" pitchFamily="2" charset="2"/>
              </a:rPr>
              <a:t>Feiern mit Gesang und Musik, singen, loben</a:t>
            </a:r>
            <a:endParaRPr lang="de-CH" sz="2400" dirty="0" smtClean="0">
              <a:solidFill>
                <a:srgbClr val="C00000"/>
              </a:solidFill>
            </a:endParaRPr>
          </a:p>
          <a:p>
            <a:pPr>
              <a:spcBef>
                <a:spcPts val="1200"/>
              </a:spcBef>
            </a:pPr>
            <a:r>
              <a:rPr lang="de-CH" sz="2400" u="sng" dirty="0" smtClean="0"/>
              <a:t>1. Chronik 16,9</a:t>
            </a:r>
            <a:r>
              <a:rPr lang="de-CH" sz="2400" dirty="0"/>
              <a:t>: </a:t>
            </a:r>
            <a:r>
              <a:rPr lang="de-CH" sz="2400" dirty="0">
                <a:solidFill>
                  <a:srgbClr val="00B050"/>
                </a:solidFill>
              </a:rPr>
              <a:t>Singet und </a:t>
            </a:r>
            <a:r>
              <a:rPr lang="de-CH" sz="2400" b="1" u="sng" dirty="0" smtClean="0">
                <a:solidFill>
                  <a:srgbClr val="00B050"/>
                </a:solidFill>
              </a:rPr>
              <a:t>spielt</a:t>
            </a:r>
            <a:r>
              <a:rPr lang="de-CH" sz="2400" dirty="0" smtClean="0">
                <a:solidFill>
                  <a:srgbClr val="00B050"/>
                </a:solidFill>
              </a:rPr>
              <a:t> </a:t>
            </a:r>
            <a:r>
              <a:rPr lang="de-CH" sz="2400" dirty="0">
                <a:solidFill>
                  <a:srgbClr val="00B050"/>
                </a:solidFill>
              </a:rPr>
              <a:t>ihm, redet von allen seinen Wundern</a:t>
            </a:r>
          </a:p>
        </p:txBody>
      </p:sp>
      <p:pic>
        <p:nvPicPr>
          <p:cNvPr id="5122" name="Picture 2" descr="https://www.land-der-ideen.de/sites/default/files/styles/Ort_4-3_460x307/public/orte/bilder/13201_13201.jpg?itok=MEpmE_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8701" y="3573016"/>
            <a:ext cx="4381500" cy="292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657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124754"/>
          </a:xfrm>
          <a:prstGeom prst="rect">
            <a:avLst/>
          </a:prstGeom>
          <a:noFill/>
        </p:spPr>
        <p:txBody>
          <a:bodyPr wrap="square" rtlCol="0">
            <a:spAutoFit/>
          </a:bodyPr>
          <a:lstStyle/>
          <a:p>
            <a:pPr>
              <a:spcBef>
                <a:spcPts val="1200"/>
              </a:spcBef>
            </a:pPr>
            <a:r>
              <a:rPr lang="de-CH" sz="2400" b="1" dirty="0" smtClean="0">
                <a:solidFill>
                  <a:srgbClr val="C00000"/>
                </a:solidFill>
              </a:rPr>
              <a:t>2. Die hebräischen Begriffe</a:t>
            </a:r>
          </a:p>
          <a:p>
            <a:pPr>
              <a:spcBef>
                <a:spcPts val="1200"/>
              </a:spcBef>
            </a:pPr>
            <a:r>
              <a:rPr lang="de-CH" sz="2400" b="1" dirty="0">
                <a:solidFill>
                  <a:srgbClr val="0070C0"/>
                </a:solidFill>
              </a:rPr>
              <a:t>Loben / Preisen</a:t>
            </a:r>
          </a:p>
          <a:p>
            <a:pPr>
              <a:spcBef>
                <a:spcPts val="1200"/>
              </a:spcBef>
            </a:pPr>
            <a:r>
              <a:rPr lang="de-CH" sz="2400" b="1" u="sng" dirty="0" err="1" smtClean="0"/>
              <a:t>Tehillah</a:t>
            </a:r>
            <a:r>
              <a:rPr lang="de-CH" sz="2400" b="1" u="sng" dirty="0" smtClean="0"/>
              <a:t>:</a:t>
            </a:r>
            <a:r>
              <a:rPr lang="de-CH" sz="2400" dirty="0" smtClean="0"/>
              <a:t>   57x </a:t>
            </a:r>
          </a:p>
          <a:p>
            <a:pPr>
              <a:spcBef>
                <a:spcPts val="1200"/>
              </a:spcBef>
            </a:pPr>
            <a:r>
              <a:rPr lang="de-CH" sz="2400" dirty="0" smtClean="0"/>
              <a:t>Erste Erwähnung 2. Mose 15 </a:t>
            </a:r>
          </a:p>
          <a:p>
            <a:pPr>
              <a:spcBef>
                <a:spcPts val="1200"/>
              </a:spcBef>
            </a:pPr>
            <a:r>
              <a:rPr lang="de-CH" sz="2400" dirty="0" smtClean="0"/>
              <a:t>2x Mose / 2x Chronik / 2x Nehemia / Psalmen / Jesaja / Jeremia)</a:t>
            </a:r>
            <a:endParaRPr lang="de-CH" sz="2400" b="1" u="sng" dirty="0" smtClean="0"/>
          </a:p>
          <a:p>
            <a:pPr>
              <a:spcBef>
                <a:spcPts val="1200"/>
              </a:spcBef>
            </a:pPr>
            <a:r>
              <a:rPr lang="de-CH" sz="2400" dirty="0" smtClean="0"/>
              <a:t>Das Singen von </a:t>
            </a:r>
            <a:r>
              <a:rPr lang="de-CH" sz="2400" dirty="0" err="1" smtClean="0"/>
              <a:t>halals</a:t>
            </a:r>
            <a:r>
              <a:rPr lang="de-CH" sz="2400" dirty="0" smtClean="0"/>
              <a:t>. </a:t>
            </a:r>
            <a:r>
              <a:rPr lang="de-CH" sz="2400" dirty="0" smtClean="0">
                <a:solidFill>
                  <a:srgbClr val="C00000"/>
                </a:solidFill>
              </a:rPr>
              <a:t>Singen oder Loben mit Musik</a:t>
            </a:r>
          </a:p>
          <a:p>
            <a:endParaRPr lang="de-CH" sz="2400" u="sng" dirty="0" smtClean="0"/>
          </a:p>
          <a:p>
            <a:r>
              <a:rPr lang="de-CH" sz="2400" u="sng" dirty="0" smtClean="0"/>
              <a:t>Psalm 33,1-2</a:t>
            </a:r>
            <a:r>
              <a:rPr lang="de-CH" sz="2400" dirty="0" smtClean="0"/>
              <a:t>: </a:t>
            </a:r>
            <a:r>
              <a:rPr lang="de-CH" sz="2400" dirty="0">
                <a:solidFill>
                  <a:srgbClr val="00B050"/>
                </a:solidFill>
              </a:rPr>
              <a:t>Jubelt, ihr Gerechten, über den HERRN; den Aufrichtigen ziemt </a:t>
            </a:r>
            <a:r>
              <a:rPr lang="de-CH" sz="2400" b="1" u="sng" dirty="0">
                <a:solidFill>
                  <a:srgbClr val="00B050"/>
                </a:solidFill>
              </a:rPr>
              <a:t>Lobgesang</a:t>
            </a:r>
            <a:r>
              <a:rPr lang="de-CH" sz="2400" dirty="0">
                <a:solidFill>
                  <a:srgbClr val="00B050"/>
                </a:solidFill>
              </a:rPr>
              <a:t>. </a:t>
            </a:r>
            <a:r>
              <a:rPr lang="de-CH" sz="2400" dirty="0" smtClean="0">
                <a:solidFill>
                  <a:srgbClr val="00B050"/>
                </a:solidFill>
              </a:rPr>
              <a:t>Preist (</a:t>
            </a:r>
            <a:r>
              <a:rPr lang="de-CH" sz="2400" dirty="0" err="1" smtClean="0">
                <a:solidFill>
                  <a:srgbClr val="00B050"/>
                </a:solidFill>
              </a:rPr>
              <a:t>jadah</a:t>
            </a:r>
            <a:r>
              <a:rPr lang="de-CH" sz="2400" dirty="0" smtClean="0">
                <a:solidFill>
                  <a:srgbClr val="00B050"/>
                </a:solidFill>
              </a:rPr>
              <a:t>) </a:t>
            </a:r>
            <a:r>
              <a:rPr lang="de-CH" sz="2400" dirty="0">
                <a:solidFill>
                  <a:srgbClr val="00B050"/>
                </a:solidFill>
              </a:rPr>
              <a:t>den HERRN mit der Zither; spielt ihm auf der zehnsaitigen Harfe! </a:t>
            </a:r>
          </a:p>
          <a:p>
            <a:pPr>
              <a:spcBef>
                <a:spcPts val="1200"/>
              </a:spcBef>
            </a:pPr>
            <a:endParaRPr lang="de-CH" sz="2400" u="sng" dirty="0"/>
          </a:p>
          <a:p>
            <a:pPr>
              <a:spcBef>
                <a:spcPts val="1200"/>
              </a:spcBef>
            </a:pPr>
            <a:endParaRPr lang="de-CH" sz="2400" b="1" dirty="0" smtClean="0">
              <a:solidFill>
                <a:srgbClr val="0070C0"/>
              </a:solidFill>
            </a:endParaRPr>
          </a:p>
          <a:p>
            <a:pPr>
              <a:spcBef>
                <a:spcPts val="1200"/>
              </a:spcBef>
            </a:pPr>
            <a:endParaRPr lang="de-CH" sz="2400" b="1" dirty="0" smtClean="0">
              <a:solidFill>
                <a:srgbClr val="0070C0"/>
              </a:solidFill>
            </a:endParaRPr>
          </a:p>
        </p:txBody>
      </p:sp>
    </p:spTree>
    <p:extLst>
      <p:ext uri="{BB962C8B-B14F-4D97-AF65-F5344CB8AC3E}">
        <p14:creationId xmlns:p14="http://schemas.microsoft.com/office/powerpoint/2010/main" val="242683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3662541"/>
          </a:xfrm>
          <a:prstGeom prst="rect">
            <a:avLst/>
          </a:prstGeom>
          <a:noFill/>
        </p:spPr>
        <p:txBody>
          <a:bodyPr wrap="square" rtlCol="0">
            <a:spAutoFit/>
          </a:bodyPr>
          <a:lstStyle/>
          <a:p>
            <a:pPr>
              <a:spcBef>
                <a:spcPts val="1200"/>
              </a:spcBef>
            </a:pPr>
            <a:r>
              <a:rPr lang="de-CH" sz="2400" b="1" dirty="0" smtClean="0">
                <a:solidFill>
                  <a:srgbClr val="C00000"/>
                </a:solidFill>
              </a:rPr>
              <a:t>2. Die hebräischen Begriffe</a:t>
            </a:r>
          </a:p>
          <a:p>
            <a:pPr>
              <a:spcBef>
                <a:spcPts val="1200"/>
              </a:spcBef>
            </a:pPr>
            <a:r>
              <a:rPr lang="de-CH" sz="2400" b="1" dirty="0" smtClean="0">
                <a:solidFill>
                  <a:srgbClr val="0070C0"/>
                </a:solidFill>
              </a:rPr>
              <a:t>Anbeten </a:t>
            </a:r>
          </a:p>
          <a:p>
            <a:pPr>
              <a:spcBef>
                <a:spcPts val="1200"/>
              </a:spcBef>
            </a:pPr>
            <a:r>
              <a:rPr lang="de-CH" sz="2400" b="1" u="sng" dirty="0" err="1" smtClean="0"/>
              <a:t>Shachah</a:t>
            </a:r>
            <a:r>
              <a:rPr lang="de-CH" sz="2400" b="1" u="sng" dirty="0" smtClean="0"/>
              <a:t>:</a:t>
            </a:r>
            <a:r>
              <a:rPr lang="de-CH" sz="2400" dirty="0" smtClean="0"/>
              <a:t>  (englisch = </a:t>
            </a:r>
            <a:r>
              <a:rPr lang="de-CH" sz="2400" dirty="0" err="1" smtClean="0"/>
              <a:t>worship</a:t>
            </a:r>
            <a:r>
              <a:rPr lang="de-CH" sz="2400" dirty="0" smtClean="0"/>
              <a:t>)</a:t>
            </a:r>
            <a:endParaRPr lang="de-CH" sz="2400" b="1" u="sng" dirty="0" smtClean="0"/>
          </a:p>
          <a:p>
            <a:pPr>
              <a:spcBef>
                <a:spcPts val="1200"/>
              </a:spcBef>
            </a:pPr>
            <a:r>
              <a:rPr lang="de-CH" sz="2400" dirty="0" smtClean="0"/>
              <a:t>sich beugen, ducken, auf die Knie fallen, Ehrerbietung ausdrücken, Ehrfurcht tun, Anbetung</a:t>
            </a:r>
          </a:p>
          <a:p>
            <a:pPr>
              <a:spcBef>
                <a:spcPts val="1200"/>
              </a:spcBef>
            </a:pPr>
            <a:r>
              <a:rPr lang="de-CH" sz="2400" u="sng" dirty="0" smtClean="0"/>
              <a:t>1. Mose 22,5: </a:t>
            </a:r>
            <a:r>
              <a:rPr lang="de-CH" sz="2400" dirty="0" smtClean="0">
                <a:solidFill>
                  <a:srgbClr val="00B050"/>
                </a:solidFill>
              </a:rPr>
              <a:t>und </a:t>
            </a:r>
            <a:r>
              <a:rPr lang="de-CH" sz="2400" dirty="0">
                <a:solidFill>
                  <a:srgbClr val="00B050"/>
                </a:solidFill>
              </a:rPr>
              <a:t>sprach zu seinen Knechten: Bleibt ihr hier mit dem Esel. Ich und der Knabe wollen dorthin gehen, und wenn wir </a:t>
            </a:r>
            <a:r>
              <a:rPr lang="de-CH" sz="2400" b="1" u="sng" dirty="0">
                <a:solidFill>
                  <a:srgbClr val="00B050"/>
                </a:solidFill>
              </a:rPr>
              <a:t>angebete</a:t>
            </a:r>
            <a:r>
              <a:rPr lang="de-CH" sz="2400" dirty="0">
                <a:solidFill>
                  <a:srgbClr val="00B050"/>
                </a:solidFill>
              </a:rPr>
              <a:t>t haben, wollen wir wieder zu euch kommen</a:t>
            </a:r>
            <a:r>
              <a:rPr lang="de-CH" sz="2400" dirty="0" smtClean="0">
                <a:solidFill>
                  <a:srgbClr val="00B050"/>
                </a:solidFill>
              </a:rPr>
              <a:t>.</a:t>
            </a:r>
            <a:endParaRPr lang="de-CH" sz="2400" dirty="0">
              <a:solidFill>
                <a:srgbClr val="00B050"/>
              </a:solidFill>
            </a:endParaRPr>
          </a:p>
        </p:txBody>
      </p:sp>
      <p:pic>
        <p:nvPicPr>
          <p:cNvPr id="6146" name="Picture 2" descr="http://photos1.blogger.com/img/185/1993/640/prayer%20on%20kne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323037"/>
            <a:ext cx="4022266" cy="2346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73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9552" y="677821"/>
            <a:ext cx="8568951" cy="5693866"/>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marL="457200" indent="-457200">
              <a:spcBef>
                <a:spcPts val="1200"/>
              </a:spcBef>
              <a:buFont typeface="+mj-lt"/>
              <a:buAutoNum type="arabicPeriod"/>
            </a:pPr>
            <a:r>
              <a:rPr lang="de-CH" sz="2400" dirty="0" smtClean="0">
                <a:solidFill>
                  <a:srgbClr val="002060"/>
                </a:solidFill>
              </a:rPr>
              <a:t>Die ersten Lobpreislieder</a:t>
            </a:r>
          </a:p>
          <a:p>
            <a:pPr marL="457200" indent="-457200">
              <a:spcBef>
                <a:spcPts val="1200"/>
              </a:spcBef>
              <a:buFont typeface="+mj-lt"/>
              <a:buAutoNum type="arabicPeriod"/>
            </a:pPr>
            <a:r>
              <a:rPr lang="de-CH" sz="2400" dirty="0" smtClean="0">
                <a:solidFill>
                  <a:srgbClr val="002060"/>
                </a:solidFill>
              </a:rPr>
              <a:t>Die Psalmen </a:t>
            </a:r>
          </a:p>
          <a:p>
            <a:pPr marL="457200" indent="-457200">
              <a:spcBef>
                <a:spcPts val="1200"/>
              </a:spcBef>
              <a:buFont typeface="+mj-lt"/>
              <a:buAutoNum type="arabicPeriod"/>
            </a:pPr>
            <a:r>
              <a:rPr lang="de-CH" sz="2400" dirty="0" smtClean="0">
                <a:solidFill>
                  <a:srgbClr val="002060"/>
                </a:solidFill>
              </a:rPr>
              <a:t>Der Tempeldienst bei David</a:t>
            </a:r>
          </a:p>
          <a:p>
            <a:pPr marL="457200" indent="-457200">
              <a:spcBef>
                <a:spcPts val="1200"/>
              </a:spcBef>
              <a:buFont typeface="+mj-lt"/>
              <a:buAutoNum type="arabicPeriod"/>
            </a:pPr>
            <a:r>
              <a:rPr lang="de-CH" sz="2400" dirty="0" smtClean="0">
                <a:solidFill>
                  <a:srgbClr val="002060"/>
                </a:solidFill>
              </a:rPr>
              <a:t>Die Einweihung des Tempels</a:t>
            </a:r>
          </a:p>
          <a:p>
            <a:pPr marL="457200" indent="-457200">
              <a:spcBef>
                <a:spcPts val="1200"/>
              </a:spcBef>
              <a:buFont typeface="+mj-lt"/>
              <a:buAutoNum type="arabicPeriod"/>
            </a:pPr>
            <a:r>
              <a:rPr lang="de-CH" sz="2400" dirty="0" smtClean="0">
                <a:solidFill>
                  <a:srgbClr val="002060"/>
                </a:solidFill>
              </a:rPr>
              <a:t>Der Lobpreis bei Jesus</a:t>
            </a:r>
          </a:p>
          <a:p>
            <a:pPr marL="457200" indent="-457200">
              <a:spcBef>
                <a:spcPts val="1200"/>
              </a:spcBef>
              <a:buFont typeface="+mj-lt"/>
              <a:buAutoNum type="arabicPeriod"/>
            </a:pPr>
            <a:r>
              <a:rPr lang="de-CH" sz="2400" dirty="0" smtClean="0">
                <a:solidFill>
                  <a:srgbClr val="002060"/>
                </a:solidFill>
              </a:rPr>
              <a:t>Der Lobpreis der ersten Gemeinde</a:t>
            </a:r>
          </a:p>
          <a:p>
            <a:pPr marL="457200" indent="-457200">
              <a:spcBef>
                <a:spcPts val="1200"/>
              </a:spcBef>
              <a:buFont typeface="+mj-lt"/>
              <a:buAutoNum type="arabicPeriod"/>
            </a:pPr>
            <a:r>
              <a:rPr lang="de-CH" sz="2400" dirty="0" smtClean="0">
                <a:solidFill>
                  <a:srgbClr val="002060"/>
                </a:solidFill>
              </a:rPr>
              <a:t>Vom Lobpreis zum Kirchenlied</a:t>
            </a:r>
          </a:p>
          <a:p>
            <a:pPr marL="457200" indent="-457200">
              <a:spcBef>
                <a:spcPts val="1200"/>
              </a:spcBef>
              <a:buFont typeface="+mj-lt"/>
              <a:buAutoNum type="arabicPeriod"/>
            </a:pPr>
            <a:r>
              <a:rPr lang="de-CH" sz="2400" dirty="0" smtClean="0">
                <a:solidFill>
                  <a:srgbClr val="002060"/>
                </a:solidFill>
              </a:rPr>
              <a:t>Vom Kirchenlied zum Lobpreis</a:t>
            </a:r>
          </a:p>
          <a:p>
            <a:pPr marL="457200" indent="-457200">
              <a:spcBef>
                <a:spcPts val="1200"/>
              </a:spcBef>
              <a:buFont typeface="+mj-lt"/>
              <a:buAutoNum type="arabicPeriod"/>
            </a:pPr>
            <a:r>
              <a:rPr lang="de-CH" sz="2400" dirty="0" smtClean="0">
                <a:solidFill>
                  <a:srgbClr val="002060"/>
                </a:solidFill>
              </a:rPr>
              <a:t>Der Lobpreis der Engel</a:t>
            </a:r>
          </a:p>
          <a:p>
            <a:pPr marL="457200" indent="-457200">
              <a:spcBef>
                <a:spcPts val="1200"/>
              </a:spcBef>
              <a:buFont typeface="+mj-lt"/>
              <a:buAutoNum type="arabicPeriod"/>
            </a:pPr>
            <a:r>
              <a:rPr lang="de-CH" sz="2400" dirty="0" smtClean="0">
                <a:solidFill>
                  <a:srgbClr val="002060"/>
                </a:solidFill>
              </a:rPr>
              <a:t>Der Lobpreis im Himmel</a:t>
            </a:r>
          </a:p>
        </p:txBody>
      </p:sp>
    </p:spTree>
    <p:extLst>
      <p:ext uri="{BB962C8B-B14F-4D97-AF65-F5344CB8AC3E}">
        <p14:creationId xmlns:p14="http://schemas.microsoft.com/office/powerpoint/2010/main" val="5842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945</Words>
  <Application>Microsoft Office PowerPoint</Application>
  <PresentationFormat>Bildschirmpräsentation (4:3)</PresentationFormat>
  <Paragraphs>230</Paragraphs>
  <Slides>19</Slides>
  <Notes>0</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Lobpreis 3</dc:title>
  <dc:creator>aschwab</dc:creator>
  <cp:lastModifiedBy>aschwab</cp:lastModifiedBy>
  <cp:revision>152</cp:revision>
  <dcterms:created xsi:type="dcterms:W3CDTF">2015-01-03T20:06:13Z</dcterms:created>
  <dcterms:modified xsi:type="dcterms:W3CDTF">2016-07-02T21:05:40Z</dcterms:modified>
</cp:coreProperties>
</file>