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3" r:id="rId2"/>
    <p:sldId id="290" r:id="rId3"/>
    <p:sldId id="289" r:id="rId4"/>
    <p:sldId id="295" r:id="rId5"/>
    <p:sldId id="300" r:id="rId6"/>
    <p:sldId id="302" r:id="rId7"/>
    <p:sldId id="301" r:id="rId8"/>
    <p:sldId id="304" r:id="rId9"/>
    <p:sldId id="307" r:id="rId10"/>
    <p:sldId id="308" r:id="rId11"/>
    <p:sldId id="303" r:id="rId12"/>
    <p:sldId id="305" r:id="rId13"/>
    <p:sldId id="306" r:id="rId14"/>
    <p:sldId id="309" r:id="rId15"/>
    <p:sldId id="310" r:id="rId16"/>
    <p:sldId id="311" r:id="rId17"/>
    <p:sldId id="312" r:id="rId18"/>
    <p:sldId id="313" r:id="rId19"/>
    <p:sldId id="314"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CC00"/>
    <a:srgbClr val="0066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D7D261-960A-47F9-BFBF-52199B0A0CDF}" type="datetimeFigureOut">
              <a:rPr lang="de-CH" smtClean="0"/>
              <a:t>13.08.2016</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A5A483-1CF1-4BD8-9199-CE340439B2D2}" type="slidenum">
              <a:rPr lang="de-CH" smtClean="0"/>
              <a:t>‹Nr.›</a:t>
            </a:fld>
            <a:endParaRPr lang="de-CH"/>
          </a:p>
        </p:txBody>
      </p:sp>
    </p:spTree>
    <p:extLst>
      <p:ext uri="{BB962C8B-B14F-4D97-AF65-F5344CB8AC3E}">
        <p14:creationId xmlns:p14="http://schemas.microsoft.com/office/powerpoint/2010/main" val="830501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13.08.2016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891243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13.08.2016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31301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13.08.2016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233792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13.08.2016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60587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B796B6C-B450-47B7-BF91-4C4B87E701A0}" type="datetimeFigureOut">
              <a:rPr lang="de-CH" smtClean="0"/>
              <a:t>13.08.2016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34596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6B796B6C-B450-47B7-BF91-4C4B87E701A0}" type="datetimeFigureOut">
              <a:rPr lang="de-CH" smtClean="0"/>
              <a:t>13.08.2016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422671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6B796B6C-B450-47B7-BF91-4C4B87E701A0}" type="datetimeFigureOut">
              <a:rPr lang="de-CH" smtClean="0"/>
              <a:t>13.08.2016</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17989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6B796B6C-B450-47B7-BF91-4C4B87E701A0}" type="datetimeFigureOut">
              <a:rPr lang="de-CH" smtClean="0"/>
              <a:t>13.08.2016</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19639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B796B6C-B450-47B7-BF91-4C4B87E701A0}" type="datetimeFigureOut">
              <a:rPr lang="de-CH" smtClean="0"/>
              <a:t>13.08.2016</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05886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B796B6C-B450-47B7-BF91-4C4B87E701A0}" type="datetimeFigureOut">
              <a:rPr lang="de-CH" smtClean="0"/>
              <a:t>13.08.2016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44826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B796B6C-B450-47B7-BF91-4C4B87E701A0}" type="datetimeFigureOut">
              <a:rPr lang="de-CH" smtClean="0"/>
              <a:t>13.08.2016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07460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47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96B6C-B450-47B7-BF91-4C4B87E701A0}" type="datetimeFigureOut">
              <a:rPr lang="de-CH" smtClean="0"/>
              <a:t>13.08.2016</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D591C-DCF3-4E57-9A1C-36F41DB2AD59}" type="slidenum">
              <a:rPr lang="de-CH" smtClean="0"/>
              <a:t>‹Nr.›</a:t>
            </a:fld>
            <a:endParaRPr lang="de-CH"/>
          </a:p>
        </p:txBody>
      </p:sp>
    </p:spTree>
    <p:extLst>
      <p:ext uri="{BB962C8B-B14F-4D97-AF65-F5344CB8AC3E}">
        <p14:creationId xmlns:p14="http://schemas.microsoft.com/office/powerpoint/2010/main" val="188341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bibleserver.com/text/LUT/Apostelgeschichte16,25" TargetMode="External"/><Relationship Id="rId2" Type="http://schemas.openxmlformats.org/officeDocument/2006/relationships/hyperlink" Target="http://www.bibleserver.com/text/LUT/Apostelgeschichte11,18" TargetMode="External"/><Relationship Id="rId1" Type="http://schemas.openxmlformats.org/officeDocument/2006/relationships/slideLayout" Target="../slideLayouts/slideLayout7.xml"/><Relationship Id="rId4" Type="http://schemas.openxmlformats.org/officeDocument/2006/relationships/hyperlink" Target="http://www.bibleserver.com/text/LUT/Apostelgeschichte21,2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9552" y="677821"/>
            <a:ext cx="8568951" cy="5170646"/>
          </a:xfrm>
          <a:prstGeom prst="rect">
            <a:avLst/>
          </a:prstGeom>
          <a:noFill/>
        </p:spPr>
        <p:txBody>
          <a:bodyPr wrap="square" rtlCol="0">
            <a:spAutoFit/>
          </a:bodyPr>
          <a:lstStyle/>
          <a:p>
            <a:pPr>
              <a:spcBef>
                <a:spcPts val="1200"/>
              </a:spcBef>
            </a:pPr>
            <a:r>
              <a:rPr lang="de-CH" sz="2400" b="1" dirty="0" smtClean="0">
                <a:solidFill>
                  <a:srgbClr val="C00000"/>
                </a:solidFill>
              </a:rPr>
              <a:t>Ausdrucksformen des Gebets</a:t>
            </a:r>
          </a:p>
          <a:p>
            <a:pPr marL="342900" indent="-342900">
              <a:spcBef>
                <a:spcPts val="1200"/>
              </a:spcBef>
              <a:buFont typeface="Arial" panose="020B0604020202020204" pitchFamily="34" charset="0"/>
              <a:buChar char="•"/>
            </a:pPr>
            <a:r>
              <a:rPr lang="de-CH" sz="2400" b="1" dirty="0" smtClean="0">
                <a:solidFill>
                  <a:srgbClr val="0070C0"/>
                </a:solidFill>
              </a:rPr>
              <a:t>Loben</a:t>
            </a:r>
          </a:p>
          <a:p>
            <a:pPr marL="342900" indent="-342900">
              <a:spcBef>
                <a:spcPts val="1200"/>
              </a:spcBef>
              <a:buFont typeface="Arial" panose="020B0604020202020204" pitchFamily="34" charset="0"/>
              <a:buChar char="•"/>
            </a:pPr>
            <a:r>
              <a:rPr lang="de-CH" sz="2400" b="1" dirty="0" smtClean="0">
                <a:solidFill>
                  <a:srgbClr val="0070C0"/>
                </a:solidFill>
              </a:rPr>
              <a:t>Preisen</a:t>
            </a:r>
          </a:p>
          <a:p>
            <a:pPr marL="342900" indent="-342900">
              <a:spcBef>
                <a:spcPts val="1200"/>
              </a:spcBef>
              <a:buFont typeface="Arial" panose="020B0604020202020204" pitchFamily="34" charset="0"/>
              <a:buChar char="•"/>
            </a:pPr>
            <a:r>
              <a:rPr lang="de-CH" sz="2400" b="1" dirty="0" smtClean="0">
                <a:solidFill>
                  <a:srgbClr val="0070C0"/>
                </a:solidFill>
              </a:rPr>
              <a:t>Anbeten</a:t>
            </a:r>
          </a:p>
          <a:p>
            <a:pPr marL="342900" indent="-342900">
              <a:spcBef>
                <a:spcPts val="1200"/>
              </a:spcBef>
              <a:buFont typeface="Arial" panose="020B0604020202020204" pitchFamily="34" charset="0"/>
              <a:buChar char="•"/>
            </a:pPr>
            <a:r>
              <a:rPr lang="de-CH" sz="2400" b="1" dirty="0" smtClean="0">
                <a:solidFill>
                  <a:srgbClr val="0070C0"/>
                </a:solidFill>
              </a:rPr>
              <a:t>Danken</a:t>
            </a:r>
          </a:p>
          <a:p>
            <a:pPr marL="342900" indent="-342900">
              <a:spcBef>
                <a:spcPts val="1200"/>
              </a:spcBef>
              <a:buFont typeface="Arial" panose="020B0604020202020204" pitchFamily="34" charset="0"/>
              <a:buChar char="•"/>
            </a:pPr>
            <a:r>
              <a:rPr lang="de-CH" sz="2400" b="1" dirty="0" smtClean="0">
                <a:solidFill>
                  <a:srgbClr val="0070C0"/>
                </a:solidFill>
              </a:rPr>
              <a:t>Bitten, Fürbitte</a:t>
            </a:r>
          </a:p>
          <a:p>
            <a:pPr marL="342900" indent="-342900">
              <a:spcBef>
                <a:spcPts val="1200"/>
              </a:spcBef>
              <a:buFont typeface="Arial" panose="020B0604020202020204" pitchFamily="34" charset="0"/>
              <a:buChar char="•"/>
            </a:pPr>
            <a:r>
              <a:rPr lang="de-CH" sz="2400" b="1" dirty="0" smtClean="0">
                <a:solidFill>
                  <a:srgbClr val="0070C0"/>
                </a:solidFill>
              </a:rPr>
              <a:t>Klagen</a:t>
            </a:r>
          </a:p>
          <a:p>
            <a:pPr marL="342900" indent="-342900">
              <a:spcBef>
                <a:spcPts val="1200"/>
              </a:spcBef>
              <a:buFont typeface="Arial" panose="020B0604020202020204" pitchFamily="34" charset="0"/>
              <a:buChar char="•"/>
            </a:pPr>
            <a:r>
              <a:rPr lang="de-CH" sz="2400" b="1" dirty="0" smtClean="0">
                <a:solidFill>
                  <a:srgbClr val="0070C0"/>
                </a:solidFill>
              </a:rPr>
              <a:t>Busse, </a:t>
            </a:r>
            <a:r>
              <a:rPr lang="de-CH" sz="2400" b="1" dirty="0" err="1" smtClean="0">
                <a:solidFill>
                  <a:srgbClr val="0070C0"/>
                </a:solidFill>
              </a:rPr>
              <a:t>Fürbusse</a:t>
            </a:r>
            <a:endParaRPr lang="de-CH" sz="2400" b="1" dirty="0" smtClean="0">
              <a:solidFill>
                <a:srgbClr val="0070C0"/>
              </a:solidFill>
            </a:endParaRPr>
          </a:p>
          <a:p>
            <a:pPr marL="342900" indent="-342900">
              <a:spcBef>
                <a:spcPts val="1200"/>
              </a:spcBef>
              <a:buFont typeface="Arial" panose="020B0604020202020204" pitchFamily="34" charset="0"/>
              <a:buChar char="•"/>
            </a:pPr>
            <a:r>
              <a:rPr lang="de-CH" sz="2400" b="1" dirty="0" smtClean="0">
                <a:solidFill>
                  <a:srgbClr val="0070C0"/>
                </a:solidFill>
              </a:rPr>
              <a:t>Schreien, Flehen</a:t>
            </a:r>
          </a:p>
          <a:p>
            <a:pPr marL="342900" indent="-342900">
              <a:spcBef>
                <a:spcPts val="1200"/>
              </a:spcBef>
              <a:buFont typeface="Arial" panose="020B0604020202020204" pitchFamily="34" charset="0"/>
              <a:buChar char="•"/>
            </a:pPr>
            <a:r>
              <a:rPr lang="de-CH" sz="2400" b="1" dirty="0" smtClean="0">
                <a:solidFill>
                  <a:srgbClr val="0070C0"/>
                </a:solidFill>
              </a:rPr>
              <a:t>Ausrufen, Proklamieren</a:t>
            </a:r>
          </a:p>
        </p:txBody>
      </p:sp>
    </p:spTree>
    <p:extLst>
      <p:ext uri="{BB962C8B-B14F-4D97-AF65-F5344CB8AC3E}">
        <p14:creationId xmlns:p14="http://schemas.microsoft.com/office/powerpoint/2010/main" val="287664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4308872"/>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3.5. Der Lobpreis bei Jesus</a:t>
            </a:r>
          </a:p>
          <a:p>
            <a:pPr>
              <a:spcBef>
                <a:spcPts val="1200"/>
              </a:spcBef>
            </a:pPr>
            <a:r>
              <a:rPr lang="de-CH" sz="2400" u="sng" dirty="0" smtClean="0">
                <a:solidFill>
                  <a:srgbClr val="002060"/>
                </a:solidFill>
                <a:sym typeface="Wingdings" panose="05000000000000000000" pitchFamily="2" charset="2"/>
              </a:rPr>
              <a:t>Johannes 21,19</a:t>
            </a:r>
          </a:p>
          <a:p>
            <a:pPr>
              <a:spcBef>
                <a:spcPts val="1200"/>
              </a:spcBef>
            </a:pPr>
            <a:r>
              <a:rPr lang="de-CH" sz="2000" dirty="0">
                <a:solidFill>
                  <a:srgbClr val="008000"/>
                </a:solidFill>
              </a:rPr>
              <a:t>Das sagte er aber, um anzuzeigen, mit welchem Tod er </a:t>
            </a:r>
            <a:r>
              <a:rPr lang="de-CH" sz="2000" dirty="0">
                <a:solidFill>
                  <a:srgbClr val="FF0000"/>
                </a:solidFill>
              </a:rPr>
              <a:t>Gott preisen würde</a:t>
            </a:r>
            <a:r>
              <a:rPr lang="de-CH" sz="2000" dirty="0">
                <a:solidFill>
                  <a:srgbClr val="008000"/>
                </a:solidFill>
              </a:rPr>
              <a:t>. Und als er das gesagt hatte, spricht er zu ihm: Folge mir nach!</a:t>
            </a:r>
            <a:endParaRPr lang="de-CH" sz="2000" dirty="0">
              <a:solidFill>
                <a:srgbClr val="008000"/>
              </a:solidFill>
              <a:sym typeface="Wingdings" panose="05000000000000000000" pitchFamily="2" charset="2"/>
            </a:endParaRPr>
          </a:p>
          <a:p>
            <a:pPr>
              <a:spcBef>
                <a:spcPts val="1200"/>
              </a:spcBef>
            </a:pPr>
            <a:endParaRPr lang="de-CH" sz="2400" u="sng" dirty="0" smtClean="0">
              <a:solidFill>
                <a:srgbClr val="002060"/>
              </a:solidFill>
              <a:sym typeface="Wingdings" panose="05000000000000000000" pitchFamily="2" charset="2"/>
            </a:endParaRPr>
          </a:p>
          <a:p>
            <a:pPr>
              <a:spcBef>
                <a:spcPts val="1200"/>
              </a:spcBef>
            </a:pPr>
            <a:r>
              <a:rPr lang="de-CH" sz="2400" u="sng" dirty="0" smtClean="0">
                <a:solidFill>
                  <a:srgbClr val="002060"/>
                </a:solidFill>
                <a:sym typeface="Wingdings" panose="05000000000000000000" pitchFamily="2" charset="2"/>
              </a:rPr>
              <a:t>Markus 14,26: </a:t>
            </a:r>
          </a:p>
          <a:p>
            <a:pPr>
              <a:spcBef>
                <a:spcPts val="1200"/>
              </a:spcBef>
            </a:pPr>
            <a:r>
              <a:rPr lang="de-CH" sz="2000" dirty="0" smtClean="0">
                <a:solidFill>
                  <a:srgbClr val="008000"/>
                </a:solidFill>
              </a:rPr>
              <a:t>Und </a:t>
            </a:r>
            <a:r>
              <a:rPr lang="de-CH" sz="2000" dirty="0">
                <a:solidFill>
                  <a:srgbClr val="008000"/>
                </a:solidFill>
              </a:rPr>
              <a:t>als sie </a:t>
            </a:r>
            <a:r>
              <a:rPr lang="de-CH" sz="2000" dirty="0">
                <a:solidFill>
                  <a:srgbClr val="FF0000"/>
                </a:solidFill>
              </a:rPr>
              <a:t>den Lobgesang gesungen </a:t>
            </a:r>
            <a:r>
              <a:rPr lang="de-CH" sz="2000" dirty="0">
                <a:solidFill>
                  <a:srgbClr val="008000"/>
                </a:solidFill>
              </a:rPr>
              <a:t>hatten, gingen sie hinaus an den Ölberg. </a:t>
            </a:r>
            <a:endParaRPr lang="de-CH" sz="2000" dirty="0">
              <a:solidFill>
                <a:srgbClr val="008000"/>
              </a:solidFill>
              <a:sym typeface="Wingdings" panose="05000000000000000000" pitchFamily="2" charset="2"/>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177085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740307"/>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3.6. Der Lobpreis der ersten Gemeinde</a:t>
            </a:r>
          </a:p>
          <a:p>
            <a:pPr>
              <a:spcBef>
                <a:spcPts val="1200"/>
              </a:spcBef>
            </a:pPr>
            <a:r>
              <a:rPr lang="de-CH" sz="2400" u="sng" dirty="0" smtClean="0"/>
              <a:t>Lukas 24,50-53:</a:t>
            </a:r>
          </a:p>
          <a:p>
            <a:endParaRPr lang="de-CH" sz="2000" dirty="0" smtClean="0">
              <a:solidFill>
                <a:srgbClr val="008000"/>
              </a:solidFill>
            </a:endParaRPr>
          </a:p>
          <a:p>
            <a:r>
              <a:rPr lang="de-CH" sz="2000" dirty="0" smtClean="0">
                <a:solidFill>
                  <a:srgbClr val="008000"/>
                </a:solidFill>
              </a:rPr>
              <a:t>50 Er </a:t>
            </a:r>
            <a:r>
              <a:rPr lang="de-CH" sz="2000" dirty="0">
                <a:solidFill>
                  <a:srgbClr val="008000"/>
                </a:solidFill>
              </a:rPr>
              <a:t>führte sie aber hinaus bis nach </a:t>
            </a:r>
            <a:r>
              <a:rPr lang="de-CH" sz="2000" dirty="0" err="1">
                <a:solidFill>
                  <a:srgbClr val="008000"/>
                </a:solidFill>
              </a:rPr>
              <a:t>Betanien</a:t>
            </a:r>
            <a:r>
              <a:rPr lang="de-CH" sz="2000" dirty="0">
                <a:solidFill>
                  <a:srgbClr val="008000"/>
                </a:solidFill>
              </a:rPr>
              <a:t> und hob die Hände auf und segnete sie. </a:t>
            </a:r>
          </a:p>
          <a:p>
            <a:r>
              <a:rPr lang="de-CH" sz="2000" dirty="0">
                <a:solidFill>
                  <a:srgbClr val="008000"/>
                </a:solidFill>
              </a:rPr>
              <a:t>51 Und es geschah, als er sie segnete, schied er von ihnen und fuhr auf gen Himmel. </a:t>
            </a:r>
          </a:p>
          <a:p>
            <a:r>
              <a:rPr lang="de-CH" sz="2000" dirty="0">
                <a:solidFill>
                  <a:srgbClr val="008000"/>
                </a:solidFill>
              </a:rPr>
              <a:t>52 Sie aber </a:t>
            </a:r>
            <a:r>
              <a:rPr lang="de-CH" sz="2000" dirty="0">
                <a:solidFill>
                  <a:srgbClr val="FF0000"/>
                </a:solidFill>
              </a:rPr>
              <a:t>beteten ihn an </a:t>
            </a:r>
            <a:r>
              <a:rPr lang="de-CH" sz="2000" dirty="0">
                <a:solidFill>
                  <a:srgbClr val="008000"/>
                </a:solidFill>
              </a:rPr>
              <a:t>und kehrten zurück nach Jerusalem mit großer Freude </a:t>
            </a:r>
          </a:p>
          <a:p>
            <a:r>
              <a:rPr lang="de-CH" sz="2000" dirty="0">
                <a:solidFill>
                  <a:srgbClr val="008000"/>
                </a:solidFill>
              </a:rPr>
              <a:t>53 und waren allezeit im Tempel </a:t>
            </a:r>
            <a:r>
              <a:rPr lang="de-CH" sz="2000" dirty="0">
                <a:solidFill>
                  <a:srgbClr val="FF0000"/>
                </a:solidFill>
              </a:rPr>
              <a:t>und priesen Gott. </a:t>
            </a:r>
          </a:p>
          <a:p>
            <a:pPr marL="342900" indent="-342900">
              <a:spcBef>
                <a:spcPts val="1200"/>
              </a:spcBef>
              <a:buFont typeface="Arial" panose="020B0604020202020204" pitchFamily="34" charset="0"/>
              <a:buChar char="•"/>
            </a:pPr>
            <a:r>
              <a:rPr lang="de-CH" sz="2400" dirty="0" smtClean="0">
                <a:solidFill>
                  <a:srgbClr val="0070C0"/>
                </a:solidFill>
              </a:rPr>
              <a:t>anbeten (</a:t>
            </a:r>
            <a:r>
              <a:rPr lang="de-CH" sz="2400" dirty="0" err="1" smtClean="0">
                <a:solidFill>
                  <a:srgbClr val="0070C0"/>
                </a:solidFill>
              </a:rPr>
              <a:t>griech</a:t>
            </a:r>
            <a:r>
              <a:rPr lang="de-CH" sz="2400" dirty="0" smtClean="0">
                <a:solidFill>
                  <a:srgbClr val="0070C0"/>
                </a:solidFill>
              </a:rPr>
              <a:t>.) = </a:t>
            </a:r>
            <a:r>
              <a:rPr lang="de-CH" sz="2400" dirty="0" err="1" smtClean="0">
                <a:solidFill>
                  <a:srgbClr val="0070C0"/>
                </a:solidFill>
              </a:rPr>
              <a:t>prosküneo</a:t>
            </a:r>
            <a:r>
              <a:rPr lang="de-CH" sz="2400" dirty="0" smtClean="0">
                <a:solidFill>
                  <a:srgbClr val="0070C0"/>
                </a:solidFill>
              </a:rPr>
              <a:t> = die Hand küssen; kriechend sich verbeugen und huldigen; in Ehrfurcht verehren; anbeten</a:t>
            </a:r>
          </a:p>
          <a:p>
            <a:pPr marL="342900" indent="-342900">
              <a:spcBef>
                <a:spcPts val="1200"/>
              </a:spcBef>
              <a:buFont typeface="Arial" panose="020B0604020202020204" pitchFamily="34" charset="0"/>
              <a:buChar char="•"/>
            </a:pPr>
            <a:r>
              <a:rPr lang="de-CH" sz="2400" dirty="0" err="1" smtClean="0">
                <a:solidFill>
                  <a:srgbClr val="0070C0"/>
                </a:solidFill>
              </a:rPr>
              <a:t>aineo</a:t>
            </a:r>
            <a:r>
              <a:rPr lang="de-CH" sz="2400" dirty="0" smtClean="0">
                <a:solidFill>
                  <a:srgbClr val="0070C0"/>
                </a:solidFill>
              </a:rPr>
              <a:t> (</a:t>
            </a:r>
            <a:r>
              <a:rPr lang="de-CH" sz="2400" dirty="0" err="1" smtClean="0">
                <a:solidFill>
                  <a:srgbClr val="0070C0"/>
                </a:solidFill>
              </a:rPr>
              <a:t>griech</a:t>
            </a:r>
            <a:r>
              <a:rPr lang="de-CH" sz="2400" dirty="0" smtClean="0">
                <a:solidFill>
                  <a:srgbClr val="0070C0"/>
                </a:solidFill>
              </a:rPr>
              <a:t>.)  = preisen</a:t>
            </a:r>
          </a:p>
          <a:p>
            <a:pPr>
              <a:spcBef>
                <a:spcPts val="1200"/>
              </a:spcBef>
            </a:pPr>
            <a:endParaRPr lang="de-CH" sz="2400" u="sng" dirty="0" smtClean="0">
              <a:solidFill>
                <a:srgbClr val="002060"/>
              </a:solidFill>
            </a:endParaRPr>
          </a:p>
          <a:p>
            <a:endParaRPr lang="de-CH" sz="1600" dirty="0" smtClean="0"/>
          </a:p>
          <a:p>
            <a:endParaRPr lang="de-CH" sz="2400" dirty="0">
              <a:solidFill>
                <a:srgbClr val="FF0000"/>
              </a:solidFill>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309582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063198"/>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3.6. Der Lobpreis der ersten Gemeinde</a:t>
            </a:r>
          </a:p>
          <a:p>
            <a:pPr>
              <a:spcBef>
                <a:spcPts val="1200"/>
              </a:spcBef>
            </a:pPr>
            <a:r>
              <a:rPr lang="de-CH" sz="2400" u="sng" dirty="0" smtClean="0"/>
              <a:t>Apostelgeschichte 2,46-47</a:t>
            </a:r>
          </a:p>
          <a:p>
            <a:endParaRPr lang="de-CH" sz="2000" dirty="0" smtClean="0">
              <a:solidFill>
                <a:srgbClr val="008000"/>
              </a:solidFill>
            </a:endParaRPr>
          </a:p>
          <a:p>
            <a:r>
              <a:rPr lang="de-CH" sz="2000" dirty="0" smtClean="0">
                <a:solidFill>
                  <a:srgbClr val="008000"/>
                </a:solidFill>
              </a:rPr>
              <a:t>46 Und </a:t>
            </a:r>
            <a:r>
              <a:rPr lang="de-CH" sz="2000" dirty="0">
                <a:solidFill>
                  <a:srgbClr val="008000"/>
                </a:solidFill>
              </a:rPr>
              <a:t>sie waren täglich einmütig beieinander im Tempel und brachen das Brot hier und dort in den Häusern, hielten die Mahlzeiten mit Freude und lauterem Herzen </a:t>
            </a:r>
          </a:p>
          <a:p>
            <a:r>
              <a:rPr lang="de-CH" sz="2000" dirty="0">
                <a:solidFill>
                  <a:srgbClr val="008000"/>
                </a:solidFill>
              </a:rPr>
              <a:t>47 </a:t>
            </a:r>
            <a:r>
              <a:rPr lang="de-CH" sz="2000" dirty="0">
                <a:solidFill>
                  <a:srgbClr val="FF0000"/>
                </a:solidFill>
              </a:rPr>
              <a:t>und lobten Gott </a:t>
            </a:r>
            <a:r>
              <a:rPr lang="de-CH" sz="2000" dirty="0">
                <a:solidFill>
                  <a:srgbClr val="008000"/>
                </a:solidFill>
              </a:rPr>
              <a:t>und fanden Wohlwollen beim ganzen Volk. Der Herr aber fügte täglich zur Gemeinde hinzu, die gerettet wurden. </a:t>
            </a:r>
          </a:p>
          <a:p>
            <a:pPr>
              <a:spcBef>
                <a:spcPts val="1200"/>
              </a:spcBef>
            </a:pPr>
            <a:endParaRPr lang="de-CH" sz="2400" u="sng" dirty="0" smtClean="0">
              <a:solidFill>
                <a:srgbClr val="002060"/>
              </a:solidFill>
            </a:endParaRPr>
          </a:p>
          <a:p>
            <a:r>
              <a:rPr lang="de-CH" sz="2400" u="sng" dirty="0" smtClean="0"/>
              <a:t>Apostelgeschichte 10,46</a:t>
            </a:r>
          </a:p>
          <a:p>
            <a:r>
              <a:rPr lang="de-CH" sz="2000" dirty="0">
                <a:solidFill>
                  <a:srgbClr val="008000"/>
                </a:solidFill>
              </a:rPr>
              <a:t>denn sie hörten, dass sie </a:t>
            </a:r>
            <a:r>
              <a:rPr lang="de-CH" sz="2000" dirty="0">
                <a:solidFill>
                  <a:srgbClr val="FF0000"/>
                </a:solidFill>
              </a:rPr>
              <a:t>in Zungen redeten </a:t>
            </a:r>
            <a:r>
              <a:rPr lang="de-CH" sz="2000" dirty="0">
                <a:solidFill>
                  <a:srgbClr val="008000"/>
                </a:solidFill>
              </a:rPr>
              <a:t>und </a:t>
            </a:r>
            <a:r>
              <a:rPr lang="de-CH" sz="2000" dirty="0">
                <a:solidFill>
                  <a:srgbClr val="FF0000"/>
                </a:solidFill>
              </a:rPr>
              <a:t>Gott hoch priesen</a:t>
            </a:r>
            <a:r>
              <a:rPr lang="de-CH" sz="2000" dirty="0">
                <a:solidFill>
                  <a:srgbClr val="008000"/>
                </a:solidFill>
              </a:rPr>
              <a:t>. Da antwortete Petrus: </a:t>
            </a:r>
          </a:p>
          <a:p>
            <a:endParaRPr lang="de-CH" sz="2000" dirty="0" smtClean="0">
              <a:solidFill>
                <a:srgbClr val="008000"/>
              </a:solidFill>
              <a:sym typeface="Wingdings" panose="05000000000000000000" pitchFamily="2" charset="2"/>
            </a:endParaRPr>
          </a:p>
          <a:p>
            <a:r>
              <a:rPr lang="de-CH" sz="2400" dirty="0" smtClean="0">
                <a:solidFill>
                  <a:srgbClr val="FF0000"/>
                </a:solidFill>
                <a:sym typeface="Wingdings" panose="05000000000000000000" pitchFamily="2" charset="2"/>
              </a:rPr>
              <a:t> Zungenrede und Lobpreis werden oft zusammen erwähnt</a:t>
            </a:r>
            <a:endParaRPr lang="de-CH" sz="2400" dirty="0">
              <a:solidFill>
                <a:srgbClr val="FF0000"/>
              </a:solidFill>
            </a:endParaRPr>
          </a:p>
          <a:p>
            <a:pPr>
              <a:spcBef>
                <a:spcPts val="1200"/>
              </a:spcBef>
            </a:pPr>
            <a:endParaRPr lang="de-CH" sz="2400" u="sng" dirty="0" smtClean="0">
              <a:solidFill>
                <a:srgbClr val="FF0000"/>
              </a:solidFill>
            </a:endParaRPr>
          </a:p>
        </p:txBody>
      </p:sp>
    </p:spTree>
    <p:extLst>
      <p:ext uri="{BB962C8B-B14F-4D97-AF65-F5344CB8AC3E}">
        <p14:creationId xmlns:p14="http://schemas.microsoft.com/office/powerpoint/2010/main" val="76081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981125"/>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3.6. Der Lobpreis der ersten Gemeinde</a:t>
            </a:r>
          </a:p>
          <a:p>
            <a:pPr>
              <a:spcBef>
                <a:spcPts val="1200"/>
              </a:spcBef>
            </a:pPr>
            <a:r>
              <a:rPr lang="de-CH" sz="2400" u="sng" dirty="0" smtClean="0">
                <a:solidFill>
                  <a:srgbClr val="002060"/>
                </a:solidFill>
              </a:rPr>
              <a:t>Galater 1,23-24</a:t>
            </a:r>
          </a:p>
          <a:p>
            <a:r>
              <a:rPr lang="de-CH" sz="2000" dirty="0" smtClean="0">
                <a:solidFill>
                  <a:srgbClr val="008000"/>
                </a:solidFill>
              </a:rPr>
              <a:t>23 Sie </a:t>
            </a:r>
            <a:r>
              <a:rPr lang="de-CH" sz="2000" dirty="0">
                <a:solidFill>
                  <a:srgbClr val="008000"/>
                </a:solidFill>
              </a:rPr>
              <a:t>hatten nur gehört: Der uns früher verfolgte, der predigt jetzt den Glauben, den er früher zu zerstören suchte, </a:t>
            </a:r>
            <a:r>
              <a:rPr lang="de-CH" sz="2000" dirty="0" smtClean="0">
                <a:solidFill>
                  <a:srgbClr val="FF0000"/>
                </a:solidFill>
              </a:rPr>
              <a:t>und </a:t>
            </a:r>
            <a:r>
              <a:rPr lang="de-CH" sz="2000" dirty="0">
                <a:solidFill>
                  <a:srgbClr val="FF0000"/>
                </a:solidFill>
              </a:rPr>
              <a:t>priesen Gott über mir. </a:t>
            </a:r>
          </a:p>
          <a:p>
            <a:pPr>
              <a:spcBef>
                <a:spcPts val="800"/>
              </a:spcBef>
            </a:pPr>
            <a:r>
              <a:rPr lang="de-CH" sz="2000" dirty="0" err="1" smtClean="0">
                <a:solidFill>
                  <a:srgbClr val="0070C0"/>
                </a:solidFill>
              </a:rPr>
              <a:t>Apg</a:t>
            </a:r>
            <a:r>
              <a:rPr lang="de-CH" sz="2000" dirty="0" smtClean="0">
                <a:solidFill>
                  <a:srgbClr val="0070C0"/>
                </a:solidFill>
              </a:rPr>
              <a:t> </a:t>
            </a:r>
            <a:r>
              <a:rPr lang="de-CH" sz="2000" dirty="0">
                <a:solidFill>
                  <a:srgbClr val="0070C0"/>
                </a:solidFill>
              </a:rPr>
              <a:t>4,21 </a:t>
            </a:r>
            <a:r>
              <a:rPr lang="de-CH" sz="2000" dirty="0" smtClean="0">
                <a:solidFill>
                  <a:srgbClr val="008000"/>
                </a:solidFill>
              </a:rPr>
              <a:t>Da </a:t>
            </a:r>
            <a:r>
              <a:rPr lang="de-CH" sz="2000" dirty="0">
                <a:solidFill>
                  <a:srgbClr val="008000"/>
                </a:solidFill>
              </a:rPr>
              <a:t>drohten sie ihnen und ließen sie gehen um des Volkes willen, weil sie nichts fanden, was Strafe verdient hätte; </a:t>
            </a:r>
            <a:r>
              <a:rPr lang="de-CH" sz="2000" dirty="0">
                <a:solidFill>
                  <a:srgbClr val="FF0000"/>
                </a:solidFill>
              </a:rPr>
              <a:t>denn alle lobten Gott</a:t>
            </a:r>
            <a:r>
              <a:rPr lang="de-CH" sz="2000" dirty="0">
                <a:solidFill>
                  <a:srgbClr val="008000"/>
                </a:solidFill>
              </a:rPr>
              <a:t> für das, was geschehen war. </a:t>
            </a:r>
          </a:p>
          <a:p>
            <a:pPr>
              <a:spcBef>
                <a:spcPts val="800"/>
              </a:spcBef>
            </a:pPr>
            <a:r>
              <a:rPr lang="de-CH" sz="2000" dirty="0" err="1">
                <a:solidFill>
                  <a:srgbClr val="008000"/>
                </a:solidFill>
                <a:hlinkClick r:id="rId2"/>
              </a:rPr>
              <a:t>Apg</a:t>
            </a:r>
            <a:r>
              <a:rPr lang="de-CH" sz="2000" dirty="0">
                <a:solidFill>
                  <a:srgbClr val="008000"/>
                </a:solidFill>
                <a:hlinkClick r:id="rId2"/>
              </a:rPr>
              <a:t> 11,18</a:t>
            </a:r>
            <a:r>
              <a:rPr lang="de-CH" sz="2000" dirty="0">
                <a:solidFill>
                  <a:srgbClr val="008000"/>
                </a:solidFill>
              </a:rPr>
              <a:t> Als sie das hörten, schwiegen sie still </a:t>
            </a:r>
            <a:r>
              <a:rPr lang="de-CH" sz="2000" dirty="0">
                <a:solidFill>
                  <a:srgbClr val="FF0000"/>
                </a:solidFill>
              </a:rPr>
              <a:t>und lobten Gott </a:t>
            </a:r>
            <a:r>
              <a:rPr lang="de-CH" sz="2000" dirty="0">
                <a:solidFill>
                  <a:srgbClr val="008000"/>
                </a:solidFill>
              </a:rPr>
              <a:t>und sprachen: So hat Gott auch den Heiden die Umkehr gegeben, die zum Leben führt! </a:t>
            </a:r>
          </a:p>
          <a:p>
            <a:pPr>
              <a:spcBef>
                <a:spcPts val="800"/>
              </a:spcBef>
            </a:pPr>
            <a:r>
              <a:rPr lang="de-CH" sz="2000" dirty="0" err="1">
                <a:solidFill>
                  <a:srgbClr val="008000"/>
                </a:solidFill>
                <a:hlinkClick r:id="rId3"/>
              </a:rPr>
              <a:t>Apg</a:t>
            </a:r>
            <a:r>
              <a:rPr lang="de-CH" sz="2000" dirty="0">
                <a:solidFill>
                  <a:srgbClr val="008000"/>
                </a:solidFill>
                <a:hlinkClick r:id="rId3"/>
              </a:rPr>
              <a:t> 16,25</a:t>
            </a:r>
            <a:r>
              <a:rPr lang="de-CH" sz="2000" dirty="0">
                <a:solidFill>
                  <a:srgbClr val="008000"/>
                </a:solidFill>
              </a:rPr>
              <a:t> Um Mitternacht aber beteten Paulus und Silas </a:t>
            </a:r>
            <a:r>
              <a:rPr lang="de-CH" sz="2000" dirty="0">
                <a:solidFill>
                  <a:srgbClr val="FF0000"/>
                </a:solidFill>
              </a:rPr>
              <a:t>und lobten Gott</a:t>
            </a:r>
            <a:r>
              <a:rPr lang="de-CH" sz="2000" dirty="0">
                <a:solidFill>
                  <a:srgbClr val="008000"/>
                </a:solidFill>
              </a:rPr>
              <a:t>. Und die Gefangenen hörten sie. </a:t>
            </a:r>
          </a:p>
          <a:p>
            <a:pPr>
              <a:spcBef>
                <a:spcPts val="800"/>
              </a:spcBef>
            </a:pPr>
            <a:r>
              <a:rPr lang="de-CH" sz="2000" dirty="0" err="1">
                <a:solidFill>
                  <a:srgbClr val="008000"/>
                </a:solidFill>
                <a:hlinkClick r:id="rId4"/>
              </a:rPr>
              <a:t>Apg</a:t>
            </a:r>
            <a:r>
              <a:rPr lang="de-CH" sz="2000" dirty="0">
                <a:solidFill>
                  <a:srgbClr val="008000"/>
                </a:solidFill>
                <a:hlinkClick r:id="rId4"/>
              </a:rPr>
              <a:t> 21,20</a:t>
            </a:r>
            <a:r>
              <a:rPr lang="de-CH" sz="2000" dirty="0">
                <a:solidFill>
                  <a:srgbClr val="008000"/>
                </a:solidFill>
              </a:rPr>
              <a:t> Als sie aber das hörten, </a:t>
            </a:r>
            <a:r>
              <a:rPr lang="de-CH" sz="2000" dirty="0">
                <a:solidFill>
                  <a:srgbClr val="FF0000"/>
                </a:solidFill>
              </a:rPr>
              <a:t>lobten sie Gott </a:t>
            </a:r>
            <a:r>
              <a:rPr lang="de-CH" sz="2000" dirty="0">
                <a:solidFill>
                  <a:srgbClr val="008000"/>
                </a:solidFill>
              </a:rPr>
              <a:t>und sprachen zu ihm: Bruder, du siehst, wie viel tausend Juden gläubig geworden sind und alle sind Eiferer für das Gesetz. </a:t>
            </a:r>
          </a:p>
          <a:p>
            <a:endParaRPr lang="de-CH" sz="2400" u="sng" dirty="0" smtClean="0">
              <a:solidFill>
                <a:srgbClr val="002060"/>
              </a:solidFill>
            </a:endParaRPr>
          </a:p>
        </p:txBody>
      </p:sp>
    </p:spTree>
    <p:extLst>
      <p:ext uri="{BB962C8B-B14F-4D97-AF65-F5344CB8AC3E}">
        <p14:creationId xmlns:p14="http://schemas.microsoft.com/office/powerpoint/2010/main" val="439399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262979"/>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3.7. Der Lobpreis im Himmel</a:t>
            </a:r>
          </a:p>
          <a:p>
            <a:pPr>
              <a:spcBef>
                <a:spcPts val="1200"/>
              </a:spcBef>
            </a:pPr>
            <a:r>
              <a:rPr lang="de-CH" sz="2400" u="sng" dirty="0" smtClean="0"/>
              <a:t>Offenbarung </a:t>
            </a:r>
            <a:r>
              <a:rPr lang="de-CH" sz="2400" u="sng" dirty="0"/>
              <a:t>4,8-11</a:t>
            </a:r>
          </a:p>
          <a:p>
            <a:pPr>
              <a:spcBef>
                <a:spcPts val="600"/>
              </a:spcBef>
            </a:pPr>
            <a:r>
              <a:rPr lang="de-CH" sz="2000" dirty="0" smtClean="0">
                <a:solidFill>
                  <a:srgbClr val="008000"/>
                </a:solidFill>
              </a:rPr>
              <a:t>8 und </a:t>
            </a:r>
            <a:r>
              <a:rPr lang="de-CH" sz="2000" dirty="0">
                <a:solidFill>
                  <a:srgbClr val="008000"/>
                </a:solidFill>
              </a:rPr>
              <a:t>sie hatten keine Ruhe Tag und Nacht </a:t>
            </a:r>
            <a:r>
              <a:rPr lang="de-CH" sz="2000" dirty="0">
                <a:solidFill>
                  <a:srgbClr val="FF0000"/>
                </a:solidFill>
              </a:rPr>
              <a:t>und sprachen</a:t>
            </a:r>
            <a:r>
              <a:rPr lang="de-CH" sz="2000" dirty="0">
                <a:solidFill>
                  <a:srgbClr val="008000"/>
                </a:solidFill>
              </a:rPr>
              <a:t>: Heilig, heilig, heilig ist Gott der Herr, der Allmächtige, der da war und der da ist und der da kommt. </a:t>
            </a:r>
          </a:p>
          <a:p>
            <a:pPr>
              <a:spcBef>
                <a:spcPts val="600"/>
              </a:spcBef>
            </a:pPr>
            <a:r>
              <a:rPr lang="de-CH" sz="2000" dirty="0">
                <a:solidFill>
                  <a:srgbClr val="008000"/>
                </a:solidFill>
              </a:rPr>
              <a:t>9 Und wenn die Gestalten </a:t>
            </a:r>
            <a:r>
              <a:rPr lang="de-CH" sz="2000" dirty="0">
                <a:solidFill>
                  <a:srgbClr val="FF0000"/>
                </a:solidFill>
              </a:rPr>
              <a:t>Preis und Ehre und Dank gaben </a:t>
            </a:r>
            <a:r>
              <a:rPr lang="de-CH" sz="2000" dirty="0">
                <a:solidFill>
                  <a:srgbClr val="008000"/>
                </a:solidFill>
              </a:rPr>
              <a:t>dem, der auf dem Thron saß, der da lebt von Ewigkeit zu Ewigkeit, </a:t>
            </a:r>
          </a:p>
          <a:p>
            <a:pPr>
              <a:spcBef>
                <a:spcPts val="600"/>
              </a:spcBef>
            </a:pPr>
            <a:r>
              <a:rPr lang="de-CH" sz="2000" dirty="0">
                <a:solidFill>
                  <a:srgbClr val="008000"/>
                </a:solidFill>
              </a:rPr>
              <a:t>10 fielen die vierundzwanzig Ältesten nieder vor dem, der auf dem Thron saß, </a:t>
            </a:r>
            <a:r>
              <a:rPr lang="de-CH" sz="2000" dirty="0">
                <a:solidFill>
                  <a:srgbClr val="FF0000"/>
                </a:solidFill>
              </a:rPr>
              <a:t>und beteten den an</a:t>
            </a:r>
            <a:r>
              <a:rPr lang="de-CH" sz="2000" dirty="0">
                <a:solidFill>
                  <a:srgbClr val="008000"/>
                </a:solidFill>
              </a:rPr>
              <a:t>, der da lebt von Ewigkeit zu Ewigkeit, und legten ihre Kronen nieder vor dem Thron </a:t>
            </a:r>
            <a:r>
              <a:rPr lang="de-CH" sz="2000" dirty="0">
                <a:solidFill>
                  <a:srgbClr val="FF0000"/>
                </a:solidFill>
              </a:rPr>
              <a:t>und sprachen</a:t>
            </a:r>
            <a:r>
              <a:rPr lang="de-CH" sz="2000" dirty="0">
                <a:solidFill>
                  <a:srgbClr val="008000"/>
                </a:solidFill>
              </a:rPr>
              <a:t>: </a:t>
            </a:r>
          </a:p>
          <a:p>
            <a:pPr>
              <a:spcBef>
                <a:spcPts val="600"/>
              </a:spcBef>
            </a:pPr>
            <a:r>
              <a:rPr lang="de-CH" sz="2000" dirty="0">
                <a:solidFill>
                  <a:srgbClr val="008000"/>
                </a:solidFill>
              </a:rPr>
              <a:t>11 Herr, unser Gott, du bist würdig, zu nehmen </a:t>
            </a:r>
            <a:r>
              <a:rPr lang="de-CH" sz="2000" dirty="0">
                <a:solidFill>
                  <a:srgbClr val="FF0000"/>
                </a:solidFill>
              </a:rPr>
              <a:t>Preis und Ehre und Kraft</a:t>
            </a:r>
            <a:r>
              <a:rPr lang="de-CH" sz="2000" dirty="0">
                <a:solidFill>
                  <a:srgbClr val="008000"/>
                </a:solidFill>
              </a:rPr>
              <a:t>; denn du hast alle Dinge geschaffen, und durch deinen Willen waren sie und wurden sie geschaffen. </a:t>
            </a:r>
          </a:p>
          <a:p>
            <a:endParaRPr lang="de-CH" sz="2400" u="sng" dirty="0" smtClean="0">
              <a:solidFill>
                <a:srgbClr val="002060"/>
              </a:solidFill>
            </a:endParaRPr>
          </a:p>
        </p:txBody>
      </p:sp>
    </p:spTree>
    <p:extLst>
      <p:ext uri="{BB962C8B-B14F-4D97-AF65-F5344CB8AC3E}">
        <p14:creationId xmlns:p14="http://schemas.microsoft.com/office/powerpoint/2010/main" val="877417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955476"/>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3.7. Der Lobpreis im Himmel</a:t>
            </a:r>
          </a:p>
          <a:p>
            <a:pPr>
              <a:spcBef>
                <a:spcPts val="1200"/>
              </a:spcBef>
            </a:pPr>
            <a:r>
              <a:rPr lang="de-CH" sz="2400" u="sng" dirty="0" smtClean="0"/>
              <a:t>Offenbarung 5,9-11</a:t>
            </a:r>
            <a:endParaRPr lang="de-CH" sz="2400" u="sng" dirty="0"/>
          </a:p>
          <a:p>
            <a:pPr>
              <a:spcBef>
                <a:spcPts val="600"/>
              </a:spcBef>
            </a:pPr>
            <a:r>
              <a:rPr lang="de-CH" dirty="0" smtClean="0">
                <a:solidFill>
                  <a:srgbClr val="008000"/>
                </a:solidFill>
              </a:rPr>
              <a:t>9 und </a:t>
            </a:r>
            <a:r>
              <a:rPr lang="de-CH" dirty="0">
                <a:solidFill>
                  <a:srgbClr val="008000"/>
                </a:solidFill>
              </a:rPr>
              <a:t>sie </a:t>
            </a:r>
            <a:r>
              <a:rPr lang="de-CH" dirty="0">
                <a:solidFill>
                  <a:srgbClr val="FF0000"/>
                </a:solidFill>
              </a:rPr>
              <a:t>sangen ein neues Lied:</a:t>
            </a:r>
            <a:r>
              <a:rPr lang="de-CH" dirty="0">
                <a:solidFill>
                  <a:srgbClr val="008000"/>
                </a:solidFill>
              </a:rPr>
              <a:t> Du bist würdig, zu nehmen das Buch und aufzutun seine Siegel; denn du bist geschlachtet und hast mit deinem Blut Menschen für Gott erkauft aus allen Stämmen und Sprachen und Völkern und Nationen </a:t>
            </a:r>
          </a:p>
          <a:p>
            <a:pPr>
              <a:spcBef>
                <a:spcPts val="600"/>
              </a:spcBef>
            </a:pPr>
            <a:r>
              <a:rPr lang="de-CH" dirty="0">
                <a:solidFill>
                  <a:srgbClr val="008000"/>
                </a:solidFill>
              </a:rPr>
              <a:t>10 und hast sie unserm Gott zu Königen und Priestern gemacht, und sie werden herrschen auf Erden. </a:t>
            </a:r>
          </a:p>
          <a:p>
            <a:pPr>
              <a:spcBef>
                <a:spcPts val="600"/>
              </a:spcBef>
            </a:pPr>
            <a:r>
              <a:rPr lang="de-CH" dirty="0">
                <a:solidFill>
                  <a:srgbClr val="008000"/>
                </a:solidFill>
              </a:rPr>
              <a:t>11 Und ich sah, und ich hörte eine Stimme vieler Engel um den Thron und um die Gestalten und um die Ältesten her, und ihre Zahl war vieltausendmal tausend; </a:t>
            </a:r>
          </a:p>
          <a:p>
            <a:pPr>
              <a:spcBef>
                <a:spcPts val="600"/>
              </a:spcBef>
            </a:pPr>
            <a:r>
              <a:rPr lang="de-CH" dirty="0">
                <a:solidFill>
                  <a:srgbClr val="008000"/>
                </a:solidFill>
              </a:rPr>
              <a:t>12 die </a:t>
            </a:r>
            <a:r>
              <a:rPr lang="de-CH" dirty="0">
                <a:solidFill>
                  <a:srgbClr val="FF0000"/>
                </a:solidFill>
              </a:rPr>
              <a:t>sprachen mit großer Stimme</a:t>
            </a:r>
            <a:r>
              <a:rPr lang="de-CH" dirty="0">
                <a:solidFill>
                  <a:srgbClr val="008000"/>
                </a:solidFill>
              </a:rPr>
              <a:t>: Das Lamm, das geschlachtet ist, ist würdig, zu nehmen Kraft und Reichtum und Weisheit und </a:t>
            </a:r>
            <a:r>
              <a:rPr lang="de-CH" dirty="0">
                <a:solidFill>
                  <a:srgbClr val="FF0000"/>
                </a:solidFill>
              </a:rPr>
              <a:t>Stärke und Ehre und Preis und Lob. </a:t>
            </a:r>
          </a:p>
          <a:p>
            <a:pPr>
              <a:spcBef>
                <a:spcPts val="600"/>
              </a:spcBef>
            </a:pPr>
            <a:r>
              <a:rPr lang="de-CH" dirty="0">
                <a:solidFill>
                  <a:srgbClr val="008000"/>
                </a:solidFill>
              </a:rPr>
              <a:t>13 Und jedes Geschöpf, das im Himmel ist und auf Erden und unter der Erde und auf dem Meer und alles, was darin ist, hörte ich sagen: Dem, der auf dem Thron sitzt, und dem Lamm </a:t>
            </a:r>
            <a:r>
              <a:rPr lang="de-CH" dirty="0">
                <a:solidFill>
                  <a:srgbClr val="FF0000"/>
                </a:solidFill>
              </a:rPr>
              <a:t>sei Lob und Ehre und Preis und Gewalt</a:t>
            </a:r>
            <a:r>
              <a:rPr lang="de-CH" dirty="0">
                <a:solidFill>
                  <a:srgbClr val="008000"/>
                </a:solidFill>
              </a:rPr>
              <a:t> von Ewigkeit zu Ewigkeit! </a:t>
            </a:r>
          </a:p>
          <a:p>
            <a:pPr>
              <a:spcBef>
                <a:spcPts val="600"/>
              </a:spcBef>
            </a:pPr>
            <a:r>
              <a:rPr lang="de-CH" dirty="0">
                <a:solidFill>
                  <a:srgbClr val="008000"/>
                </a:solidFill>
              </a:rPr>
              <a:t>14 Und die vier Gestalten sprachen: Amen! Und die Ältesten fielen nieder </a:t>
            </a:r>
            <a:r>
              <a:rPr lang="de-CH" dirty="0">
                <a:solidFill>
                  <a:srgbClr val="FF0000"/>
                </a:solidFill>
              </a:rPr>
              <a:t>und beteten an</a:t>
            </a:r>
            <a:r>
              <a:rPr lang="de-CH" dirty="0">
                <a:solidFill>
                  <a:srgbClr val="008000"/>
                </a:solidFill>
              </a:rPr>
              <a:t>. </a:t>
            </a:r>
          </a:p>
          <a:p>
            <a:pPr>
              <a:spcBef>
                <a:spcPts val="600"/>
              </a:spcBef>
            </a:pPr>
            <a:endParaRPr lang="de-CH" sz="2000" dirty="0">
              <a:solidFill>
                <a:srgbClr val="008000"/>
              </a:solidFill>
            </a:endParaRPr>
          </a:p>
        </p:txBody>
      </p:sp>
    </p:spTree>
    <p:extLst>
      <p:ext uri="{BB962C8B-B14F-4D97-AF65-F5344CB8AC3E}">
        <p14:creationId xmlns:p14="http://schemas.microsoft.com/office/powerpoint/2010/main" val="3526801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724644"/>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3.7. Der Lobpreis im Himmel</a:t>
            </a:r>
          </a:p>
          <a:p>
            <a:pPr>
              <a:spcBef>
                <a:spcPts val="1200"/>
              </a:spcBef>
            </a:pPr>
            <a:r>
              <a:rPr lang="de-CH" sz="2400" u="sng" dirty="0" smtClean="0"/>
              <a:t>Offenbarung 7,9-12</a:t>
            </a:r>
          </a:p>
          <a:p>
            <a:pPr>
              <a:spcBef>
                <a:spcPts val="600"/>
              </a:spcBef>
            </a:pPr>
            <a:r>
              <a:rPr lang="de-CH" sz="2000" dirty="0">
                <a:solidFill>
                  <a:srgbClr val="008000"/>
                </a:solidFill>
              </a:rPr>
              <a:t>Danach sah ich, und siehe, eine große Schar, die niemand zählen konnte, aus allen Nationen und Stämmen und Völkern und Sprachen; die standen vor dem Thron und vor dem Lamm, angetan mit weißen Kleidern und mit Palmzweigen in ihren Händen, </a:t>
            </a:r>
          </a:p>
          <a:p>
            <a:pPr>
              <a:spcBef>
                <a:spcPts val="600"/>
              </a:spcBef>
            </a:pPr>
            <a:r>
              <a:rPr lang="de-CH" sz="2000" dirty="0">
                <a:solidFill>
                  <a:srgbClr val="008000"/>
                </a:solidFill>
              </a:rPr>
              <a:t>10 </a:t>
            </a:r>
            <a:r>
              <a:rPr lang="de-CH" sz="2000" dirty="0">
                <a:solidFill>
                  <a:srgbClr val="FF0000"/>
                </a:solidFill>
              </a:rPr>
              <a:t>und riefen mit großer Stimme</a:t>
            </a:r>
            <a:r>
              <a:rPr lang="de-CH" sz="2000" dirty="0">
                <a:solidFill>
                  <a:srgbClr val="008000"/>
                </a:solidFill>
              </a:rPr>
              <a:t>: Das Heil ist bei dem, der auf dem Thron sitzt, unserm Gott, und dem Lamm! </a:t>
            </a:r>
          </a:p>
          <a:p>
            <a:pPr>
              <a:spcBef>
                <a:spcPts val="600"/>
              </a:spcBef>
            </a:pPr>
            <a:r>
              <a:rPr lang="de-CH" sz="2000" dirty="0">
                <a:solidFill>
                  <a:srgbClr val="008000"/>
                </a:solidFill>
              </a:rPr>
              <a:t>11 Und alle Engel standen rings um den Thron und um die Ältesten und um die vier Gestalten und </a:t>
            </a:r>
            <a:r>
              <a:rPr lang="de-CH" sz="2000" dirty="0">
                <a:solidFill>
                  <a:srgbClr val="FF0000"/>
                </a:solidFill>
              </a:rPr>
              <a:t>fielen nieder vor dem Thron auf ihr Angesicht und beteten Gott an </a:t>
            </a:r>
          </a:p>
          <a:p>
            <a:pPr>
              <a:spcBef>
                <a:spcPts val="600"/>
              </a:spcBef>
            </a:pPr>
            <a:r>
              <a:rPr lang="de-CH" sz="2000" dirty="0">
                <a:solidFill>
                  <a:srgbClr val="008000"/>
                </a:solidFill>
              </a:rPr>
              <a:t>12 </a:t>
            </a:r>
            <a:r>
              <a:rPr lang="de-CH" sz="2000" dirty="0">
                <a:solidFill>
                  <a:srgbClr val="FF0000"/>
                </a:solidFill>
              </a:rPr>
              <a:t>und sprachen</a:t>
            </a:r>
            <a:r>
              <a:rPr lang="de-CH" sz="2000" dirty="0">
                <a:solidFill>
                  <a:srgbClr val="008000"/>
                </a:solidFill>
              </a:rPr>
              <a:t>: Amen, </a:t>
            </a:r>
            <a:r>
              <a:rPr lang="de-CH" sz="2000" dirty="0">
                <a:solidFill>
                  <a:srgbClr val="FF0000"/>
                </a:solidFill>
              </a:rPr>
              <a:t>Lob und Ehre und Weisheit und Dank und Preis und Kraft und Stärke </a:t>
            </a:r>
            <a:r>
              <a:rPr lang="de-CH" sz="2000" dirty="0">
                <a:solidFill>
                  <a:srgbClr val="008000"/>
                </a:solidFill>
              </a:rPr>
              <a:t>sei unserm Gott von Ewigkeit zu Ewigkeit! Amen. </a:t>
            </a:r>
          </a:p>
          <a:p>
            <a:pPr>
              <a:spcBef>
                <a:spcPts val="1200"/>
              </a:spcBef>
            </a:pPr>
            <a:endParaRPr lang="de-CH" sz="2400" u="sng" dirty="0"/>
          </a:p>
        </p:txBody>
      </p:sp>
    </p:spTree>
    <p:extLst>
      <p:ext uri="{BB962C8B-B14F-4D97-AF65-F5344CB8AC3E}">
        <p14:creationId xmlns:p14="http://schemas.microsoft.com/office/powerpoint/2010/main" val="1015511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4416594"/>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3.7. Der Lobpreis im Himmel</a:t>
            </a:r>
          </a:p>
          <a:p>
            <a:pPr>
              <a:spcBef>
                <a:spcPts val="1200"/>
              </a:spcBef>
            </a:pPr>
            <a:r>
              <a:rPr lang="de-CH" sz="2400" u="sng" dirty="0" smtClean="0"/>
              <a:t>Offenbarung 15,2-4</a:t>
            </a:r>
          </a:p>
          <a:p>
            <a:pPr>
              <a:spcBef>
                <a:spcPts val="600"/>
              </a:spcBef>
            </a:pPr>
            <a:r>
              <a:rPr lang="de-CH" sz="2000" dirty="0">
                <a:solidFill>
                  <a:srgbClr val="008000"/>
                </a:solidFill>
              </a:rPr>
              <a:t>2b die standen an dem gläsernen Meer und hatten </a:t>
            </a:r>
            <a:r>
              <a:rPr lang="de-CH" sz="2000" dirty="0">
                <a:solidFill>
                  <a:srgbClr val="FF0000"/>
                </a:solidFill>
              </a:rPr>
              <a:t>Gottes Harfen </a:t>
            </a:r>
          </a:p>
          <a:p>
            <a:pPr>
              <a:spcBef>
                <a:spcPts val="600"/>
              </a:spcBef>
            </a:pPr>
            <a:r>
              <a:rPr lang="de-CH" sz="2000" dirty="0">
                <a:solidFill>
                  <a:srgbClr val="008000"/>
                </a:solidFill>
              </a:rPr>
              <a:t>3 und </a:t>
            </a:r>
            <a:r>
              <a:rPr lang="de-CH" sz="2000" dirty="0">
                <a:solidFill>
                  <a:srgbClr val="FF0000"/>
                </a:solidFill>
              </a:rPr>
              <a:t>sangen das Lied des Mose</a:t>
            </a:r>
            <a:r>
              <a:rPr lang="de-CH" sz="2000" dirty="0">
                <a:solidFill>
                  <a:srgbClr val="008000"/>
                </a:solidFill>
              </a:rPr>
              <a:t>, des Knechtes Gottes, und </a:t>
            </a:r>
            <a:r>
              <a:rPr lang="de-CH" sz="2000" dirty="0">
                <a:solidFill>
                  <a:srgbClr val="FF0000"/>
                </a:solidFill>
              </a:rPr>
              <a:t>das Lied des Lammes</a:t>
            </a:r>
            <a:r>
              <a:rPr lang="de-CH" sz="2000" dirty="0">
                <a:solidFill>
                  <a:srgbClr val="008000"/>
                </a:solidFill>
              </a:rPr>
              <a:t>: Groß und wunderbar sind deine Werke, Herr, allmächtiger Gott! Gerecht und wahrhaftig sind deine Wege, du König der Völker. </a:t>
            </a:r>
          </a:p>
          <a:p>
            <a:pPr>
              <a:spcBef>
                <a:spcPts val="600"/>
              </a:spcBef>
            </a:pPr>
            <a:r>
              <a:rPr lang="de-CH" sz="2000" dirty="0">
                <a:solidFill>
                  <a:srgbClr val="008000"/>
                </a:solidFill>
              </a:rPr>
              <a:t>4 Wer sollte dich, Herr, nicht fürchten und deinen Namen nicht preisen? Denn du allein bist heilig! Ja, alle Völker werden kommen und anbeten vor dir, denn deine gerechten Gerichte sind offenbar geworden.</a:t>
            </a:r>
          </a:p>
          <a:p>
            <a:pPr>
              <a:spcBef>
                <a:spcPts val="1200"/>
              </a:spcBef>
            </a:pPr>
            <a:endParaRPr lang="de-CH" sz="2400" u="sng" dirty="0" smtClean="0"/>
          </a:p>
        </p:txBody>
      </p:sp>
    </p:spTree>
    <p:extLst>
      <p:ext uri="{BB962C8B-B14F-4D97-AF65-F5344CB8AC3E}">
        <p14:creationId xmlns:p14="http://schemas.microsoft.com/office/powerpoint/2010/main" val="1604165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201698"/>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3.7. Der Lobpreis im Himmel</a:t>
            </a:r>
          </a:p>
          <a:p>
            <a:pPr>
              <a:spcBef>
                <a:spcPts val="1200"/>
              </a:spcBef>
            </a:pPr>
            <a:r>
              <a:rPr lang="de-CH" sz="2400" u="sng" dirty="0" smtClean="0"/>
              <a:t>Offenbarung 19,1-7</a:t>
            </a:r>
          </a:p>
          <a:p>
            <a:pPr>
              <a:spcBef>
                <a:spcPts val="600"/>
              </a:spcBef>
            </a:pPr>
            <a:r>
              <a:rPr lang="de-CH" dirty="0" smtClean="0">
                <a:solidFill>
                  <a:srgbClr val="008000"/>
                </a:solidFill>
              </a:rPr>
              <a:t>1 Danach </a:t>
            </a:r>
            <a:r>
              <a:rPr lang="de-CH" dirty="0">
                <a:solidFill>
                  <a:srgbClr val="008000"/>
                </a:solidFill>
              </a:rPr>
              <a:t>hörte ich etwas wie eine große Stimme einer großen Schar im Himmel, </a:t>
            </a:r>
            <a:r>
              <a:rPr lang="de-CH" dirty="0">
                <a:solidFill>
                  <a:srgbClr val="FF0000"/>
                </a:solidFill>
              </a:rPr>
              <a:t>die sprach</a:t>
            </a:r>
            <a:r>
              <a:rPr lang="de-CH" dirty="0">
                <a:solidFill>
                  <a:srgbClr val="008000"/>
                </a:solidFill>
              </a:rPr>
              <a:t>: Halleluja! Das Heil und die Herrlichkeit und die Kraft sind unseres Gottes! </a:t>
            </a:r>
          </a:p>
          <a:p>
            <a:pPr>
              <a:spcBef>
                <a:spcPts val="600"/>
              </a:spcBef>
            </a:pPr>
            <a:r>
              <a:rPr lang="de-CH" dirty="0">
                <a:solidFill>
                  <a:srgbClr val="008000"/>
                </a:solidFill>
              </a:rPr>
              <a:t>2 Denn wahrhaftig und gerecht sind seine Gerichte, dass er die große Hure verurteilt hat, die die Erde mit ihrer Hurerei verdorben hat, und hat das Blut seiner Knechte gerächt, das ihre Hand vergossen hat. </a:t>
            </a:r>
          </a:p>
          <a:p>
            <a:pPr>
              <a:spcBef>
                <a:spcPts val="600"/>
              </a:spcBef>
            </a:pPr>
            <a:r>
              <a:rPr lang="de-CH" dirty="0">
                <a:solidFill>
                  <a:srgbClr val="008000"/>
                </a:solidFill>
              </a:rPr>
              <a:t>3 Und </a:t>
            </a:r>
            <a:r>
              <a:rPr lang="de-CH" dirty="0">
                <a:solidFill>
                  <a:srgbClr val="FF0000"/>
                </a:solidFill>
              </a:rPr>
              <a:t>sie sprachen zum zweiten Mal</a:t>
            </a:r>
            <a:r>
              <a:rPr lang="de-CH" dirty="0">
                <a:solidFill>
                  <a:srgbClr val="008000"/>
                </a:solidFill>
              </a:rPr>
              <a:t>: Halleluja! Und ihr Rauch steigt auf in Ewigkeit. </a:t>
            </a:r>
          </a:p>
          <a:p>
            <a:pPr>
              <a:spcBef>
                <a:spcPts val="600"/>
              </a:spcBef>
            </a:pPr>
            <a:r>
              <a:rPr lang="de-CH" dirty="0">
                <a:solidFill>
                  <a:srgbClr val="008000"/>
                </a:solidFill>
              </a:rPr>
              <a:t>4 Und die vierundzwanzig Ältesten und die vier Gestalten </a:t>
            </a:r>
            <a:r>
              <a:rPr lang="de-CH" dirty="0">
                <a:solidFill>
                  <a:srgbClr val="FF0000"/>
                </a:solidFill>
              </a:rPr>
              <a:t>fielen nieder und beteten Gott an, </a:t>
            </a:r>
            <a:r>
              <a:rPr lang="de-CH" dirty="0">
                <a:solidFill>
                  <a:srgbClr val="008000"/>
                </a:solidFill>
              </a:rPr>
              <a:t>der auf dem Thron saß, und sprachen: Amen, Halleluja! </a:t>
            </a:r>
          </a:p>
          <a:p>
            <a:pPr>
              <a:spcBef>
                <a:spcPts val="600"/>
              </a:spcBef>
            </a:pPr>
            <a:r>
              <a:rPr lang="de-CH" dirty="0">
                <a:solidFill>
                  <a:srgbClr val="008000"/>
                </a:solidFill>
              </a:rPr>
              <a:t>5 Und eine Stimme ging aus von dem Thron: </a:t>
            </a:r>
            <a:r>
              <a:rPr lang="de-CH" dirty="0">
                <a:solidFill>
                  <a:srgbClr val="FF0000"/>
                </a:solidFill>
              </a:rPr>
              <a:t>Lobt unsern Gott</a:t>
            </a:r>
            <a:r>
              <a:rPr lang="de-CH" dirty="0">
                <a:solidFill>
                  <a:srgbClr val="008000"/>
                </a:solidFill>
              </a:rPr>
              <a:t>, alle seine Knechte und die ihn fürchten, Klein und Groß! </a:t>
            </a:r>
          </a:p>
          <a:p>
            <a:pPr>
              <a:spcBef>
                <a:spcPts val="600"/>
              </a:spcBef>
            </a:pPr>
            <a:r>
              <a:rPr lang="de-CH" dirty="0">
                <a:solidFill>
                  <a:srgbClr val="008000"/>
                </a:solidFill>
              </a:rPr>
              <a:t>6 Und ich hörte etwas wie eine Stimme einer großen Schar und wie eine Stimme großer Wasser und wie eine Stimme starker Donner, </a:t>
            </a:r>
            <a:r>
              <a:rPr lang="de-CH" dirty="0">
                <a:solidFill>
                  <a:srgbClr val="FF0000"/>
                </a:solidFill>
              </a:rPr>
              <a:t>die sprachen</a:t>
            </a:r>
            <a:r>
              <a:rPr lang="de-CH" dirty="0">
                <a:solidFill>
                  <a:srgbClr val="008000"/>
                </a:solidFill>
              </a:rPr>
              <a:t>: Halleluja! Denn der Herr, unser Gott, der Allmächtige, hat das Reich eingenommen! </a:t>
            </a:r>
          </a:p>
          <a:p>
            <a:pPr>
              <a:spcBef>
                <a:spcPts val="600"/>
              </a:spcBef>
            </a:pPr>
            <a:r>
              <a:rPr lang="de-CH" dirty="0">
                <a:solidFill>
                  <a:srgbClr val="008000"/>
                </a:solidFill>
              </a:rPr>
              <a:t>7 Lasst uns freuen und fröhlich sein und ihm die Ehre geben; denn die Hochzeit des Lammes ist gekommen, und seine Braut hat sich bereitet</a:t>
            </a:r>
            <a:r>
              <a:rPr lang="de-CH" dirty="0" smtClean="0">
                <a:solidFill>
                  <a:srgbClr val="008000"/>
                </a:solidFill>
              </a:rPr>
              <a:t>.</a:t>
            </a:r>
            <a:endParaRPr lang="de-CH" sz="2400" u="sng" dirty="0" smtClean="0"/>
          </a:p>
        </p:txBody>
      </p:sp>
    </p:spTree>
    <p:extLst>
      <p:ext uri="{BB962C8B-B14F-4D97-AF65-F5344CB8AC3E}">
        <p14:creationId xmlns:p14="http://schemas.microsoft.com/office/powerpoint/2010/main" val="4223070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Infos</a:t>
            </a:r>
            <a:endParaRPr lang="de-CH" sz="2800" b="1" dirty="0"/>
          </a:p>
        </p:txBody>
      </p:sp>
      <p:sp>
        <p:nvSpPr>
          <p:cNvPr id="4" name="Textfeld 3"/>
          <p:cNvSpPr txBox="1"/>
          <p:nvPr/>
        </p:nvSpPr>
        <p:spPr>
          <a:xfrm>
            <a:off x="539552" y="1196752"/>
            <a:ext cx="8496944" cy="3416320"/>
          </a:xfrm>
          <a:prstGeom prst="rect">
            <a:avLst/>
          </a:prstGeom>
          <a:noFill/>
        </p:spPr>
        <p:txBody>
          <a:bodyPr wrap="square" rtlCol="0">
            <a:spAutoFit/>
          </a:bodyPr>
          <a:lstStyle/>
          <a:p>
            <a:r>
              <a:rPr lang="de-CH" sz="2400" b="1" dirty="0" smtClean="0">
                <a:solidFill>
                  <a:srgbClr val="C00000"/>
                </a:solidFill>
              </a:rPr>
              <a:t>Gottesdienst unter freiem Himmel mit </a:t>
            </a:r>
            <a:r>
              <a:rPr lang="de-CH" sz="2400" b="1" dirty="0" err="1" smtClean="0">
                <a:solidFill>
                  <a:srgbClr val="C00000"/>
                </a:solidFill>
              </a:rPr>
              <a:t>ref</a:t>
            </a:r>
            <a:r>
              <a:rPr lang="de-CH" sz="2400" b="1" dirty="0" smtClean="0">
                <a:solidFill>
                  <a:srgbClr val="C00000"/>
                </a:solidFill>
              </a:rPr>
              <a:t>. Kirche Heimberg</a:t>
            </a:r>
          </a:p>
          <a:p>
            <a:r>
              <a:rPr lang="de-CH" sz="2400" b="1" dirty="0" smtClean="0"/>
              <a:t>Sonntag, 28. Aug. 10.00h </a:t>
            </a:r>
          </a:p>
          <a:p>
            <a:endParaRPr lang="de-CH" sz="2400" b="1" dirty="0" smtClean="0">
              <a:solidFill>
                <a:srgbClr val="C00000"/>
              </a:solidFill>
            </a:endParaRPr>
          </a:p>
          <a:p>
            <a:r>
              <a:rPr lang="de-CH" sz="2400" b="1" dirty="0" smtClean="0">
                <a:solidFill>
                  <a:srgbClr val="C00000"/>
                </a:solidFill>
              </a:rPr>
              <a:t>Operation </a:t>
            </a:r>
            <a:r>
              <a:rPr lang="de-CH" sz="2400" b="1" dirty="0" err="1" smtClean="0">
                <a:solidFill>
                  <a:srgbClr val="C00000"/>
                </a:solidFill>
              </a:rPr>
              <a:t>Rescue</a:t>
            </a:r>
            <a:r>
              <a:rPr lang="de-CH" sz="2400" b="1" dirty="0" smtClean="0">
                <a:solidFill>
                  <a:srgbClr val="C00000"/>
                </a:solidFill>
              </a:rPr>
              <a:t> Abend</a:t>
            </a:r>
            <a:endParaRPr lang="de-CH" sz="2400" dirty="0"/>
          </a:p>
          <a:p>
            <a:r>
              <a:rPr lang="de-CH" sz="2400" b="1" dirty="0" smtClean="0"/>
              <a:t>Freitag, 9. Sept. 20.00h</a:t>
            </a:r>
          </a:p>
          <a:p>
            <a:endParaRPr lang="de-CH" sz="2400" dirty="0" smtClean="0"/>
          </a:p>
          <a:p>
            <a:r>
              <a:rPr lang="de-CH" sz="2400" b="1" dirty="0" smtClean="0">
                <a:solidFill>
                  <a:srgbClr val="C00000"/>
                </a:solidFill>
              </a:rPr>
              <a:t>Motivationsabend für Apostolische Konferenz</a:t>
            </a:r>
            <a:r>
              <a:rPr lang="de-CH" sz="2400" dirty="0" smtClean="0"/>
              <a:t> </a:t>
            </a:r>
            <a:r>
              <a:rPr lang="de-CH" dirty="0" smtClean="0"/>
              <a:t>(27. – 30. Okt. 2016 Spiez)</a:t>
            </a:r>
          </a:p>
          <a:p>
            <a:r>
              <a:rPr lang="de-CH" sz="2400" b="1" dirty="0" smtClean="0"/>
              <a:t>Freitag, 16. Sept. 20.00h</a:t>
            </a:r>
          </a:p>
          <a:p>
            <a:r>
              <a:rPr lang="de-CH" sz="2400" b="1" dirty="0" smtClean="0"/>
              <a:t>Samstag, 22. Okt. 20.00h</a:t>
            </a:r>
            <a:endParaRPr lang="de-CH" sz="2400" b="1" dirty="0"/>
          </a:p>
        </p:txBody>
      </p:sp>
    </p:spTree>
    <p:extLst>
      <p:ext uri="{BB962C8B-B14F-4D97-AF65-F5344CB8AC3E}">
        <p14:creationId xmlns:p14="http://schemas.microsoft.com/office/powerpoint/2010/main" val="557986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601533"/>
          </a:xfrm>
          <a:prstGeom prst="rect">
            <a:avLst/>
          </a:prstGeom>
          <a:noFill/>
        </p:spPr>
        <p:txBody>
          <a:bodyPr wrap="square" rtlCol="0">
            <a:spAutoFit/>
          </a:bodyPr>
          <a:lstStyle/>
          <a:p>
            <a:pPr>
              <a:spcBef>
                <a:spcPts val="1200"/>
              </a:spcBef>
            </a:pPr>
            <a:r>
              <a:rPr lang="de-CH" sz="2400" b="1" dirty="0" smtClean="0">
                <a:solidFill>
                  <a:srgbClr val="C00000"/>
                </a:solidFill>
              </a:rPr>
              <a:t>2. Die hebräischen Begriffe</a:t>
            </a:r>
          </a:p>
          <a:p>
            <a:pPr>
              <a:spcBef>
                <a:spcPts val="1200"/>
              </a:spcBef>
            </a:pPr>
            <a:r>
              <a:rPr lang="de-CH" sz="2400" b="1" dirty="0" smtClean="0">
                <a:solidFill>
                  <a:srgbClr val="0070C0"/>
                </a:solidFill>
              </a:rPr>
              <a:t>Loben / Preisen</a:t>
            </a:r>
          </a:p>
          <a:p>
            <a:r>
              <a:rPr lang="de-CH" sz="2000" b="1" dirty="0" err="1" smtClean="0"/>
              <a:t>Jadah</a:t>
            </a:r>
            <a:r>
              <a:rPr lang="de-CH" sz="2000" b="1" dirty="0" smtClean="0"/>
              <a:t>:     </a:t>
            </a:r>
            <a:r>
              <a:rPr lang="de-CH" sz="2000" dirty="0" smtClean="0"/>
              <a:t>114x</a:t>
            </a:r>
          </a:p>
          <a:p>
            <a:r>
              <a:rPr lang="de-CH" sz="2000" dirty="0" smtClean="0"/>
              <a:t>Hand </a:t>
            </a:r>
            <a:r>
              <a:rPr lang="de-CH" sz="2000" dirty="0"/>
              <a:t>werfen (wie bei Stein- oder Pfeilwurf</a:t>
            </a:r>
            <a:r>
              <a:rPr lang="de-CH" sz="2000" dirty="0" smtClean="0"/>
              <a:t>): </a:t>
            </a:r>
            <a:br>
              <a:rPr lang="de-CH" sz="2000" dirty="0" smtClean="0"/>
            </a:br>
            <a:r>
              <a:rPr lang="de-CH" sz="2000" dirty="0" smtClean="0">
                <a:solidFill>
                  <a:srgbClr val="C00000"/>
                </a:solidFill>
              </a:rPr>
              <a:t>mit erhobenen Händen loben, </a:t>
            </a:r>
            <a:r>
              <a:rPr lang="de-CH" sz="2000" dirty="0" smtClean="0">
                <a:solidFill>
                  <a:srgbClr val="C00000"/>
                </a:solidFill>
              </a:rPr>
              <a:t>preisen</a:t>
            </a:r>
          </a:p>
          <a:p>
            <a:r>
              <a:rPr lang="de-CH" sz="2000" b="1" u="sng" dirty="0" err="1"/>
              <a:t>Shabach</a:t>
            </a:r>
            <a:r>
              <a:rPr lang="de-CH" sz="2000" b="1" u="sng" dirty="0"/>
              <a:t>:</a:t>
            </a:r>
            <a:r>
              <a:rPr lang="de-CH" sz="2000" b="1" dirty="0"/>
              <a:t> </a:t>
            </a:r>
            <a:r>
              <a:rPr lang="de-CH" sz="2000" dirty="0"/>
              <a:t>    11x</a:t>
            </a:r>
          </a:p>
          <a:p>
            <a:r>
              <a:rPr lang="de-CH" sz="2000" dirty="0">
                <a:solidFill>
                  <a:srgbClr val="C00000"/>
                </a:solidFill>
              </a:rPr>
              <a:t>mit</a:t>
            </a:r>
            <a:r>
              <a:rPr lang="de-DE" sz="2000" dirty="0">
                <a:solidFill>
                  <a:srgbClr val="C00000"/>
                </a:solidFill>
              </a:rPr>
              <a:t> einem lauten Ton angeben</a:t>
            </a:r>
            <a:r>
              <a:rPr lang="de-DE" sz="2000" dirty="0"/>
              <a:t>:</a:t>
            </a:r>
            <a:br>
              <a:rPr lang="de-DE" sz="2000" dirty="0"/>
            </a:br>
            <a:r>
              <a:rPr lang="de-DE" sz="2000" dirty="0"/>
              <a:t>s</a:t>
            </a:r>
            <a:r>
              <a:rPr lang="de-CH" sz="2000" dirty="0" err="1"/>
              <a:t>chreien</a:t>
            </a:r>
            <a:r>
              <a:rPr lang="de-CH" sz="2000" dirty="0"/>
              <a:t>, befehlen, preisen, </a:t>
            </a:r>
            <a:r>
              <a:rPr lang="de-CH" sz="2000" dirty="0" smtClean="0"/>
              <a:t>triumphieren</a:t>
            </a:r>
          </a:p>
          <a:p>
            <a:r>
              <a:rPr lang="de-DE" sz="2000" b="1" u="sng" dirty="0" err="1"/>
              <a:t>Halal</a:t>
            </a:r>
            <a:r>
              <a:rPr lang="de-DE" sz="2000" b="1" u="sng" dirty="0"/>
              <a:t>:</a:t>
            </a:r>
            <a:r>
              <a:rPr lang="de-DE" sz="2000" dirty="0"/>
              <a:t>    165x</a:t>
            </a:r>
          </a:p>
          <a:p>
            <a:r>
              <a:rPr lang="de-DE" sz="2000" dirty="0"/>
              <a:t>Leuchten, rühmen, angeben, </a:t>
            </a:r>
            <a:r>
              <a:rPr lang="de-DE" sz="2000" dirty="0">
                <a:solidFill>
                  <a:srgbClr val="C00000"/>
                </a:solidFill>
              </a:rPr>
              <a:t>lärmend feiern</a:t>
            </a:r>
            <a:r>
              <a:rPr lang="de-DE" sz="2000" dirty="0"/>
              <a:t>, </a:t>
            </a:r>
            <a:r>
              <a:rPr lang="de-DE" sz="2000" dirty="0" err="1"/>
              <a:t>raven</a:t>
            </a:r>
            <a:r>
              <a:rPr lang="de-DE" sz="2000" dirty="0"/>
              <a:t>, </a:t>
            </a:r>
            <a:r>
              <a:rPr lang="de-DE" sz="2000" dirty="0" smtClean="0"/>
              <a:t>befehlen</a:t>
            </a:r>
          </a:p>
          <a:p>
            <a:r>
              <a:rPr lang="de-DE" sz="2000" b="1" u="sng" dirty="0"/>
              <a:t>Barak</a:t>
            </a:r>
            <a:r>
              <a:rPr lang="de-DE" sz="2000" dirty="0"/>
              <a:t>:    330x</a:t>
            </a:r>
          </a:p>
          <a:p>
            <a:r>
              <a:rPr lang="de-DE" sz="2000" dirty="0">
                <a:solidFill>
                  <a:srgbClr val="C00000"/>
                </a:solidFill>
              </a:rPr>
              <a:t>kniend vor Gott anbeten</a:t>
            </a:r>
            <a:endParaRPr lang="de-DE" sz="2000" u="sng" dirty="0">
              <a:solidFill>
                <a:srgbClr val="C00000"/>
              </a:solidFill>
            </a:endParaRPr>
          </a:p>
          <a:p>
            <a:r>
              <a:rPr lang="de-CH" sz="2000" dirty="0"/>
              <a:t>knien, segnen, beglückwünschen, loben, </a:t>
            </a:r>
            <a:r>
              <a:rPr lang="de-CH" sz="2000" dirty="0" smtClean="0"/>
              <a:t>danken</a:t>
            </a:r>
          </a:p>
          <a:p>
            <a:r>
              <a:rPr lang="de-CH" sz="2000" b="1" u="sng" dirty="0" err="1"/>
              <a:t>Zamar</a:t>
            </a:r>
            <a:r>
              <a:rPr lang="de-CH" sz="2000" b="1" u="sng" dirty="0"/>
              <a:t>:</a:t>
            </a:r>
            <a:r>
              <a:rPr lang="de-CH" sz="2000" b="1" dirty="0"/>
              <a:t>   </a:t>
            </a:r>
            <a:r>
              <a:rPr lang="de-CH" sz="2000" dirty="0"/>
              <a:t>46x</a:t>
            </a:r>
          </a:p>
          <a:p>
            <a:r>
              <a:rPr lang="de-CH" sz="2000" dirty="0"/>
              <a:t>mit den Händen ein Musikinstrumentes berühren (zupfen, schlagen </a:t>
            </a:r>
            <a:r>
              <a:rPr lang="de-CH" sz="2000" dirty="0">
                <a:sym typeface="Wingdings" panose="05000000000000000000" pitchFamily="2" charset="2"/>
              </a:rPr>
              <a:t> darauf zu spielen, mit der Stimme begleitet)</a:t>
            </a:r>
          </a:p>
          <a:p>
            <a:r>
              <a:rPr lang="de-CH" sz="2000" dirty="0">
                <a:solidFill>
                  <a:srgbClr val="C00000"/>
                </a:solidFill>
                <a:sym typeface="Wingdings" panose="05000000000000000000" pitchFamily="2" charset="2"/>
              </a:rPr>
              <a:t>Feiern mit Gesang und Musik, singen, </a:t>
            </a:r>
            <a:r>
              <a:rPr lang="de-CH" sz="2000" dirty="0" smtClean="0">
                <a:solidFill>
                  <a:srgbClr val="C00000"/>
                </a:solidFill>
                <a:sym typeface="Wingdings" panose="05000000000000000000" pitchFamily="2" charset="2"/>
              </a:rPr>
              <a:t>loben</a:t>
            </a:r>
            <a:endParaRPr lang="de-CH" sz="2400" dirty="0" smtClean="0">
              <a:solidFill>
                <a:srgbClr val="C00000"/>
              </a:solidFill>
            </a:endParaRPr>
          </a:p>
        </p:txBody>
      </p:sp>
      <p:pic>
        <p:nvPicPr>
          <p:cNvPr id="3074" name="Picture 2" descr="http://www.windsorstar.com/cms/binary/324328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128" y="1123054"/>
            <a:ext cx="2268252" cy="151216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www.land-der-ideen.de/sites/default/files/styles/Ort_4-3_460x307/public/orte/bilder/13201_13201.jpg?itok=MEpmE_A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5913" y="3981486"/>
            <a:ext cx="1870806" cy="1248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16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7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909310"/>
          </a:xfrm>
          <a:prstGeom prst="rect">
            <a:avLst/>
          </a:prstGeom>
          <a:noFill/>
        </p:spPr>
        <p:txBody>
          <a:bodyPr wrap="square" rtlCol="0">
            <a:spAutoFit/>
          </a:bodyPr>
          <a:lstStyle/>
          <a:p>
            <a:pPr>
              <a:spcBef>
                <a:spcPts val="1200"/>
              </a:spcBef>
            </a:pPr>
            <a:r>
              <a:rPr lang="de-CH" sz="2400" b="1" dirty="0" smtClean="0">
                <a:solidFill>
                  <a:srgbClr val="C00000"/>
                </a:solidFill>
              </a:rPr>
              <a:t>2. Die hebräischen Begriffe</a:t>
            </a:r>
          </a:p>
          <a:p>
            <a:pPr>
              <a:spcBef>
                <a:spcPts val="1200"/>
              </a:spcBef>
            </a:pPr>
            <a:r>
              <a:rPr lang="de-CH" sz="2400" b="1" dirty="0">
                <a:solidFill>
                  <a:srgbClr val="0070C0"/>
                </a:solidFill>
              </a:rPr>
              <a:t>Loben / Preisen</a:t>
            </a:r>
          </a:p>
          <a:p>
            <a:pPr>
              <a:spcBef>
                <a:spcPts val="1200"/>
              </a:spcBef>
            </a:pPr>
            <a:r>
              <a:rPr lang="de-CH" sz="2400" b="1" u="sng" dirty="0" err="1" smtClean="0"/>
              <a:t>Tehillah</a:t>
            </a:r>
            <a:r>
              <a:rPr lang="de-CH" sz="2400" b="1" u="sng" dirty="0" smtClean="0"/>
              <a:t>:</a:t>
            </a:r>
            <a:r>
              <a:rPr lang="de-CH" sz="2400" dirty="0" smtClean="0"/>
              <a:t>   57x </a:t>
            </a:r>
          </a:p>
          <a:p>
            <a:pPr>
              <a:spcBef>
                <a:spcPts val="1200"/>
              </a:spcBef>
            </a:pPr>
            <a:r>
              <a:rPr lang="de-CH" sz="2400" dirty="0" smtClean="0"/>
              <a:t>Das </a:t>
            </a:r>
            <a:r>
              <a:rPr lang="de-CH" sz="2400" dirty="0" smtClean="0"/>
              <a:t>Singen von </a:t>
            </a:r>
            <a:r>
              <a:rPr lang="de-CH" sz="2400" dirty="0" err="1" smtClean="0"/>
              <a:t>halals</a:t>
            </a:r>
            <a:r>
              <a:rPr lang="de-CH" sz="2400" dirty="0" smtClean="0"/>
              <a:t>. </a:t>
            </a:r>
            <a:r>
              <a:rPr lang="de-CH" sz="2400" dirty="0" smtClean="0">
                <a:solidFill>
                  <a:srgbClr val="C00000"/>
                </a:solidFill>
              </a:rPr>
              <a:t>Singen oder Loben mit </a:t>
            </a:r>
            <a:r>
              <a:rPr lang="de-CH" sz="2400" dirty="0" smtClean="0">
                <a:solidFill>
                  <a:srgbClr val="C00000"/>
                </a:solidFill>
              </a:rPr>
              <a:t>Musik</a:t>
            </a:r>
          </a:p>
          <a:p>
            <a:pPr>
              <a:spcBef>
                <a:spcPts val="1200"/>
              </a:spcBef>
            </a:pPr>
            <a:r>
              <a:rPr lang="de-CH" sz="2400" b="1" u="sng" dirty="0" err="1"/>
              <a:t>Shachah</a:t>
            </a:r>
            <a:r>
              <a:rPr lang="de-CH" sz="2400" b="1" u="sng" dirty="0"/>
              <a:t>:</a:t>
            </a:r>
            <a:r>
              <a:rPr lang="de-CH" sz="2400" dirty="0"/>
              <a:t>  (englisch = </a:t>
            </a:r>
            <a:r>
              <a:rPr lang="de-CH" sz="2400" dirty="0" err="1"/>
              <a:t>worship</a:t>
            </a:r>
            <a:r>
              <a:rPr lang="de-CH" sz="2400" dirty="0"/>
              <a:t>)</a:t>
            </a:r>
            <a:endParaRPr lang="de-CH" sz="2400" b="1" u="sng" dirty="0"/>
          </a:p>
          <a:p>
            <a:pPr>
              <a:spcBef>
                <a:spcPts val="1200"/>
              </a:spcBef>
            </a:pPr>
            <a:r>
              <a:rPr lang="de-CH" sz="2400" dirty="0"/>
              <a:t>sich beugen, ducken, auf die Knie fallen, Ehrerbietung ausdrücken, Ehrfurcht tun, Anbetung</a:t>
            </a:r>
          </a:p>
          <a:p>
            <a:pPr>
              <a:spcBef>
                <a:spcPts val="1200"/>
              </a:spcBef>
            </a:pPr>
            <a:endParaRPr lang="de-CH" sz="2400" dirty="0" smtClean="0">
              <a:solidFill>
                <a:srgbClr val="C00000"/>
              </a:solidFill>
            </a:endParaRPr>
          </a:p>
          <a:p>
            <a:endParaRPr lang="de-CH" sz="2400" u="sng" dirty="0" smtClean="0"/>
          </a:p>
          <a:p>
            <a:pPr>
              <a:spcBef>
                <a:spcPts val="1200"/>
              </a:spcBef>
            </a:pPr>
            <a:endParaRPr lang="de-CH" sz="2400" u="sng" dirty="0"/>
          </a:p>
          <a:p>
            <a:pPr>
              <a:spcBef>
                <a:spcPts val="1200"/>
              </a:spcBef>
            </a:pPr>
            <a:endParaRPr lang="de-CH" sz="2400" b="1" dirty="0" smtClean="0">
              <a:solidFill>
                <a:srgbClr val="0070C0"/>
              </a:solidFill>
            </a:endParaRPr>
          </a:p>
          <a:p>
            <a:pPr>
              <a:spcBef>
                <a:spcPts val="1200"/>
              </a:spcBef>
            </a:pPr>
            <a:endParaRPr lang="de-CH" sz="2400" b="1" dirty="0" smtClean="0">
              <a:solidFill>
                <a:srgbClr val="0070C0"/>
              </a:solidFill>
            </a:endParaRPr>
          </a:p>
        </p:txBody>
      </p:sp>
      <p:pic>
        <p:nvPicPr>
          <p:cNvPr id="4" name="Picture 2" descr="http://photos1.blogger.com/img/185/1993/640/prayer%20on%20kne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59" y="4077072"/>
            <a:ext cx="3703267"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83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9552" y="677821"/>
            <a:ext cx="8568951" cy="5693866"/>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marL="457200" indent="-457200">
              <a:spcBef>
                <a:spcPts val="1200"/>
              </a:spcBef>
              <a:buFont typeface="+mj-lt"/>
              <a:buAutoNum type="arabicPeriod"/>
            </a:pPr>
            <a:r>
              <a:rPr lang="de-CH" sz="2400" dirty="0" smtClean="0">
                <a:solidFill>
                  <a:srgbClr val="002060"/>
                </a:solidFill>
              </a:rPr>
              <a:t>Die ersten Lobpreislieder</a:t>
            </a:r>
          </a:p>
          <a:p>
            <a:pPr marL="457200" indent="-457200">
              <a:spcBef>
                <a:spcPts val="1200"/>
              </a:spcBef>
              <a:buFont typeface="+mj-lt"/>
              <a:buAutoNum type="arabicPeriod"/>
            </a:pPr>
            <a:r>
              <a:rPr lang="de-CH" sz="2400" dirty="0" smtClean="0">
                <a:solidFill>
                  <a:srgbClr val="002060"/>
                </a:solidFill>
              </a:rPr>
              <a:t>Die Psalmen </a:t>
            </a:r>
          </a:p>
          <a:p>
            <a:pPr marL="457200" indent="-457200">
              <a:spcBef>
                <a:spcPts val="1200"/>
              </a:spcBef>
              <a:buFont typeface="+mj-lt"/>
              <a:buAutoNum type="arabicPeriod"/>
            </a:pPr>
            <a:r>
              <a:rPr lang="de-CH" sz="2400" dirty="0" smtClean="0">
                <a:solidFill>
                  <a:srgbClr val="002060"/>
                </a:solidFill>
              </a:rPr>
              <a:t>Der Tempeldienst bei David</a:t>
            </a:r>
          </a:p>
          <a:p>
            <a:pPr marL="457200" indent="-457200">
              <a:spcBef>
                <a:spcPts val="1200"/>
              </a:spcBef>
              <a:buFont typeface="+mj-lt"/>
              <a:buAutoNum type="arabicPeriod"/>
            </a:pPr>
            <a:r>
              <a:rPr lang="de-CH" sz="2400" dirty="0" smtClean="0">
                <a:solidFill>
                  <a:srgbClr val="002060"/>
                </a:solidFill>
              </a:rPr>
              <a:t>Die Einweihung des Tempels</a:t>
            </a:r>
          </a:p>
          <a:p>
            <a:pPr marL="457200" indent="-457200">
              <a:spcBef>
                <a:spcPts val="1200"/>
              </a:spcBef>
              <a:buFont typeface="+mj-lt"/>
              <a:buAutoNum type="arabicPeriod"/>
            </a:pPr>
            <a:r>
              <a:rPr lang="de-CH" sz="2400" dirty="0" smtClean="0">
                <a:solidFill>
                  <a:srgbClr val="002060"/>
                </a:solidFill>
              </a:rPr>
              <a:t>Der Lobpreis bei Jesus</a:t>
            </a:r>
          </a:p>
          <a:p>
            <a:pPr marL="457200" indent="-457200">
              <a:spcBef>
                <a:spcPts val="1200"/>
              </a:spcBef>
              <a:buFont typeface="+mj-lt"/>
              <a:buAutoNum type="arabicPeriod"/>
            </a:pPr>
            <a:r>
              <a:rPr lang="de-CH" sz="2400" dirty="0" smtClean="0">
                <a:solidFill>
                  <a:srgbClr val="002060"/>
                </a:solidFill>
              </a:rPr>
              <a:t>Der Lobpreis der ersten Gemeinde</a:t>
            </a:r>
          </a:p>
          <a:p>
            <a:pPr marL="457200" indent="-457200">
              <a:spcBef>
                <a:spcPts val="1200"/>
              </a:spcBef>
              <a:buFont typeface="+mj-lt"/>
              <a:buAutoNum type="arabicPeriod"/>
            </a:pPr>
            <a:r>
              <a:rPr lang="de-CH" sz="2400" dirty="0" smtClean="0">
                <a:solidFill>
                  <a:srgbClr val="002060"/>
                </a:solidFill>
              </a:rPr>
              <a:t>Vom Lobpreis zum Kirchenlied</a:t>
            </a:r>
          </a:p>
          <a:p>
            <a:pPr marL="457200" indent="-457200">
              <a:spcBef>
                <a:spcPts val="1200"/>
              </a:spcBef>
              <a:buFont typeface="+mj-lt"/>
              <a:buAutoNum type="arabicPeriod"/>
            </a:pPr>
            <a:r>
              <a:rPr lang="de-CH" sz="2400" dirty="0" smtClean="0">
                <a:solidFill>
                  <a:srgbClr val="002060"/>
                </a:solidFill>
              </a:rPr>
              <a:t>Vom Kirchenlied zum Lobpreis</a:t>
            </a:r>
          </a:p>
          <a:p>
            <a:pPr marL="457200" indent="-457200">
              <a:spcBef>
                <a:spcPts val="1200"/>
              </a:spcBef>
              <a:buFont typeface="+mj-lt"/>
              <a:buAutoNum type="arabicPeriod"/>
            </a:pPr>
            <a:r>
              <a:rPr lang="de-CH" sz="2400" dirty="0" smtClean="0">
                <a:solidFill>
                  <a:srgbClr val="002060"/>
                </a:solidFill>
              </a:rPr>
              <a:t>Der Lobpreis der Engel</a:t>
            </a:r>
          </a:p>
          <a:p>
            <a:pPr marL="457200" indent="-457200">
              <a:spcBef>
                <a:spcPts val="1200"/>
              </a:spcBef>
              <a:buFont typeface="+mj-lt"/>
              <a:buAutoNum type="arabicPeriod"/>
            </a:pPr>
            <a:r>
              <a:rPr lang="de-CH" sz="2400" dirty="0" smtClean="0">
                <a:solidFill>
                  <a:srgbClr val="002060"/>
                </a:solidFill>
              </a:rPr>
              <a:t>Der Lobpreis im Himmel</a:t>
            </a:r>
          </a:p>
        </p:txBody>
      </p:sp>
    </p:spTree>
    <p:extLst>
      <p:ext uri="{BB962C8B-B14F-4D97-AF65-F5344CB8AC3E}">
        <p14:creationId xmlns:p14="http://schemas.microsoft.com/office/powerpoint/2010/main" val="5842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7243008"/>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3.3. Der Tempeldienst bei David</a:t>
            </a:r>
            <a:endParaRPr lang="de-CH" sz="2400" dirty="0">
              <a:solidFill>
                <a:srgbClr val="FF0000"/>
              </a:solidFill>
            </a:endParaRPr>
          </a:p>
          <a:p>
            <a:pPr>
              <a:spcBef>
                <a:spcPts val="1200"/>
              </a:spcBef>
            </a:pPr>
            <a:r>
              <a:rPr lang="de-CH" sz="2000" u="sng" dirty="0" smtClean="0">
                <a:solidFill>
                  <a:srgbClr val="002060"/>
                </a:solidFill>
              </a:rPr>
              <a:t>1. Chronik 25, 1-7:</a:t>
            </a:r>
          </a:p>
          <a:p>
            <a:pPr>
              <a:spcAft>
                <a:spcPts val="400"/>
              </a:spcAft>
            </a:pPr>
            <a:r>
              <a:rPr lang="de-CH" sz="1600" dirty="0" smtClean="0">
                <a:solidFill>
                  <a:srgbClr val="008000"/>
                </a:solidFill>
              </a:rPr>
              <a:t>Und </a:t>
            </a:r>
            <a:r>
              <a:rPr lang="de-CH" sz="1600" dirty="0">
                <a:solidFill>
                  <a:srgbClr val="008000"/>
                </a:solidFill>
              </a:rPr>
              <a:t>David und die Feldhauptleute sonderten aus zum Dienst die Söhne Asafs, Hemans und </a:t>
            </a:r>
            <a:r>
              <a:rPr lang="de-CH" sz="1600" dirty="0" err="1">
                <a:solidFill>
                  <a:srgbClr val="008000"/>
                </a:solidFill>
              </a:rPr>
              <a:t>Jedutuns</a:t>
            </a:r>
            <a:r>
              <a:rPr lang="de-CH" sz="1600" dirty="0">
                <a:solidFill>
                  <a:srgbClr val="008000"/>
                </a:solidFill>
              </a:rPr>
              <a:t>, </a:t>
            </a:r>
            <a:r>
              <a:rPr lang="de-CH" sz="1600" dirty="0">
                <a:solidFill>
                  <a:srgbClr val="FF0000"/>
                </a:solidFill>
              </a:rPr>
              <a:t>prophetische Männer</a:t>
            </a:r>
            <a:r>
              <a:rPr lang="de-CH" sz="1600" dirty="0">
                <a:solidFill>
                  <a:srgbClr val="008000"/>
                </a:solidFill>
              </a:rPr>
              <a:t>, die auf Harfen, Psaltern und Zimbeln spielen sollten. Und es war die Zahl derer, die Dienst taten in ihrem Amt: </a:t>
            </a:r>
          </a:p>
          <a:p>
            <a:pPr>
              <a:spcAft>
                <a:spcPts val="400"/>
              </a:spcAft>
            </a:pPr>
            <a:r>
              <a:rPr lang="de-CH" sz="1600" dirty="0">
                <a:solidFill>
                  <a:srgbClr val="008000"/>
                </a:solidFill>
              </a:rPr>
              <a:t>2 von den Söhnen Asafs: </a:t>
            </a:r>
            <a:r>
              <a:rPr lang="de-CH" sz="1600" dirty="0" err="1">
                <a:solidFill>
                  <a:srgbClr val="008000"/>
                </a:solidFill>
              </a:rPr>
              <a:t>Sakkur</a:t>
            </a:r>
            <a:r>
              <a:rPr lang="de-CH" sz="1600" dirty="0">
                <a:solidFill>
                  <a:srgbClr val="008000"/>
                </a:solidFill>
              </a:rPr>
              <a:t>, Josef, </a:t>
            </a:r>
            <a:r>
              <a:rPr lang="de-CH" sz="1600" dirty="0" err="1">
                <a:solidFill>
                  <a:srgbClr val="008000"/>
                </a:solidFill>
              </a:rPr>
              <a:t>Netanja</a:t>
            </a:r>
            <a:r>
              <a:rPr lang="de-CH" sz="1600" dirty="0">
                <a:solidFill>
                  <a:srgbClr val="008000"/>
                </a:solidFill>
              </a:rPr>
              <a:t>, </a:t>
            </a:r>
            <a:r>
              <a:rPr lang="de-CH" sz="1600" dirty="0" err="1">
                <a:solidFill>
                  <a:srgbClr val="008000"/>
                </a:solidFill>
              </a:rPr>
              <a:t>Asarela</a:t>
            </a:r>
            <a:r>
              <a:rPr lang="de-CH" sz="1600" dirty="0">
                <a:solidFill>
                  <a:srgbClr val="008000"/>
                </a:solidFill>
              </a:rPr>
              <a:t>, Söhne Asafs, unter der Leitung Asafs, </a:t>
            </a:r>
            <a:r>
              <a:rPr lang="de-CH" sz="1600" dirty="0">
                <a:solidFill>
                  <a:srgbClr val="FF0000"/>
                </a:solidFill>
              </a:rPr>
              <a:t>der als prophetischer Mann nach Anweisung des Königs spielte. </a:t>
            </a:r>
            <a:endParaRPr lang="de-CH" sz="1600" dirty="0" smtClean="0">
              <a:solidFill>
                <a:srgbClr val="FF0000"/>
              </a:solidFill>
            </a:endParaRPr>
          </a:p>
          <a:p>
            <a:pPr>
              <a:spcAft>
                <a:spcPts val="400"/>
              </a:spcAft>
            </a:pPr>
            <a:r>
              <a:rPr lang="de-CH" sz="1600" dirty="0" smtClean="0">
                <a:solidFill>
                  <a:srgbClr val="008000"/>
                </a:solidFill>
              </a:rPr>
              <a:t>3 Von </a:t>
            </a:r>
            <a:r>
              <a:rPr lang="de-CH" sz="1600" dirty="0" err="1">
                <a:solidFill>
                  <a:srgbClr val="008000"/>
                </a:solidFill>
              </a:rPr>
              <a:t>Jedutun</a:t>
            </a:r>
            <a:r>
              <a:rPr lang="de-CH" sz="1600" dirty="0">
                <a:solidFill>
                  <a:srgbClr val="008000"/>
                </a:solidFill>
              </a:rPr>
              <a:t>: </a:t>
            </a:r>
            <a:r>
              <a:rPr lang="de-CH" sz="1600" dirty="0" err="1">
                <a:solidFill>
                  <a:srgbClr val="008000"/>
                </a:solidFill>
              </a:rPr>
              <a:t>Jedutuns</a:t>
            </a:r>
            <a:r>
              <a:rPr lang="de-CH" sz="1600" dirty="0">
                <a:solidFill>
                  <a:srgbClr val="008000"/>
                </a:solidFill>
              </a:rPr>
              <a:t> Söhne: </a:t>
            </a:r>
            <a:r>
              <a:rPr lang="de-CH" sz="1600" dirty="0" err="1">
                <a:solidFill>
                  <a:srgbClr val="008000"/>
                </a:solidFill>
              </a:rPr>
              <a:t>Gedalja</a:t>
            </a:r>
            <a:r>
              <a:rPr lang="de-CH" sz="1600" dirty="0">
                <a:solidFill>
                  <a:srgbClr val="008000"/>
                </a:solidFill>
              </a:rPr>
              <a:t>, </a:t>
            </a:r>
            <a:r>
              <a:rPr lang="de-CH" sz="1600" dirty="0" err="1">
                <a:solidFill>
                  <a:srgbClr val="008000"/>
                </a:solidFill>
              </a:rPr>
              <a:t>Zeri</a:t>
            </a:r>
            <a:r>
              <a:rPr lang="de-CH" sz="1600" dirty="0">
                <a:solidFill>
                  <a:srgbClr val="008000"/>
                </a:solidFill>
              </a:rPr>
              <a:t>, </a:t>
            </a:r>
            <a:r>
              <a:rPr lang="de-CH" sz="1600" dirty="0" err="1">
                <a:solidFill>
                  <a:srgbClr val="008000"/>
                </a:solidFill>
              </a:rPr>
              <a:t>Jeschaja</a:t>
            </a:r>
            <a:r>
              <a:rPr lang="de-CH" sz="1600" dirty="0">
                <a:solidFill>
                  <a:srgbClr val="008000"/>
                </a:solidFill>
              </a:rPr>
              <a:t>, </a:t>
            </a:r>
            <a:r>
              <a:rPr lang="de-CH" sz="1600" dirty="0" err="1">
                <a:solidFill>
                  <a:srgbClr val="008000"/>
                </a:solidFill>
              </a:rPr>
              <a:t>Haschabja</a:t>
            </a:r>
            <a:r>
              <a:rPr lang="de-CH" sz="1600" dirty="0">
                <a:solidFill>
                  <a:srgbClr val="008000"/>
                </a:solidFill>
              </a:rPr>
              <a:t>, </a:t>
            </a:r>
            <a:r>
              <a:rPr lang="de-CH" sz="1600" dirty="0" err="1">
                <a:solidFill>
                  <a:srgbClr val="008000"/>
                </a:solidFill>
              </a:rPr>
              <a:t>Mattitja</a:t>
            </a:r>
            <a:r>
              <a:rPr lang="de-CH" sz="1600" dirty="0">
                <a:solidFill>
                  <a:srgbClr val="008000"/>
                </a:solidFill>
              </a:rPr>
              <a:t>, </a:t>
            </a:r>
            <a:r>
              <a:rPr lang="de-CH" sz="1600" dirty="0" err="1">
                <a:solidFill>
                  <a:srgbClr val="008000"/>
                </a:solidFill>
              </a:rPr>
              <a:t>Schimi</a:t>
            </a:r>
            <a:r>
              <a:rPr lang="de-CH" sz="1600" dirty="0">
                <a:solidFill>
                  <a:srgbClr val="008000"/>
                </a:solidFill>
              </a:rPr>
              <a:t>, diese sechs, unter der Leitung ihres Vaters </a:t>
            </a:r>
            <a:r>
              <a:rPr lang="de-CH" sz="1600" dirty="0" err="1">
                <a:solidFill>
                  <a:srgbClr val="008000"/>
                </a:solidFill>
              </a:rPr>
              <a:t>Jedutun</a:t>
            </a:r>
            <a:r>
              <a:rPr lang="de-CH" sz="1600" dirty="0">
                <a:solidFill>
                  <a:srgbClr val="008000"/>
                </a:solidFill>
              </a:rPr>
              <a:t>, </a:t>
            </a:r>
            <a:r>
              <a:rPr lang="de-CH" sz="1600" dirty="0">
                <a:solidFill>
                  <a:srgbClr val="FF0000"/>
                </a:solidFill>
              </a:rPr>
              <a:t>der als prophetischer Mann auf der Harfe spielte, dem HERRN zu danken und ihn zu loben. </a:t>
            </a:r>
          </a:p>
          <a:p>
            <a:pPr>
              <a:spcAft>
                <a:spcPts val="400"/>
              </a:spcAft>
            </a:pPr>
            <a:r>
              <a:rPr lang="de-CH" sz="1600" dirty="0">
                <a:solidFill>
                  <a:srgbClr val="008000"/>
                </a:solidFill>
              </a:rPr>
              <a:t>4 Von Heman: Hemans Söhne: </a:t>
            </a:r>
            <a:r>
              <a:rPr lang="de-CH" sz="1600" dirty="0" err="1">
                <a:solidFill>
                  <a:srgbClr val="008000"/>
                </a:solidFill>
              </a:rPr>
              <a:t>Bukkija</a:t>
            </a:r>
            <a:r>
              <a:rPr lang="de-CH" sz="1600" dirty="0">
                <a:solidFill>
                  <a:srgbClr val="008000"/>
                </a:solidFill>
              </a:rPr>
              <a:t>, </a:t>
            </a:r>
            <a:r>
              <a:rPr lang="de-CH" sz="1600" dirty="0" err="1">
                <a:solidFill>
                  <a:srgbClr val="008000"/>
                </a:solidFill>
              </a:rPr>
              <a:t>Mattanja</a:t>
            </a:r>
            <a:r>
              <a:rPr lang="de-CH" sz="1600" dirty="0">
                <a:solidFill>
                  <a:srgbClr val="008000"/>
                </a:solidFill>
              </a:rPr>
              <a:t>, </a:t>
            </a:r>
            <a:r>
              <a:rPr lang="de-CH" sz="1600" dirty="0" err="1">
                <a:solidFill>
                  <a:srgbClr val="008000"/>
                </a:solidFill>
              </a:rPr>
              <a:t>Usiël</a:t>
            </a:r>
            <a:r>
              <a:rPr lang="de-CH" sz="1600" dirty="0">
                <a:solidFill>
                  <a:srgbClr val="008000"/>
                </a:solidFill>
              </a:rPr>
              <a:t>, </a:t>
            </a:r>
            <a:r>
              <a:rPr lang="de-CH" sz="1600" dirty="0" err="1">
                <a:solidFill>
                  <a:srgbClr val="008000"/>
                </a:solidFill>
              </a:rPr>
              <a:t>Schubaël</a:t>
            </a:r>
            <a:r>
              <a:rPr lang="de-CH" sz="1600" dirty="0">
                <a:solidFill>
                  <a:srgbClr val="008000"/>
                </a:solidFill>
              </a:rPr>
              <a:t>, </a:t>
            </a:r>
            <a:r>
              <a:rPr lang="de-CH" sz="1600" dirty="0" err="1">
                <a:solidFill>
                  <a:srgbClr val="008000"/>
                </a:solidFill>
              </a:rPr>
              <a:t>Jerimot</a:t>
            </a:r>
            <a:r>
              <a:rPr lang="de-CH" sz="1600" dirty="0">
                <a:solidFill>
                  <a:srgbClr val="008000"/>
                </a:solidFill>
              </a:rPr>
              <a:t>, </a:t>
            </a:r>
            <a:r>
              <a:rPr lang="de-CH" sz="1600" dirty="0" err="1">
                <a:solidFill>
                  <a:srgbClr val="008000"/>
                </a:solidFill>
              </a:rPr>
              <a:t>Hananja</a:t>
            </a:r>
            <a:r>
              <a:rPr lang="de-CH" sz="1600" dirty="0">
                <a:solidFill>
                  <a:srgbClr val="008000"/>
                </a:solidFill>
              </a:rPr>
              <a:t>, </a:t>
            </a:r>
            <a:r>
              <a:rPr lang="de-CH" sz="1600" dirty="0" err="1">
                <a:solidFill>
                  <a:srgbClr val="008000"/>
                </a:solidFill>
              </a:rPr>
              <a:t>Hanani</a:t>
            </a:r>
            <a:r>
              <a:rPr lang="de-CH" sz="1600" dirty="0">
                <a:solidFill>
                  <a:srgbClr val="008000"/>
                </a:solidFill>
              </a:rPr>
              <a:t>, </a:t>
            </a:r>
            <a:r>
              <a:rPr lang="de-CH" sz="1600" dirty="0" err="1">
                <a:solidFill>
                  <a:srgbClr val="008000"/>
                </a:solidFill>
              </a:rPr>
              <a:t>Eliata</a:t>
            </a:r>
            <a:r>
              <a:rPr lang="de-CH" sz="1600" dirty="0">
                <a:solidFill>
                  <a:srgbClr val="008000"/>
                </a:solidFill>
              </a:rPr>
              <a:t>, </a:t>
            </a:r>
            <a:r>
              <a:rPr lang="de-CH" sz="1600" dirty="0" err="1">
                <a:solidFill>
                  <a:srgbClr val="008000"/>
                </a:solidFill>
              </a:rPr>
              <a:t>Giddalti</a:t>
            </a:r>
            <a:r>
              <a:rPr lang="de-CH" sz="1600" dirty="0">
                <a:solidFill>
                  <a:srgbClr val="008000"/>
                </a:solidFill>
              </a:rPr>
              <a:t>, </a:t>
            </a:r>
            <a:r>
              <a:rPr lang="de-CH" sz="1600" dirty="0" err="1">
                <a:solidFill>
                  <a:srgbClr val="008000"/>
                </a:solidFill>
              </a:rPr>
              <a:t>Romamti</a:t>
            </a:r>
            <a:r>
              <a:rPr lang="de-CH" sz="1600" dirty="0">
                <a:solidFill>
                  <a:srgbClr val="008000"/>
                </a:solidFill>
              </a:rPr>
              <a:t>-Eser, </a:t>
            </a:r>
            <a:r>
              <a:rPr lang="de-CH" sz="1600" dirty="0" err="1">
                <a:solidFill>
                  <a:srgbClr val="008000"/>
                </a:solidFill>
              </a:rPr>
              <a:t>Joschbekascha</a:t>
            </a:r>
            <a:r>
              <a:rPr lang="de-CH" sz="1600" dirty="0">
                <a:solidFill>
                  <a:srgbClr val="008000"/>
                </a:solidFill>
              </a:rPr>
              <a:t>, </a:t>
            </a:r>
            <a:r>
              <a:rPr lang="de-CH" sz="1600" dirty="0" err="1">
                <a:solidFill>
                  <a:srgbClr val="008000"/>
                </a:solidFill>
              </a:rPr>
              <a:t>Malloti</a:t>
            </a:r>
            <a:r>
              <a:rPr lang="de-CH" sz="1600" dirty="0">
                <a:solidFill>
                  <a:srgbClr val="008000"/>
                </a:solidFill>
              </a:rPr>
              <a:t>, </a:t>
            </a:r>
            <a:r>
              <a:rPr lang="de-CH" sz="1600" dirty="0" err="1">
                <a:solidFill>
                  <a:srgbClr val="008000"/>
                </a:solidFill>
              </a:rPr>
              <a:t>Hotir</a:t>
            </a:r>
            <a:r>
              <a:rPr lang="de-CH" sz="1600" dirty="0">
                <a:solidFill>
                  <a:srgbClr val="008000"/>
                </a:solidFill>
              </a:rPr>
              <a:t> und </a:t>
            </a:r>
            <a:r>
              <a:rPr lang="de-CH" sz="1600" dirty="0" err="1">
                <a:solidFill>
                  <a:srgbClr val="008000"/>
                </a:solidFill>
              </a:rPr>
              <a:t>Mahasiot</a:t>
            </a:r>
            <a:r>
              <a:rPr lang="de-CH" sz="1600" dirty="0">
                <a:solidFill>
                  <a:srgbClr val="008000"/>
                </a:solidFill>
              </a:rPr>
              <a:t>. </a:t>
            </a:r>
          </a:p>
          <a:p>
            <a:pPr>
              <a:spcAft>
                <a:spcPts val="400"/>
              </a:spcAft>
            </a:pPr>
            <a:r>
              <a:rPr lang="de-CH" sz="1600" dirty="0">
                <a:solidFill>
                  <a:srgbClr val="008000"/>
                </a:solidFill>
              </a:rPr>
              <a:t>5 Diese alle waren Söhne Hemans, </a:t>
            </a:r>
            <a:r>
              <a:rPr lang="de-CH" sz="1600" dirty="0">
                <a:solidFill>
                  <a:srgbClr val="FF0000"/>
                </a:solidFill>
              </a:rPr>
              <a:t>des Sehers des Königs</a:t>
            </a:r>
            <a:r>
              <a:rPr lang="de-CH" sz="1600" dirty="0">
                <a:solidFill>
                  <a:srgbClr val="008000"/>
                </a:solidFill>
              </a:rPr>
              <a:t> nach der Zusage Gottes, sein Haupt zu erhöhen; denn Gott hatte Heman vierzehn Söhne und drei Töchter gegeben. </a:t>
            </a:r>
          </a:p>
          <a:p>
            <a:pPr>
              <a:spcAft>
                <a:spcPts val="400"/>
              </a:spcAft>
            </a:pPr>
            <a:r>
              <a:rPr lang="de-CH" sz="1600" dirty="0">
                <a:solidFill>
                  <a:srgbClr val="008000"/>
                </a:solidFill>
              </a:rPr>
              <a:t>6 Diese alle </a:t>
            </a:r>
            <a:r>
              <a:rPr lang="de-CH" sz="1600" dirty="0">
                <a:solidFill>
                  <a:srgbClr val="FF0000"/>
                </a:solidFill>
              </a:rPr>
              <a:t>sangen unter der Leitung ihrer Väter </a:t>
            </a:r>
            <a:r>
              <a:rPr lang="de-CH" sz="1600" dirty="0">
                <a:solidFill>
                  <a:srgbClr val="008000"/>
                </a:solidFill>
              </a:rPr>
              <a:t>Asaf, </a:t>
            </a:r>
            <a:r>
              <a:rPr lang="de-CH" sz="1600" dirty="0" err="1">
                <a:solidFill>
                  <a:srgbClr val="008000"/>
                </a:solidFill>
              </a:rPr>
              <a:t>Jedutun</a:t>
            </a:r>
            <a:r>
              <a:rPr lang="de-CH" sz="1600" dirty="0">
                <a:solidFill>
                  <a:srgbClr val="008000"/>
                </a:solidFill>
              </a:rPr>
              <a:t> und Heman im Hause des HERRN mit </a:t>
            </a:r>
            <a:r>
              <a:rPr lang="de-CH" sz="1600" dirty="0">
                <a:solidFill>
                  <a:srgbClr val="FF0000"/>
                </a:solidFill>
              </a:rPr>
              <a:t>Zimbeln, Psaltern und Harfen für den Dienst im Hause Gottes nach Anweisung des Königs. </a:t>
            </a:r>
          </a:p>
          <a:p>
            <a:pPr>
              <a:spcAft>
                <a:spcPts val="400"/>
              </a:spcAft>
            </a:pPr>
            <a:r>
              <a:rPr lang="de-CH" sz="1600" dirty="0">
                <a:solidFill>
                  <a:srgbClr val="008000"/>
                </a:solidFill>
              </a:rPr>
              <a:t>7 Und es war ihre Zahl mit ihren Brüdern, die im Gesang des HERRN geübt waren, allesamt Meister, zweihundertachtundachtzig</a:t>
            </a:r>
            <a:r>
              <a:rPr lang="de-CH" sz="1600" dirty="0" smtClean="0">
                <a:solidFill>
                  <a:srgbClr val="008000"/>
                </a:solidFill>
              </a:rPr>
              <a:t>. (288) </a:t>
            </a:r>
          </a:p>
          <a:p>
            <a:pPr>
              <a:spcAft>
                <a:spcPts val="400"/>
              </a:spcAft>
            </a:pPr>
            <a:r>
              <a:rPr lang="de-CH" b="1" dirty="0" smtClean="0">
                <a:solidFill>
                  <a:srgbClr val="FF0000"/>
                </a:solidFill>
                <a:sym typeface="Wingdings" panose="05000000000000000000" pitchFamily="2" charset="2"/>
              </a:rPr>
              <a:t> Prophetie und Lobpreis gehören zusammen – Vater-Söhne Beziehung als Schlüssel</a:t>
            </a:r>
            <a:endParaRPr lang="de-CH" b="1" dirty="0">
              <a:solidFill>
                <a:srgbClr val="FF0000"/>
              </a:solidFill>
            </a:endParaRPr>
          </a:p>
          <a:p>
            <a:endParaRPr lang="de-CH" sz="2400" dirty="0">
              <a:solidFill>
                <a:srgbClr val="FF0000"/>
              </a:solidFill>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2907860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601533"/>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3.4. Die Einweihung des Tempels</a:t>
            </a:r>
            <a:endParaRPr lang="de-CH" sz="2400" dirty="0">
              <a:solidFill>
                <a:srgbClr val="FF0000"/>
              </a:solidFill>
            </a:endParaRPr>
          </a:p>
          <a:p>
            <a:pPr>
              <a:spcBef>
                <a:spcPts val="1200"/>
              </a:spcBef>
            </a:pPr>
            <a:r>
              <a:rPr lang="de-CH" sz="2000" u="sng" dirty="0" smtClean="0">
                <a:solidFill>
                  <a:srgbClr val="002060"/>
                </a:solidFill>
              </a:rPr>
              <a:t>2. Chronik 5, 12-14:</a:t>
            </a:r>
          </a:p>
          <a:p>
            <a:endParaRPr lang="de-CH" sz="1600" dirty="0" smtClean="0"/>
          </a:p>
          <a:p>
            <a:pPr>
              <a:spcAft>
                <a:spcPts val="1200"/>
              </a:spcAft>
            </a:pPr>
            <a:r>
              <a:rPr lang="de-CH" dirty="0" smtClean="0">
                <a:solidFill>
                  <a:srgbClr val="008000"/>
                </a:solidFill>
              </a:rPr>
              <a:t>12 und </a:t>
            </a:r>
            <a:r>
              <a:rPr lang="de-CH" dirty="0">
                <a:solidFill>
                  <a:srgbClr val="008000"/>
                </a:solidFill>
              </a:rPr>
              <a:t>alle Leviten, die Sänger waren, nämlich Asaf, Heman und </a:t>
            </a:r>
            <a:r>
              <a:rPr lang="de-CH" dirty="0" err="1">
                <a:solidFill>
                  <a:srgbClr val="008000"/>
                </a:solidFill>
              </a:rPr>
              <a:t>Jedutun</a:t>
            </a:r>
            <a:r>
              <a:rPr lang="de-CH" dirty="0">
                <a:solidFill>
                  <a:srgbClr val="008000"/>
                </a:solidFill>
              </a:rPr>
              <a:t> und ihre Söhne und Brüder, angetan mit feiner Leinwand, standen östlich vom Altar mit Zimbeln, Psaltern und Harfen und bei ihnen </a:t>
            </a:r>
            <a:r>
              <a:rPr lang="de-CH" dirty="0" err="1">
                <a:solidFill>
                  <a:srgbClr val="008000"/>
                </a:solidFill>
              </a:rPr>
              <a:t>hundertundzwanzig</a:t>
            </a:r>
            <a:r>
              <a:rPr lang="de-CH" dirty="0">
                <a:solidFill>
                  <a:srgbClr val="008000"/>
                </a:solidFill>
              </a:rPr>
              <a:t> Priester, die mit Trompeten bliesen. </a:t>
            </a:r>
          </a:p>
          <a:p>
            <a:pPr>
              <a:spcAft>
                <a:spcPts val="1200"/>
              </a:spcAft>
            </a:pPr>
            <a:r>
              <a:rPr lang="de-CH" dirty="0">
                <a:solidFill>
                  <a:srgbClr val="008000"/>
                </a:solidFill>
              </a:rPr>
              <a:t>13 </a:t>
            </a:r>
            <a:r>
              <a:rPr lang="de-CH" dirty="0">
                <a:solidFill>
                  <a:srgbClr val="FF0000"/>
                </a:solidFill>
              </a:rPr>
              <a:t>Und es war, als wäre es "einer," der trompetete und sänge, als hörte man "eine" Stimme loben und danken dem HERRN.</a:t>
            </a:r>
            <a:r>
              <a:rPr lang="de-CH" dirty="0">
                <a:solidFill>
                  <a:srgbClr val="008000"/>
                </a:solidFill>
              </a:rPr>
              <a:t> Und als sich die Stimme der Trompeten, Zimbeln und Saitenspiele erhob und man den HERRN lobte: »Er ist gütig, und seine Barmherzigkeit währt ewig«, da wurde das Haus des HERRN erfüllt mit einer Wolke, </a:t>
            </a:r>
          </a:p>
          <a:p>
            <a:pPr>
              <a:spcAft>
                <a:spcPts val="1200"/>
              </a:spcAft>
            </a:pPr>
            <a:r>
              <a:rPr lang="de-CH" dirty="0">
                <a:solidFill>
                  <a:srgbClr val="008000"/>
                </a:solidFill>
              </a:rPr>
              <a:t>14 sodass die Priester nicht zum Dienst hinzutreten konnten wegen der Wolke; denn die Herrlichkeit des HERRN erfüllte das Haus Gottes.</a:t>
            </a:r>
          </a:p>
          <a:p>
            <a:r>
              <a:rPr lang="de-CH" sz="2400" dirty="0" smtClean="0">
                <a:solidFill>
                  <a:srgbClr val="FF0000"/>
                </a:solidFill>
                <a:sym typeface="Wingdings" panose="05000000000000000000" pitchFamily="2" charset="2"/>
              </a:rPr>
              <a:t> In den Ordnungen Gottes und Einheit wohnt seine Herrlichkeit </a:t>
            </a:r>
            <a:endParaRPr lang="de-CH" sz="2400" dirty="0">
              <a:solidFill>
                <a:srgbClr val="FF0000"/>
              </a:solidFill>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185466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155531"/>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3.5. Der Lobpreis bei Jesus</a:t>
            </a:r>
          </a:p>
          <a:p>
            <a:pPr marL="342900" indent="-342900">
              <a:spcBef>
                <a:spcPts val="1200"/>
              </a:spcBef>
              <a:buFont typeface="Arial" panose="020B0604020202020204" pitchFamily="34" charset="0"/>
              <a:buChar char="•"/>
            </a:pPr>
            <a:r>
              <a:rPr lang="de-CH" sz="2400" dirty="0" smtClean="0">
                <a:solidFill>
                  <a:srgbClr val="002060"/>
                </a:solidFill>
              </a:rPr>
              <a:t>Lukas 1,46-55	Lobgesang der Maria</a:t>
            </a:r>
          </a:p>
          <a:p>
            <a:pPr marL="342900" indent="-342900">
              <a:spcBef>
                <a:spcPts val="1200"/>
              </a:spcBef>
              <a:buFont typeface="Arial" panose="020B0604020202020204" pitchFamily="34" charset="0"/>
              <a:buChar char="•"/>
            </a:pPr>
            <a:r>
              <a:rPr lang="de-CH" sz="2400" dirty="0" smtClean="0">
                <a:solidFill>
                  <a:srgbClr val="002060"/>
                </a:solidFill>
              </a:rPr>
              <a:t>Lukas 1,67-79	Lobpreis des Zacharias</a:t>
            </a:r>
          </a:p>
          <a:p>
            <a:pPr marL="342900" indent="-342900">
              <a:spcBef>
                <a:spcPts val="1200"/>
              </a:spcBef>
              <a:buFont typeface="Arial" panose="020B0604020202020204" pitchFamily="34" charset="0"/>
              <a:buChar char="•"/>
            </a:pPr>
            <a:r>
              <a:rPr lang="de-CH" sz="2400" dirty="0" smtClean="0">
                <a:solidFill>
                  <a:srgbClr val="002060"/>
                </a:solidFill>
              </a:rPr>
              <a:t>Lukas 2,13		Lobpreis der Engel</a:t>
            </a:r>
          </a:p>
          <a:p>
            <a:pPr marL="342900" indent="-342900">
              <a:spcBef>
                <a:spcPts val="1200"/>
              </a:spcBef>
              <a:buFont typeface="Arial" panose="020B0604020202020204" pitchFamily="34" charset="0"/>
              <a:buChar char="•"/>
            </a:pPr>
            <a:r>
              <a:rPr lang="de-CH" sz="2400" dirty="0" smtClean="0">
                <a:solidFill>
                  <a:srgbClr val="002060"/>
                </a:solidFill>
              </a:rPr>
              <a:t>Lukas 2,20		Lobpreis der Hirten</a:t>
            </a:r>
          </a:p>
          <a:p>
            <a:pPr marL="342900" indent="-342900">
              <a:spcBef>
                <a:spcPts val="1200"/>
              </a:spcBef>
              <a:buFont typeface="Arial" panose="020B0604020202020204" pitchFamily="34" charset="0"/>
              <a:buChar char="•"/>
            </a:pPr>
            <a:r>
              <a:rPr lang="de-CH" sz="2400" dirty="0" smtClean="0">
                <a:solidFill>
                  <a:srgbClr val="002060"/>
                </a:solidFill>
              </a:rPr>
              <a:t>Lukas 2,25-32	Lobpreis des Simeons</a:t>
            </a:r>
          </a:p>
          <a:p>
            <a:pPr marL="342900" indent="-342900">
              <a:spcBef>
                <a:spcPts val="1200"/>
              </a:spcBef>
              <a:buFont typeface="Arial" panose="020B0604020202020204" pitchFamily="34" charset="0"/>
              <a:buChar char="•"/>
            </a:pPr>
            <a:r>
              <a:rPr lang="de-CH" sz="2400" dirty="0" smtClean="0">
                <a:solidFill>
                  <a:srgbClr val="002060"/>
                </a:solidFill>
              </a:rPr>
              <a:t>Lukas 2, 36-40	Lobpreis der Hanna</a:t>
            </a:r>
          </a:p>
          <a:p>
            <a:pPr marL="342900" indent="-342900">
              <a:spcBef>
                <a:spcPts val="1200"/>
              </a:spcBef>
              <a:buFont typeface="Wingdings"/>
              <a:buChar char="à"/>
            </a:pPr>
            <a:r>
              <a:rPr lang="de-CH" sz="2400" dirty="0" smtClean="0">
                <a:solidFill>
                  <a:srgbClr val="FF0000"/>
                </a:solidFill>
                <a:sym typeface="Wingdings" panose="05000000000000000000" pitchFamily="2" charset="2"/>
              </a:rPr>
              <a:t>Prophetie und Lobpreis gehören zusammen</a:t>
            </a:r>
          </a:p>
          <a:p>
            <a:endParaRPr lang="de-CH" sz="1600" dirty="0" smtClean="0"/>
          </a:p>
          <a:p>
            <a:r>
              <a:rPr lang="de-CH" sz="2400" dirty="0" smtClean="0">
                <a:solidFill>
                  <a:srgbClr val="0070C0"/>
                </a:solidFill>
              </a:rPr>
              <a:t>loben (</a:t>
            </a:r>
            <a:r>
              <a:rPr lang="de-CH" sz="2400" dirty="0" err="1" smtClean="0">
                <a:solidFill>
                  <a:srgbClr val="0070C0"/>
                </a:solidFill>
              </a:rPr>
              <a:t>griech</a:t>
            </a:r>
            <a:r>
              <a:rPr lang="de-CH" sz="2400" dirty="0" smtClean="0">
                <a:solidFill>
                  <a:srgbClr val="0070C0"/>
                </a:solidFill>
              </a:rPr>
              <a:t>) = </a:t>
            </a:r>
            <a:r>
              <a:rPr lang="de-CH" sz="2400" dirty="0" err="1" smtClean="0">
                <a:solidFill>
                  <a:srgbClr val="0070C0"/>
                </a:solidFill>
              </a:rPr>
              <a:t>eulogeo</a:t>
            </a:r>
            <a:r>
              <a:rPr lang="de-CH" sz="2400" dirty="0" smtClean="0">
                <a:solidFill>
                  <a:srgbClr val="0070C0"/>
                </a:solidFill>
              </a:rPr>
              <a:t> = gutes sprechen, segnen, loben</a:t>
            </a:r>
          </a:p>
          <a:p>
            <a:endParaRPr lang="de-CH" sz="2400" dirty="0">
              <a:solidFill>
                <a:srgbClr val="FF0000"/>
              </a:solidFill>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124415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217087"/>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3.5. Der Lobpreis bei Jesus</a:t>
            </a:r>
          </a:p>
          <a:p>
            <a:pPr>
              <a:spcBef>
                <a:spcPts val="1200"/>
              </a:spcBef>
            </a:pPr>
            <a:r>
              <a:rPr lang="de-CH" sz="2400" u="sng" dirty="0" smtClean="0">
                <a:solidFill>
                  <a:srgbClr val="002060"/>
                </a:solidFill>
              </a:rPr>
              <a:t>Lukas 5,25-26 </a:t>
            </a:r>
          </a:p>
          <a:p>
            <a:pPr>
              <a:spcBef>
                <a:spcPts val="1200"/>
              </a:spcBef>
            </a:pPr>
            <a:r>
              <a:rPr lang="de-CH" sz="2000" dirty="0" smtClean="0">
                <a:solidFill>
                  <a:srgbClr val="008000"/>
                </a:solidFill>
              </a:rPr>
              <a:t>25 Und </a:t>
            </a:r>
            <a:r>
              <a:rPr lang="de-CH" sz="2000" dirty="0">
                <a:solidFill>
                  <a:srgbClr val="008000"/>
                </a:solidFill>
              </a:rPr>
              <a:t>sogleich stand er auf vor ihren Augen und nahm das Bett, auf dem er gelegen hatte, und ging heim </a:t>
            </a:r>
            <a:r>
              <a:rPr lang="de-CH" sz="2000" dirty="0">
                <a:solidFill>
                  <a:srgbClr val="FF0000"/>
                </a:solidFill>
              </a:rPr>
              <a:t>und pries Gott. </a:t>
            </a:r>
          </a:p>
          <a:p>
            <a:r>
              <a:rPr lang="de-CH" sz="2000" dirty="0">
                <a:solidFill>
                  <a:srgbClr val="008000"/>
                </a:solidFill>
              </a:rPr>
              <a:t>26 Und sie entsetzten sich alle und priesen Gott und wurden von Furcht erfüllt und sprachen: Wir haben heute seltsame Dinge gesehen. </a:t>
            </a:r>
            <a:endParaRPr lang="de-CH" sz="2000" dirty="0" smtClean="0">
              <a:solidFill>
                <a:srgbClr val="008000"/>
              </a:solidFill>
            </a:endParaRPr>
          </a:p>
          <a:p>
            <a:pPr>
              <a:spcBef>
                <a:spcPts val="1200"/>
              </a:spcBef>
            </a:pPr>
            <a:r>
              <a:rPr lang="de-CH" sz="2400" u="sng" dirty="0" smtClean="0">
                <a:solidFill>
                  <a:srgbClr val="002060"/>
                </a:solidFill>
              </a:rPr>
              <a:t>Lukas </a:t>
            </a:r>
            <a:r>
              <a:rPr lang="de-CH" sz="2400" u="sng" dirty="0">
                <a:solidFill>
                  <a:srgbClr val="002060"/>
                </a:solidFill>
              </a:rPr>
              <a:t>7,15-16</a:t>
            </a:r>
          </a:p>
          <a:p>
            <a:r>
              <a:rPr lang="de-CH" sz="2000" dirty="0">
                <a:solidFill>
                  <a:srgbClr val="008000"/>
                </a:solidFill>
              </a:rPr>
              <a:t>Und der Tote richtete sich auf und fing an zu reden, und Jesus gab ihn seiner Mutter. </a:t>
            </a:r>
          </a:p>
          <a:p>
            <a:r>
              <a:rPr lang="de-CH" sz="2000" dirty="0">
                <a:solidFill>
                  <a:srgbClr val="008000"/>
                </a:solidFill>
              </a:rPr>
              <a:t>16 Und Furcht ergriff sie alle, </a:t>
            </a:r>
            <a:r>
              <a:rPr lang="de-CH" sz="2000" dirty="0">
                <a:solidFill>
                  <a:srgbClr val="FF0000"/>
                </a:solidFill>
              </a:rPr>
              <a:t>und sie priesen Gott </a:t>
            </a:r>
            <a:r>
              <a:rPr lang="de-CH" sz="2000" dirty="0">
                <a:solidFill>
                  <a:srgbClr val="008000"/>
                </a:solidFill>
              </a:rPr>
              <a:t>und sprachen: Es ist ein großer Prophet unter uns aufgestanden, und: Gott hat sein Volk besucht</a:t>
            </a:r>
            <a:r>
              <a:rPr lang="de-CH" sz="2000" dirty="0"/>
              <a:t>. </a:t>
            </a:r>
          </a:p>
          <a:p>
            <a:pPr>
              <a:spcBef>
                <a:spcPts val="1200"/>
              </a:spcBef>
            </a:pPr>
            <a:r>
              <a:rPr lang="de-CH" sz="2400" dirty="0" smtClean="0">
                <a:solidFill>
                  <a:srgbClr val="0070C0"/>
                </a:solidFill>
              </a:rPr>
              <a:t>preisen </a:t>
            </a:r>
            <a:r>
              <a:rPr lang="de-CH" sz="2400" dirty="0">
                <a:solidFill>
                  <a:srgbClr val="0070C0"/>
                </a:solidFill>
              </a:rPr>
              <a:t>(</a:t>
            </a:r>
            <a:r>
              <a:rPr lang="de-CH" sz="2400" dirty="0" err="1">
                <a:solidFill>
                  <a:srgbClr val="0070C0"/>
                </a:solidFill>
              </a:rPr>
              <a:t>griech</a:t>
            </a:r>
            <a:r>
              <a:rPr lang="de-CH" sz="2400" dirty="0">
                <a:solidFill>
                  <a:srgbClr val="0070C0"/>
                </a:solidFill>
              </a:rPr>
              <a:t>.) = </a:t>
            </a:r>
            <a:r>
              <a:rPr lang="de-CH" sz="2400" dirty="0" err="1">
                <a:solidFill>
                  <a:srgbClr val="0070C0"/>
                </a:solidFill>
              </a:rPr>
              <a:t>doxazo</a:t>
            </a:r>
            <a:r>
              <a:rPr lang="de-CH" sz="2400" dirty="0">
                <a:solidFill>
                  <a:srgbClr val="0070C0"/>
                </a:solidFill>
              </a:rPr>
              <a:t> = verherrlichen, ehren, rühmen</a:t>
            </a:r>
          </a:p>
          <a:p>
            <a:pPr>
              <a:spcBef>
                <a:spcPts val="1200"/>
              </a:spcBef>
            </a:pPr>
            <a:r>
              <a:rPr lang="de-CH" sz="2400" dirty="0" smtClean="0">
                <a:solidFill>
                  <a:srgbClr val="FF0000"/>
                </a:solidFill>
                <a:sym typeface="Wingdings" panose="05000000000000000000" pitchFamily="2" charset="2"/>
              </a:rPr>
              <a:t> Die Wunder von Jesus lösen bei den Leuten Lobpreis aus.</a:t>
            </a:r>
            <a:endParaRPr lang="de-CH" sz="2400" dirty="0" smtClean="0">
              <a:solidFill>
                <a:srgbClr val="FF0000"/>
              </a:solidFill>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53220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4308872"/>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3.5. Der Lobpreis bei Jesus</a:t>
            </a:r>
          </a:p>
          <a:p>
            <a:pPr>
              <a:spcBef>
                <a:spcPts val="1200"/>
              </a:spcBef>
            </a:pPr>
            <a:r>
              <a:rPr lang="de-CH" sz="2400" u="sng" dirty="0" smtClean="0">
                <a:solidFill>
                  <a:srgbClr val="002060"/>
                </a:solidFill>
                <a:sym typeface="Wingdings" panose="05000000000000000000" pitchFamily="2" charset="2"/>
              </a:rPr>
              <a:t>Johannes 21,19</a:t>
            </a:r>
          </a:p>
          <a:p>
            <a:pPr>
              <a:spcBef>
                <a:spcPts val="1200"/>
              </a:spcBef>
            </a:pPr>
            <a:r>
              <a:rPr lang="de-CH" sz="2000" dirty="0">
                <a:solidFill>
                  <a:srgbClr val="008000"/>
                </a:solidFill>
              </a:rPr>
              <a:t>Das sagte er aber, um anzuzeigen, mit welchem Tod er </a:t>
            </a:r>
            <a:r>
              <a:rPr lang="de-CH" sz="2000" dirty="0">
                <a:solidFill>
                  <a:srgbClr val="FF0000"/>
                </a:solidFill>
              </a:rPr>
              <a:t>Gott preisen würde</a:t>
            </a:r>
            <a:r>
              <a:rPr lang="de-CH" sz="2000" dirty="0">
                <a:solidFill>
                  <a:srgbClr val="008000"/>
                </a:solidFill>
              </a:rPr>
              <a:t>. Und als er das gesagt hatte, spricht er zu ihm: Folge mir nach!</a:t>
            </a:r>
            <a:endParaRPr lang="de-CH" sz="2000" dirty="0">
              <a:solidFill>
                <a:srgbClr val="008000"/>
              </a:solidFill>
              <a:sym typeface="Wingdings" panose="05000000000000000000" pitchFamily="2" charset="2"/>
            </a:endParaRPr>
          </a:p>
          <a:p>
            <a:pPr>
              <a:spcBef>
                <a:spcPts val="1200"/>
              </a:spcBef>
            </a:pPr>
            <a:endParaRPr lang="de-CH" sz="2400" u="sng" dirty="0" smtClean="0">
              <a:solidFill>
                <a:srgbClr val="002060"/>
              </a:solidFill>
              <a:sym typeface="Wingdings" panose="05000000000000000000" pitchFamily="2" charset="2"/>
            </a:endParaRPr>
          </a:p>
          <a:p>
            <a:pPr>
              <a:spcBef>
                <a:spcPts val="1200"/>
              </a:spcBef>
            </a:pPr>
            <a:r>
              <a:rPr lang="de-CH" sz="2400" u="sng" dirty="0" smtClean="0">
                <a:solidFill>
                  <a:srgbClr val="002060"/>
                </a:solidFill>
                <a:sym typeface="Wingdings" panose="05000000000000000000" pitchFamily="2" charset="2"/>
              </a:rPr>
              <a:t>Markus 14,26: </a:t>
            </a:r>
          </a:p>
          <a:p>
            <a:pPr>
              <a:spcBef>
                <a:spcPts val="1200"/>
              </a:spcBef>
            </a:pPr>
            <a:r>
              <a:rPr lang="de-CH" sz="2000" dirty="0" smtClean="0">
                <a:solidFill>
                  <a:srgbClr val="008000"/>
                </a:solidFill>
              </a:rPr>
              <a:t>Und </a:t>
            </a:r>
            <a:r>
              <a:rPr lang="de-CH" sz="2000" dirty="0">
                <a:solidFill>
                  <a:srgbClr val="008000"/>
                </a:solidFill>
              </a:rPr>
              <a:t>als sie </a:t>
            </a:r>
            <a:r>
              <a:rPr lang="de-CH" sz="2000" dirty="0">
                <a:solidFill>
                  <a:srgbClr val="FF0000"/>
                </a:solidFill>
              </a:rPr>
              <a:t>den Lobgesang gesungen </a:t>
            </a:r>
            <a:r>
              <a:rPr lang="de-CH" sz="2000" dirty="0">
                <a:solidFill>
                  <a:srgbClr val="008000"/>
                </a:solidFill>
              </a:rPr>
              <a:t>hatten, gingen sie hinaus an den Ölberg. </a:t>
            </a:r>
            <a:endParaRPr lang="de-CH" sz="2000" dirty="0">
              <a:solidFill>
                <a:srgbClr val="008000"/>
              </a:solidFill>
              <a:sym typeface="Wingdings" panose="05000000000000000000" pitchFamily="2" charset="2"/>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274100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910</Words>
  <Application>Microsoft Office PowerPoint</Application>
  <PresentationFormat>Bildschirmpräsentation (4:3)</PresentationFormat>
  <Paragraphs>196</Paragraphs>
  <Slides>19</Slides>
  <Notes>0</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Lobpreis 3</dc:title>
  <dc:creator>aschwab</dc:creator>
  <cp:lastModifiedBy>aschwab</cp:lastModifiedBy>
  <cp:revision>160</cp:revision>
  <dcterms:created xsi:type="dcterms:W3CDTF">2015-01-03T20:06:13Z</dcterms:created>
  <dcterms:modified xsi:type="dcterms:W3CDTF">2016-08-13T19:27:48Z</dcterms:modified>
</cp:coreProperties>
</file>