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95" r:id="rId2"/>
    <p:sldId id="301" r:id="rId3"/>
    <p:sldId id="317" r:id="rId4"/>
    <p:sldId id="315" r:id="rId5"/>
    <p:sldId id="316" r:id="rId6"/>
    <p:sldId id="306" r:id="rId7"/>
    <p:sldId id="309" r:id="rId8"/>
    <p:sldId id="310" r:id="rId9"/>
    <p:sldId id="311" r:id="rId10"/>
    <p:sldId id="312" r:id="rId11"/>
    <p:sldId id="313" r:id="rId12"/>
    <p:sldId id="314" r:id="rId1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33CC"/>
    <a:srgbClr val="0066CC"/>
    <a:srgbClr val="008000"/>
    <a:srgbClr val="00CC00"/>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D7D261-960A-47F9-BFBF-52199B0A0CDF}" type="datetimeFigureOut">
              <a:rPr lang="de-CH" smtClean="0"/>
              <a:t>04.09.2016</a:t>
            </a:fld>
            <a:endParaRPr lang="de-CH"/>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A5A483-1CF1-4BD8-9199-CE340439B2D2}" type="slidenum">
              <a:rPr lang="de-CH" smtClean="0"/>
              <a:t>‹Nr.›</a:t>
            </a:fld>
            <a:endParaRPr lang="de-CH"/>
          </a:p>
        </p:txBody>
      </p:sp>
    </p:spTree>
    <p:extLst>
      <p:ext uri="{BB962C8B-B14F-4D97-AF65-F5344CB8AC3E}">
        <p14:creationId xmlns:p14="http://schemas.microsoft.com/office/powerpoint/2010/main" val="830501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smtClean="0"/>
              <a:t>.</a:t>
            </a:r>
            <a:endParaRPr lang="de-CH" dirty="0"/>
          </a:p>
        </p:txBody>
      </p:sp>
      <p:sp>
        <p:nvSpPr>
          <p:cNvPr id="4" name="Foliennummernplatzhalter 3"/>
          <p:cNvSpPr>
            <a:spLocks noGrp="1"/>
          </p:cNvSpPr>
          <p:nvPr>
            <p:ph type="sldNum" sz="quarter" idx="10"/>
          </p:nvPr>
        </p:nvSpPr>
        <p:spPr/>
        <p:txBody>
          <a:bodyPr/>
          <a:lstStyle/>
          <a:p>
            <a:fld id="{55A5A483-1CF1-4BD8-9199-CE340439B2D2}" type="slidenum">
              <a:rPr lang="de-CH" smtClean="0"/>
              <a:t>3</a:t>
            </a:fld>
            <a:endParaRPr lang="de-CH"/>
          </a:p>
        </p:txBody>
      </p:sp>
    </p:spTree>
    <p:extLst>
      <p:ext uri="{BB962C8B-B14F-4D97-AF65-F5344CB8AC3E}">
        <p14:creationId xmlns:p14="http://schemas.microsoft.com/office/powerpoint/2010/main" val="1404101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CH"/>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CH"/>
          </a:p>
        </p:txBody>
      </p:sp>
      <p:sp>
        <p:nvSpPr>
          <p:cNvPr id="4" name="Datumsplatzhalter 3"/>
          <p:cNvSpPr>
            <a:spLocks noGrp="1"/>
          </p:cNvSpPr>
          <p:nvPr>
            <p:ph type="dt" sz="half" idx="10"/>
          </p:nvPr>
        </p:nvSpPr>
        <p:spPr/>
        <p:txBody>
          <a:bodyPr/>
          <a:lstStyle/>
          <a:p>
            <a:fld id="{6B796B6C-B450-47B7-BF91-4C4B87E701A0}" type="datetimeFigureOut">
              <a:rPr lang="de-CH" smtClean="0"/>
              <a:t>04.09.2016</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1891243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6B796B6C-B450-47B7-BF91-4C4B87E701A0}" type="datetimeFigureOut">
              <a:rPr lang="de-CH" smtClean="0"/>
              <a:t>04.09.2016</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1313016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6B796B6C-B450-47B7-BF91-4C4B87E701A0}" type="datetimeFigureOut">
              <a:rPr lang="de-CH" smtClean="0"/>
              <a:t>04.09.2016</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2337920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6B796B6C-B450-47B7-BF91-4C4B87E701A0}" type="datetimeFigureOut">
              <a:rPr lang="de-CH" smtClean="0"/>
              <a:t>04.09.2016</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605877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6B796B6C-B450-47B7-BF91-4C4B87E701A0}" type="datetimeFigureOut">
              <a:rPr lang="de-CH" smtClean="0"/>
              <a:t>04.09.2016</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1345968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p>
            <a:fld id="{6B796B6C-B450-47B7-BF91-4C4B87E701A0}" type="datetimeFigureOut">
              <a:rPr lang="de-CH" smtClean="0"/>
              <a:t>04.09.2016</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4226713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p>
            <a:fld id="{6B796B6C-B450-47B7-BF91-4C4B87E701A0}" type="datetimeFigureOut">
              <a:rPr lang="de-CH" smtClean="0"/>
              <a:t>04.09.2016</a:t>
            </a:fld>
            <a:endParaRPr lang="de-CH"/>
          </a:p>
        </p:txBody>
      </p:sp>
      <p:sp>
        <p:nvSpPr>
          <p:cNvPr id="8" name="Fußzeilenplatzhalter 7"/>
          <p:cNvSpPr>
            <a:spLocks noGrp="1"/>
          </p:cNvSpPr>
          <p:nvPr>
            <p:ph type="ftr" sz="quarter" idx="11"/>
          </p:nvPr>
        </p:nvSpPr>
        <p:spPr/>
        <p:txBody>
          <a:bodyPr/>
          <a:lstStyle/>
          <a:p>
            <a:endParaRPr lang="de-CH"/>
          </a:p>
        </p:txBody>
      </p:sp>
      <p:sp>
        <p:nvSpPr>
          <p:cNvPr id="9" name="Foliennummernplatzhalter 8"/>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1179894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p>
            <a:fld id="{6B796B6C-B450-47B7-BF91-4C4B87E701A0}" type="datetimeFigureOut">
              <a:rPr lang="de-CH" smtClean="0"/>
              <a:t>04.09.2016</a:t>
            </a:fld>
            <a:endParaRPr lang="de-CH"/>
          </a:p>
        </p:txBody>
      </p:sp>
      <p:sp>
        <p:nvSpPr>
          <p:cNvPr id="4" name="Fußzeilenplatzhalter 3"/>
          <p:cNvSpPr>
            <a:spLocks noGrp="1"/>
          </p:cNvSpPr>
          <p:nvPr>
            <p:ph type="ftr" sz="quarter" idx="11"/>
          </p:nvPr>
        </p:nvSpPr>
        <p:spPr/>
        <p:txBody>
          <a:bodyPr/>
          <a:lstStyle/>
          <a:p>
            <a:endParaRPr lang="de-CH"/>
          </a:p>
        </p:txBody>
      </p:sp>
      <p:sp>
        <p:nvSpPr>
          <p:cNvPr id="5" name="Foliennummernplatzhalter 4"/>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1196398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6B796B6C-B450-47B7-BF91-4C4B87E701A0}" type="datetimeFigureOut">
              <a:rPr lang="de-CH" smtClean="0"/>
              <a:t>04.09.2016</a:t>
            </a:fld>
            <a:endParaRPr lang="de-CH"/>
          </a:p>
        </p:txBody>
      </p:sp>
      <p:sp>
        <p:nvSpPr>
          <p:cNvPr id="3" name="Fußzeilenplatzhalter 2"/>
          <p:cNvSpPr>
            <a:spLocks noGrp="1"/>
          </p:cNvSpPr>
          <p:nvPr>
            <p:ph type="ftr" sz="quarter" idx="11"/>
          </p:nvPr>
        </p:nvSpPr>
        <p:spPr/>
        <p:txBody>
          <a:bodyPr/>
          <a:lstStyle/>
          <a:p>
            <a:endParaRPr lang="de-CH"/>
          </a:p>
        </p:txBody>
      </p:sp>
      <p:sp>
        <p:nvSpPr>
          <p:cNvPr id="4" name="Foliennummernplatzhalter 3"/>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1058861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6B796B6C-B450-47B7-BF91-4C4B87E701A0}" type="datetimeFigureOut">
              <a:rPr lang="de-CH" smtClean="0"/>
              <a:t>04.09.2016</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1448261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6B796B6C-B450-47B7-BF91-4C4B87E701A0}" type="datetimeFigureOut">
              <a:rPr lang="de-CH" smtClean="0"/>
              <a:t>04.09.2016</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1074600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alpha val="47000"/>
          </a:schemeClr>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CH"/>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796B6C-B450-47B7-BF91-4C4B87E701A0}" type="datetimeFigureOut">
              <a:rPr lang="de-CH" smtClean="0"/>
              <a:t>04.09.2016</a:t>
            </a:fld>
            <a:endParaRPr lang="de-CH"/>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2D591C-DCF3-4E57-9A1C-36F41DB2AD59}" type="slidenum">
              <a:rPr lang="de-CH" smtClean="0"/>
              <a:t>‹Nr.›</a:t>
            </a:fld>
            <a:endParaRPr lang="de-CH"/>
          </a:p>
        </p:txBody>
      </p:sp>
    </p:spTree>
    <p:extLst>
      <p:ext uri="{BB962C8B-B14F-4D97-AF65-F5344CB8AC3E}">
        <p14:creationId xmlns:p14="http://schemas.microsoft.com/office/powerpoint/2010/main" val="18834156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bibleserver.com/text/LUT/Apostelgeschichte16,25" TargetMode="External"/><Relationship Id="rId2" Type="http://schemas.openxmlformats.org/officeDocument/2006/relationships/hyperlink" Target="http://www.bibleserver.com/text/LUT/Apostelgeschichte11,18" TargetMode="External"/><Relationship Id="rId1" Type="http://schemas.openxmlformats.org/officeDocument/2006/relationships/slideLayout" Target="../slideLayouts/slideLayout7.xml"/><Relationship Id="rId4" Type="http://schemas.openxmlformats.org/officeDocument/2006/relationships/hyperlink" Target="http://www.bibleserver.com/text/LUT/Apostelgeschichte21,20"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Lobpreis</a:t>
            </a:r>
            <a:endParaRPr lang="de-CH" sz="2800" b="1" dirty="0"/>
          </a:p>
        </p:txBody>
      </p:sp>
      <p:sp>
        <p:nvSpPr>
          <p:cNvPr id="3" name="Textfeld 2"/>
          <p:cNvSpPr txBox="1"/>
          <p:nvPr/>
        </p:nvSpPr>
        <p:spPr>
          <a:xfrm>
            <a:off x="539552" y="677821"/>
            <a:ext cx="8568951" cy="5693866"/>
          </a:xfrm>
          <a:prstGeom prst="rect">
            <a:avLst/>
          </a:prstGeom>
          <a:noFill/>
        </p:spPr>
        <p:txBody>
          <a:bodyPr wrap="square" rtlCol="0">
            <a:spAutoFit/>
          </a:bodyPr>
          <a:lstStyle/>
          <a:p>
            <a:pPr>
              <a:spcBef>
                <a:spcPts val="1200"/>
              </a:spcBef>
            </a:pPr>
            <a:r>
              <a:rPr lang="de-CH" sz="2400" b="1" dirty="0" smtClean="0">
                <a:solidFill>
                  <a:srgbClr val="C00000"/>
                </a:solidFill>
              </a:rPr>
              <a:t>3. Geschichte des Lobpreises</a:t>
            </a:r>
          </a:p>
          <a:p>
            <a:pPr marL="457200" indent="-457200">
              <a:spcBef>
                <a:spcPts val="1200"/>
              </a:spcBef>
              <a:buFont typeface="+mj-lt"/>
              <a:buAutoNum type="arabicPeriod"/>
            </a:pPr>
            <a:r>
              <a:rPr lang="de-CH" sz="2400" dirty="0" smtClean="0">
                <a:solidFill>
                  <a:srgbClr val="002060"/>
                </a:solidFill>
              </a:rPr>
              <a:t>Die ersten Lobpreislieder</a:t>
            </a:r>
          </a:p>
          <a:p>
            <a:pPr marL="457200" indent="-457200">
              <a:spcBef>
                <a:spcPts val="1200"/>
              </a:spcBef>
              <a:buFont typeface="+mj-lt"/>
              <a:buAutoNum type="arabicPeriod"/>
            </a:pPr>
            <a:r>
              <a:rPr lang="de-CH" sz="2400" dirty="0" smtClean="0">
                <a:solidFill>
                  <a:srgbClr val="002060"/>
                </a:solidFill>
              </a:rPr>
              <a:t>Die Psalmen </a:t>
            </a:r>
          </a:p>
          <a:p>
            <a:pPr marL="457200" indent="-457200">
              <a:spcBef>
                <a:spcPts val="1200"/>
              </a:spcBef>
              <a:buFont typeface="+mj-lt"/>
              <a:buAutoNum type="arabicPeriod"/>
            </a:pPr>
            <a:r>
              <a:rPr lang="de-CH" sz="2400" dirty="0" smtClean="0">
                <a:solidFill>
                  <a:srgbClr val="002060"/>
                </a:solidFill>
              </a:rPr>
              <a:t>Der Tempeldienst bei David</a:t>
            </a:r>
          </a:p>
          <a:p>
            <a:pPr marL="457200" indent="-457200">
              <a:spcBef>
                <a:spcPts val="1200"/>
              </a:spcBef>
              <a:buFont typeface="+mj-lt"/>
              <a:buAutoNum type="arabicPeriod"/>
            </a:pPr>
            <a:r>
              <a:rPr lang="de-CH" sz="2400" dirty="0" smtClean="0">
                <a:solidFill>
                  <a:srgbClr val="002060"/>
                </a:solidFill>
              </a:rPr>
              <a:t>Die Einweihung des Tempels</a:t>
            </a:r>
          </a:p>
          <a:p>
            <a:pPr marL="457200" indent="-457200">
              <a:spcBef>
                <a:spcPts val="1200"/>
              </a:spcBef>
              <a:buFont typeface="+mj-lt"/>
              <a:buAutoNum type="arabicPeriod"/>
            </a:pPr>
            <a:r>
              <a:rPr lang="de-CH" sz="2400" dirty="0" smtClean="0">
                <a:solidFill>
                  <a:srgbClr val="002060"/>
                </a:solidFill>
              </a:rPr>
              <a:t>Der Lobpreis bei Jesus</a:t>
            </a:r>
          </a:p>
          <a:p>
            <a:pPr marL="457200" indent="-457200">
              <a:spcBef>
                <a:spcPts val="1200"/>
              </a:spcBef>
              <a:buFont typeface="+mj-lt"/>
              <a:buAutoNum type="arabicPeriod"/>
            </a:pPr>
            <a:r>
              <a:rPr lang="de-CH" sz="2400" dirty="0" smtClean="0">
                <a:solidFill>
                  <a:srgbClr val="002060"/>
                </a:solidFill>
              </a:rPr>
              <a:t>Der Lobpreis der ersten Gemeinde</a:t>
            </a:r>
          </a:p>
          <a:p>
            <a:pPr marL="457200" indent="-457200">
              <a:spcBef>
                <a:spcPts val="1200"/>
              </a:spcBef>
              <a:buFont typeface="+mj-lt"/>
              <a:buAutoNum type="arabicPeriod"/>
            </a:pPr>
            <a:r>
              <a:rPr lang="de-CH" sz="2400" dirty="0" smtClean="0">
                <a:solidFill>
                  <a:srgbClr val="002060"/>
                </a:solidFill>
              </a:rPr>
              <a:t>Vom Lobpreis zum Kirchenlied</a:t>
            </a:r>
          </a:p>
          <a:p>
            <a:pPr marL="457200" indent="-457200">
              <a:spcBef>
                <a:spcPts val="1200"/>
              </a:spcBef>
              <a:buFont typeface="+mj-lt"/>
              <a:buAutoNum type="arabicPeriod"/>
            </a:pPr>
            <a:r>
              <a:rPr lang="de-CH" sz="2400" dirty="0" smtClean="0">
                <a:solidFill>
                  <a:srgbClr val="002060"/>
                </a:solidFill>
              </a:rPr>
              <a:t>Vom Kirchenlied zum Lobpreis</a:t>
            </a:r>
          </a:p>
          <a:p>
            <a:pPr marL="457200" indent="-457200">
              <a:spcBef>
                <a:spcPts val="1200"/>
              </a:spcBef>
              <a:buFont typeface="+mj-lt"/>
              <a:buAutoNum type="arabicPeriod"/>
            </a:pPr>
            <a:r>
              <a:rPr lang="de-CH" sz="2400" dirty="0" smtClean="0">
                <a:solidFill>
                  <a:srgbClr val="002060"/>
                </a:solidFill>
              </a:rPr>
              <a:t>Der Lobpreis der Engel</a:t>
            </a:r>
          </a:p>
          <a:p>
            <a:pPr marL="457200" indent="-457200">
              <a:spcBef>
                <a:spcPts val="1200"/>
              </a:spcBef>
              <a:buFont typeface="+mj-lt"/>
              <a:buAutoNum type="arabicPeriod"/>
            </a:pPr>
            <a:r>
              <a:rPr lang="de-CH" sz="2400" dirty="0" smtClean="0">
                <a:solidFill>
                  <a:srgbClr val="002060"/>
                </a:solidFill>
              </a:rPr>
              <a:t>Der Lobpreis im Himmel</a:t>
            </a:r>
          </a:p>
        </p:txBody>
      </p:sp>
    </p:spTree>
    <p:extLst>
      <p:ext uri="{BB962C8B-B14F-4D97-AF65-F5344CB8AC3E}">
        <p14:creationId xmlns:p14="http://schemas.microsoft.com/office/powerpoint/2010/main" val="58428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Lobpreis</a:t>
            </a:r>
            <a:endParaRPr lang="de-CH" sz="2800" b="1" dirty="0"/>
          </a:p>
        </p:txBody>
      </p:sp>
      <p:sp>
        <p:nvSpPr>
          <p:cNvPr id="3" name="Textfeld 2"/>
          <p:cNvSpPr txBox="1"/>
          <p:nvPr/>
        </p:nvSpPr>
        <p:spPr>
          <a:xfrm>
            <a:off x="530356" y="657942"/>
            <a:ext cx="8568951" cy="4416594"/>
          </a:xfrm>
          <a:prstGeom prst="rect">
            <a:avLst/>
          </a:prstGeom>
          <a:noFill/>
        </p:spPr>
        <p:txBody>
          <a:bodyPr wrap="square" rtlCol="0">
            <a:spAutoFit/>
          </a:bodyPr>
          <a:lstStyle/>
          <a:p>
            <a:pPr>
              <a:spcBef>
                <a:spcPts val="1200"/>
              </a:spcBef>
            </a:pPr>
            <a:r>
              <a:rPr lang="de-CH" sz="2400" b="1" dirty="0" smtClean="0">
                <a:solidFill>
                  <a:srgbClr val="C00000"/>
                </a:solidFill>
              </a:rPr>
              <a:t>3. Geschichte des Lobpreises</a:t>
            </a:r>
          </a:p>
          <a:p>
            <a:pPr>
              <a:spcBef>
                <a:spcPts val="1200"/>
              </a:spcBef>
            </a:pPr>
            <a:r>
              <a:rPr lang="de-CH" sz="2400" b="1" dirty="0" smtClean="0">
                <a:solidFill>
                  <a:srgbClr val="002060"/>
                </a:solidFill>
              </a:rPr>
              <a:t>3.7. Der Lobpreis im Himmel</a:t>
            </a:r>
          </a:p>
          <a:p>
            <a:pPr>
              <a:spcBef>
                <a:spcPts val="1200"/>
              </a:spcBef>
            </a:pPr>
            <a:r>
              <a:rPr lang="de-CH" sz="2400" u="sng" dirty="0" smtClean="0"/>
              <a:t>Offenbarung 15,2-4</a:t>
            </a:r>
          </a:p>
          <a:p>
            <a:pPr>
              <a:spcBef>
                <a:spcPts val="600"/>
              </a:spcBef>
            </a:pPr>
            <a:r>
              <a:rPr lang="de-CH" sz="2000" dirty="0">
                <a:solidFill>
                  <a:srgbClr val="008000"/>
                </a:solidFill>
              </a:rPr>
              <a:t>2b die standen an dem gläsernen Meer und hatten </a:t>
            </a:r>
            <a:r>
              <a:rPr lang="de-CH" sz="2000" dirty="0">
                <a:solidFill>
                  <a:srgbClr val="FF0000"/>
                </a:solidFill>
              </a:rPr>
              <a:t>Gottes Harfen </a:t>
            </a:r>
          </a:p>
          <a:p>
            <a:pPr>
              <a:spcBef>
                <a:spcPts val="600"/>
              </a:spcBef>
            </a:pPr>
            <a:r>
              <a:rPr lang="de-CH" sz="2000" dirty="0">
                <a:solidFill>
                  <a:srgbClr val="008000"/>
                </a:solidFill>
              </a:rPr>
              <a:t>3 und </a:t>
            </a:r>
            <a:r>
              <a:rPr lang="de-CH" sz="2000" dirty="0">
                <a:solidFill>
                  <a:srgbClr val="FF0000"/>
                </a:solidFill>
              </a:rPr>
              <a:t>sangen das Lied des Mose</a:t>
            </a:r>
            <a:r>
              <a:rPr lang="de-CH" sz="2000" dirty="0">
                <a:solidFill>
                  <a:srgbClr val="008000"/>
                </a:solidFill>
              </a:rPr>
              <a:t>, des Knechtes Gottes, und </a:t>
            </a:r>
            <a:r>
              <a:rPr lang="de-CH" sz="2000" dirty="0">
                <a:solidFill>
                  <a:srgbClr val="FF0000"/>
                </a:solidFill>
              </a:rPr>
              <a:t>das Lied des Lammes</a:t>
            </a:r>
            <a:r>
              <a:rPr lang="de-CH" sz="2000" dirty="0">
                <a:solidFill>
                  <a:srgbClr val="008000"/>
                </a:solidFill>
              </a:rPr>
              <a:t>: Groß und wunderbar sind deine Werke, Herr, allmächtiger Gott! Gerecht und wahrhaftig sind deine Wege, du König der Völker. </a:t>
            </a:r>
          </a:p>
          <a:p>
            <a:pPr>
              <a:spcBef>
                <a:spcPts val="600"/>
              </a:spcBef>
            </a:pPr>
            <a:r>
              <a:rPr lang="de-CH" sz="2000" dirty="0">
                <a:solidFill>
                  <a:srgbClr val="008000"/>
                </a:solidFill>
              </a:rPr>
              <a:t>4 Wer sollte dich, Herr, nicht fürchten und deinen Namen nicht preisen? Denn du allein bist heilig! Ja, alle Völker werden kommen und anbeten vor dir, denn deine gerechten Gerichte sind offenbar geworden.</a:t>
            </a:r>
          </a:p>
          <a:p>
            <a:pPr>
              <a:spcBef>
                <a:spcPts val="1200"/>
              </a:spcBef>
            </a:pPr>
            <a:endParaRPr lang="de-CH" sz="2400" u="sng" dirty="0" smtClean="0"/>
          </a:p>
        </p:txBody>
      </p:sp>
    </p:spTree>
    <p:extLst>
      <p:ext uri="{BB962C8B-B14F-4D97-AF65-F5344CB8AC3E}">
        <p14:creationId xmlns:p14="http://schemas.microsoft.com/office/powerpoint/2010/main" val="16041650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Lobpreis</a:t>
            </a:r>
            <a:endParaRPr lang="de-CH" sz="2800" b="1" dirty="0"/>
          </a:p>
        </p:txBody>
      </p:sp>
      <p:sp>
        <p:nvSpPr>
          <p:cNvPr id="3" name="Textfeld 2"/>
          <p:cNvSpPr txBox="1"/>
          <p:nvPr/>
        </p:nvSpPr>
        <p:spPr>
          <a:xfrm>
            <a:off x="530356" y="657942"/>
            <a:ext cx="8568951" cy="6201698"/>
          </a:xfrm>
          <a:prstGeom prst="rect">
            <a:avLst/>
          </a:prstGeom>
          <a:noFill/>
        </p:spPr>
        <p:txBody>
          <a:bodyPr wrap="square" rtlCol="0">
            <a:spAutoFit/>
          </a:bodyPr>
          <a:lstStyle/>
          <a:p>
            <a:pPr>
              <a:spcBef>
                <a:spcPts val="1200"/>
              </a:spcBef>
            </a:pPr>
            <a:r>
              <a:rPr lang="de-CH" sz="2400" b="1" dirty="0" smtClean="0">
                <a:solidFill>
                  <a:srgbClr val="C00000"/>
                </a:solidFill>
              </a:rPr>
              <a:t>3. Geschichte des Lobpreises</a:t>
            </a:r>
          </a:p>
          <a:p>
            <a:pPr>
              <a:spcBef>
                <a:spcPts val="1200"/>
              </a:spcBef>
            </a:pPr>
            <a:r>
              <a:rPr lang="de-CH" sz="2400" b="1" dirty="0" smtClean="0">
                <a:solidFill>
                  <a:srgbClr val="002060"/>
                </a:solidFill>
              </a:rPr>
              <a:t>3.7. Der Lobpreis im Himmel</a:t>
            </a:r>
          </a:p>
          <a:p>
            <a:pPr>
              <a:spcBef>
                <a:spcPts val="1200"/>
              </a:spcBef>
            </a:pPr>
            <a:r>
              <a:rPr lang="de-CH" sz="2400" u="sng" dirty="0" smtClean="0"/>
              <a:t>Offenbarung 19,1-7</a:t>
            </a:r>
          </a:p>
          <a:p>
            <a:pPr>
              <a:spcBef>
                <a:spcPts val="600"/>
              </a:spcBef>
            </a:pPr>
            <a:r>
              <a:rPr lang="de-CH" dirty="0" smtClean="0">
                <a:solidFill>
                  <a:srgbClr val="008000"/>
                </a:solidFill>
              </a:rPr>
              <a:t>1 Danach </a:t>
            </a:r>
            <a:r>
              <a:rPr lang="de-CH" dirty="0">
                <a:solidFill>
                  <a:srgbClr val="008000"/>
                </a:solidFill>
              </a:rPr>
              <a:t>hörte ich etwas wie eine große Stimme einer großen Schar im Himmel, </a:t>
            </a:r>
            <a:r>
              <a:rPr lang="de-CH" dirty="0">
                <a:solidFill>
                  <a:srgbClr val="FF0000"/>
                </a:solidFill>
              </a:rPr>
              <a:t>die sprach</a:t>
            </a:r>
            <a:r>
              <a:rPr lang="de-CH" dirty="0">
                <a:solidFill>
                  <a:srgbClr val="008000"/>
                </a:solidFill>
              </a:rPr>
              <a:t>: Halleluja! Das Heil und die Herrlichkeit und die Kraft sind unseres Gottes! </a:t>
            </a:r>
          </a:p>
          <a:p>
            <a:pPr>
              <a:spcBef>
                <a:spcPts val="600"/>
              </a:spcBef>
            </a:pPr>
            <a:r>
              <a:rPr lang="de-CH" dirty="0">
                <a:solidFill>
                  <a:srgbClr val="008000"/>
                </a:solidFill>
              </a:rPr>
              <a:t>2 Denn wahrhaftig und gerecht sind seine Gerichte, dass er die große Hure verurteilt hat, die die Erde mit ihrer Hurerei verdorben hat, und hat das Blut seiner Knechte gerächt, das ihre Hand vergossen hat. </a:t>
            </a:r>
          </a:p>
          <a:p>
            <a:pPr>
              <a:spcBef>
                <a:spcPts val="600"/>
              </a:spcBef>
            </a:pPr>
            <a:r>
              <a:rPr lang="de-CH" dirty="0">
                <a:solidFill>
                  <a:srgbClr val="008000"/>
                </a:solidFill>
              </a:rPr>
              <a:t>3 Und </a:t>
            </a:r>
            <a:r>
              <a:rPr lang="de-CH" dirty="0">
                <a:solidFill>
                  <a:srgbClr val="FF0000"/>
                </a:solidFill>
              </a:rPr>
              <a:t>sie sprachen zum zweiten Mal</a:t>
            </a:r>
            <a:r>
              <a:rPr lang="de-CH" dirty="0">
                <a:solidFill>
                  <a:srgbClr val="008000"/>
                </a:solidFill>
              </a:rPr>
              <a:t>: Halleluja! Und ihr Rauch steigt auf in Ewigkeit. </a:t>
            </a:r>
          </a:p>
          <a:p>
            <a:pPr>
              <a:spcBef>
                <a:spcPts val="600"/>
              </a:spcBef>
            </a:pPr>
            <a:r>
              <a:rPr lang="de-CH" dirty="0">
                <a:solidFill>
                  <a:srgbClr val="008000"/>
                </a:solidFill>
              </a:rPr>
              <a:t>4 Und die vierundzwanzig Ältesten und die vier Gestalten </a:t>
            </a:r>
            <a:r>
              <a:rPr lang="de-CH" dirty="0">
                <a:solidFill>
                  <a:srgbClr val="FF0000"/>
                </a:solidFill>
              </a:rPr>
              <a:t>fielen nieder und beteten Gott an, </a:t>
            </a:r>
            <a:r>
              <a:rPr lang="de-CH" dirty="0">
                <a:solidFill>
                  <a:srgbClr val="008000"/>
                </a:solidFill>
              </a:rPr>
              <a:t>der auf dem Thron saß, und sprachen: Amen, Halleluja! </a:t>
            </a:r>
          </a:p>
          <a:p>
            <a:pPr>
              <a:spcBef>
                <a:spcPts val="600"/>
              </a:spcBef>
            </a:pPr>
            <a:r>
              <a:rPr lang="de-CH" dirty="0">
                <a:solidFill>
                  <a:srgbClr val="008000"/>
                </a:solidFill>
              </a:rPr>
              <a:t>5 Und eine Stimme ging aus von dem Thron: </a:t>
            </a:r>
            <a:r>
              <a:rPr lang="de-CH" dirty="0">
                <a:solidFill>
                  <a:srgbClr val="FF0000"/>
                </a:solidFill>
              </a:rPr>
              <a:t>Lobt unsern Gott</a:t>
            </a:r>
            <a:r>
              <a:rPr lang="de-CH" dirty="0">
                <a:solidFill>
                  <a:srgbClr val="008000"/>
                </a:solidFill>
              </a:rPr>
              <a:t>, alle seine Knechte und die ihn fürchten, Klein und Groß! </a:t>
            </a:r>
          </a:p>
          <a:p>
            <a:pPr>
              <a:spcBef>
                <a:spcPts val="600"/>
              </a:spcBef>
            </a:pPr>
            <a:r>
              <a:rPr lang="de-CH" dirty="0">
                <a:solidFill>
                  <a:srgbClr val="008000"/>
                </a:solidFill>
              </a:rPr>
              <a:t>6 Und ich hörte etwas wie eine Stimme einer großen Schar und wie eine Stimme großer Wasser und wie eine Stimme starker Donner, </a:t>
            </a:r>
            <a:r>
              <a:rPr lang="de-CH" dirty="0">
                <a:solidFill>
                  <a:srgbClr val="FF0000"/>
                </a:solidFill>
              </a:rPr>
              <a:t>die sprachen</a:t>
            </a:r>
            <a:r>
              <a:rPr lang="de-CH" dirty="0">
                <a:solidFill>
                  <a:srgbClr val="008000"/>
                </a:solidFill>
              </a:rPr>
              <a:t>: Halleluja! Denn der Herr, unser Gott, der Allmächtige, hat das Reich eingenommen! </a:t>
            </a:r>
          </a:p>
          <a:p>
            <a:pPr>
              <a:spcBef>
                <a:spcPts val="600"/>
              </a:spcBef>
            </a:pPr>
            <a:r>
              <a:rPr lang="de-CH" dirty="0">
                <a:solidFill>
                  <a:srgbClr val="008000"/>
                </a:solidFill>
              </a:rPr>
              <a:t>7 Lasst uns freuen und fröhlich sein und ihm die Ehre geben; denn die Hochzeit des Lammes ist gekommen, und seine Braut hat sich bereitet</a:t>
            </a:r>
            <a:r>
              <a:rPr lang="de-CH" dirty="0" smtClean="0">
                <a:solidFill>
                  <a:srgbClr val="008000"/>
                </a:solidFill>
              </a:rPr>
              <a:t>.</a:t>
            </a:r>
            <a:endParaRPr lang="de-CH" sz="2400" u="sng" dirty="0" smtClean="0"/>
          </a:p>
        </p:txBody>
      </p:sp>
    </p:spTree>
    <p:extLst>
      <p:ext uri="{BB962C8B-B14F-4D97-AF65-F5344CB8AC3E}">
        <p14:creationId xmlns:p14="http://schemas.microsoft.com/office/powerpoint/2010/main" val="42230700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Infos</a:t>
            </a:r>
            <a:endParaRPr lang="de-CH" sz="2800" b="1" dirty="0"/>
          </a:p>
        </p:txBody>
      </p:sp>
      <p:sp>
        <p:nvSpPr>
          <p:cNvPr id="4" name="Textfeld 3"/>
          <p:cNvSpPr txBox="1"/>
          <p:nvPr/>
        </p:nvSpPr>
        <p:spPr>
          <a:xfrm>
            <a:off x="539552" y="1196752"/>
            <a:ext cx="8496944" cy="2677656"/>
          </a:xfrm>
          <a:prstGeom prst="rect">
            <a:avLst/>
          </a:prstGeom>
          <a:noFill/>
        </p:spPr>
        <p:txBody>
          <a:bodyPr wrap="square" rtlCol="0">
            <a:spAutoFit/>
          </a:bodyPr>
          <a:lstStyle/>
          <a:p>
            <a:r>
              <a:rPr lang="de-CH" sz="2400" b="1" dirty="0" smtClean="0">
                <a:solidFill>
                  <a:srgbClr val="C00000"/>
                </a:solidFill>
              </a:rPr>
              <a:t>Operation </a:t>
            </a:r>
            <a:r>
              <a:rPr lang="de-CH" sz="2400" b="1" dirty="0" err="1" smtClean="0">
                <a:solidFill>
                  <a:srgbClr val="C00000"/>
                </a:solidFill>
              </a:rPr>
              <a:t>Rescue</a:t>
            </a:r>
            <a:r>
              <a:rPr lang="de-CH" sz="2400" b="1" dirty="0" smtClean="0">
                <a:solidFill>
                  <a:srgbClr val="C00000"/>
                </a:solidFill>
              </a:rPr>
              <a:t> Abend</a:t>
            </a:r>
            <a:endParaRPr lang="de-CH" sz="2400" dirty="0"/>
          </a:p>
          <a:p>
            <a:r>
              <a:rPr lang="de-CH" sz="2400" b="1" dirty="0" smtClean="0"/>
              <a:t>Freitag, 9. Sept. 20.00h</a:t>
            </a:r>
          </a:p>
          <a:p>
            <a:r>
              <a:rPr lang="de-CH" sz="2400" b="1" dirty="0" smtClean="0"/>
              <a:t>Samstag, 10. Sept. ab 14.00h Jubiläum zum 15-jährigen Bestehen</a:t>
            </a:r>
          </a:p>
          <a:p>
            <a:endParaRPr lang="de-CH" sz="2400" dirty="0" smtClean="0"/>
          </a:p>
          <a:p>
            <a:r>
              <a:rPr lang="de-CH" sz="2400" b="1" dirty="0" smtClean="0">
                <a:solidFill>
                  <a:srgbClr val="C00000"/>
                </a:solidFill>
              </a:rPr>
              <a:t>Motivationsabend für Apostolische Konferenz</a:t>
            </a:r>
            <a:r>
              <a:rPr lang="de-CH" sz="2400" dirty="0" smtClean="0"/>
              <a:t> </a:t>
            </a:r>
            <a:r>
              <a:rPr lang="de-CH" dirty="0" smtClean="0"/>
              <a:t>(27. – 30. Okt. 2016 Spiez)</a:t>
            </a:r>
          </a:p>
          <a:p>
            <a:r>
              <a:rPr lang="de-CH" sz="2400" b="1" dirty="0" smtClean="0"/>
              <a:t>Freitag, 16. Sept. 20.00h</a:t>
            </a:r>
          </a:p>
          <a:p>
            <a:r>
              <a:rPr lang="de-CH" sz="2400" b="1" dirty="0" smtClean="0"/>
              <a:t>Samstag, 22. Okt. 20.00h</a:t>
            </a:r>
            <a:endParaRPr lang="de-CH" sz="2400" b="1" dirty="0"/>
          </a:p>
        </p:txBody>
      </p:sp>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32248" y="3858958"/>
            <a:ext cx="5652120" cy="2954418"/>
          </a:xfrm>
          <a:prstGeom prst="rect">
            <a:avLst/>
          </a:prstGeom>
        </p:spPr>
      </p:pic>
    </p:spTree>
    <p:extLst>
      <p:ext uri="{BB962C8B-B14F-4D97-AF65-F5344CB8AC3E}">
        <p14:creationId xmlns:p14="http://schemas.microsoft.com/office/powerpoint/2010/main" val="5579862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Lobpreis</a:t>
            </a:r>
            <a:endParaRPr lang="de-CH" sz="2800" b="1" dirty="0"/>
          </a:p>
        </p:txBody>
      </p:sp>
      <p:sp>
        <p:nvSpPr>
          <p:cNvPr id="3" name="Textfeld 2"/>
          <p:cNvSpPr txBox="1"/>
          <p:nvPr/>
        </p:nvSpPr>
        <p:spPr>
          <a:xfrm>
            <a:off x="530356" y="657942"/>
            <a:ext cx="8568951" cy="6894195"/>
          </a:xfrm>
          <a:prstGeom prst="rect">
            <a:avLst/>
          </a:prstGeom>
          <a:noFill/>
        </p:spPr>
        <p:txBody>
          <a:bodyPr wrap="square" rtlCol="0">
            <a:spAutoFit/>
          </a:bodyPr>
          <a:lstStyle/>
          <a:p>
            <a:pPr>
              <a:spcBef>
                <a:spcPts val="1200"/>
              </a:spcBef>
            </a:pPr>
            <a:r>
              <a:rPr lang="de-CH" sz="2400" b="1" dirty="0" smtClean="0">
                <a:solidFill>
                  <a:srgbClr val="C00000"/>
                </a:solidFill>
              </a:rPr>
              <a:t>3. Geschichte des Lobpreises</a:t>
            </a:r>
          </a:p>
          <a:p>
            <a:pPr>
              <a:spcBef>
                <a:spcPts val="1200"/>
              </a:spcBef>
            </a:pPr>
            <a:r>
              <a:rPr lang="de-CH" sz="2400" b="1" dirty="0" smtClean="0">
                <a:solidFill>
                  <a:srgbClr val="002060"/>
                </a:solidFill>
              </a:rPr>
              <a:t>3.5. Der Lobpreis bei Jesus</a:t>
            </a:r>
          </a:p>
          <a:p>
            <a:pPr marL="342900" indent="-342900">
              <a:spcBef>
                <a:spcPts val="1200"/>
              </a:spcBef>
              <a:buFont typeface="Arial" panose="020B0604020202020204" pitchFamily="34" charset="0"/>
              <a:buChar char="•"/>
            </a:pPr>
            <a:r>
              <a:rPr lang="de-CH" sz="2400" dirty="0" smtClean="0">
                <a:solidFill>
                  <a:srgbClr val="002060"/>
                </a:solidFill>
              </a:rPr>
              <a:t>Lukas 1,46-55	Lobgesang der Maria </a:t>
            </a:r>
            <a:r>
              <a:rPr lang="de-CH" sz="2400" dirty="0" smtClean="0">
                <a:solidFill>
                  <a:srgbClr val="FF0000"/>
                </a:solidFill>
              </a:rPr>
              <a:t>(</a:t>
            </a:r>
            <a:r>
              <a:rPr lang="de-CH" sz="2400" dirty="0" err="1" smtClean="0">
                <a:solidFill>
                  <a:srgbClr val="FF0000"/>
                </a:solidFill>
              </a:rPr>
              <a:t>megalüo</a:t>
            </a:r>
            <a:r>
              <a:rPr lang="de-CH" sz="2400" dirty="0" smtClean="0">
                <a:solidFill>
                  <a:srgbClr val="FF0000"/>
                </a:solidFill>
              </a:rPr>
              <a:t> = erheben)</a:t>
            </a:r>
          </a:p>
          <a:p>
            <a:pPr marL="342900" indent="-342900">
              <a:spcBef>
                <a:spcPts val="1200"/>
              </a:spcBef>
              <a:buFont typeface="Arial" panose="020B0604020202020204" pitchFamily="34" charset="0"/>
              <a:buChar char="•"/>
            </a:pPr>
            <a:r>
              <a:rPr lang="de-CH" sz="2400" dirty="0" smtClean="0">
                <a:solidFill>
                  <a:srgbClr val="002060"/>
                </a:solidFill>
              </a:rPr>
              <a:t>Lukas 1,67-79	Lobpreis des Zacharias </a:t>
            </a:r>
            <a:r>
              <a:rPr lang="de-CH" sz="2400" dirty="0" smtClean="0">
                <a:solidFill>
                  <a:srgbClr val="FF0000"/>
                </a:solidFill>
              </a:rPr>
              <a:t>(</a:t>
            </a:r>
            <a:r>
              <a:rPr lang="de-CH" sz="2400" dirty="0" err="1" smtClean="0">
                <a:solidFill>
                  <a:srgbClr val="FF0000"/>
                </a:solidFill>
              </a:rPr>
              <a:t>eulogeo</a:t>
            </a:r>
            <a:r>
              <a:rPr lang="de-CH" sz="2400" dirty="0" smtClean="0">
                <a:solidFill>
                  <a:srgbClr val="FF0000"/>
                </a:solidFill>
              </a:rPr>
              <a:t>)</a:t>
            </a:r>
          </a:p>
          <a:p>
            <a:pPr marL="342900" indent="-342900">
              <a:spcBef>
                <a:spcPts val="1200"/>
              </a:spcBef>
              <a:buFont typeface="Arial" panose="020B0604020202020204" pitchFamily="34" charset="0"/>
              <a:buChar char="•"/>
            </a:pPr>
            <a:r>
              <a:rPr lang="de-CH" sz="2400" dirty="0" smtClean="0">
                <a:solidFill>
                  <a:srgbClr val="002060"/>
                </a:solidFill>
              </a:rPr>
              <a:t>Lukas 2,13		Lobpreis der Engel </a:t>
            </a:r>
            <a:r>
              <a:rPr lang="de-CH" sz="2400" dirty="0" smtClean="0">
                <a:solidFill>
                  <a:srgbClr val="FF0000"/>
                </a:solidFill>
              </a:rPr>
              <a:t>(</a:t>
            </a:r>
            <a:r>
              <a:rPr lang="de-CH" sz="2400" dirty="0" err="1" smtClean="0">
                <a:solidFill>
                  <a:srgbClr val="FF0000"/>
                </a:solidFill>
              </a:rPr>
              <a:t>aineo</a:t>
            </a:r>
            <a:r>
              <a:rPr lang="de-CH" sz="2400" dirty="0" smtClean="0">
                <a:solidFill>
                  <a:srgbClr val="FF0000"/>
                </a:solidFill>
              </a:rPr>
              <a:t> = preisen)</a:t>
            </a:r>
          </a:p>
          <a:p>
            <a:pPr marL="342900" indent="-342900">
              <a:spcBef>
                <a:spcPts val="1200"/>
              </a:spcBef>
              <a:buFont typeface="Arial" panose="020B0604020202020204" pitchFamily="34" charset="0"/>
              <a:buChar char="•"/>
            </a:pPr>
            <a:r>
              <a:rPr lang="de-CH" sz="2400" dirty="0" smtClean="0">
                <a:solidFill>
                  <a:srgbClr val="002060"/>
                </a:solidFill>
              </a:rPr>
              <a:t>Lukas 2,20		Lobpreis der Hirten </a:t>
            </a:r>
            <a:r>
              <a:rPr lang="de-CH" sz="2400" dirty="0" smtClean="0">
                <a:solidFill>
                  <a:srgbClr val="FF0000"/>
                </a:solidFill>
              </a:rPr>
              <a:t>(</a:t>
            </a:r>
            <a:r>
              <a:rPr lang="de-CH" sz="2400" dirty="0" err="1" smtClean="0">
                <a:solidFill>
                  <a:srgbClr val="FF0000"/>
                </a:solidFill>
              </a:rPr>
              <a:t>doxazo</a:t>
            </a:r>
            <a:r>
              <a:rPr lang="de-CH" sz="2400" dirty="0" smtClean="0">
                <a:solidFill>
                  <a:srgbClr val="FF0000"/>
                </a:solidFill>
              </a:rPr>
              <a:t> = verherrlichen)</a:t>
            </a:r>
          </a:p>
          <a:p>
            <a:pPr marL="342900" indent="-342900">
              <a:spcBef>
                <a:spcPts val="1200"/>
              </a:spcBef>
              <a:buFont typeface="Arial" panose="020B0604020202020204" pitchFamily="34" charset="0"/>
              <a:buChar char="•"/>
            </a:pPr>
            <a:r>
              <a:rPr lang="de-CH" sz="2400" dirty="0" smtClean="0">
                <a:solidFill>
                  <a:srgbClr val="002060"/>
                </a:solidFill>
              </a:rPr>
              <a:t>Lukas 2,25-32	Lobpreis des Simeons </a:t>
            </a:r>
            <a:r>
              <a:rPr lang="de-CH" sz="2400" dirty="0" smtClean="0">
                <a:solidFill>
                  <a:srgbClr val="FF0000"/>
                </a:solidFill>
              </a:rPr>
              <a:t>(</a:t>
            </a:r>
            <a:r>
              <a:rPr lang="de-CH" sz="2400" dirty="0" err="1" smtClean="0">
                <a:solidFill>
                  <a:srgbClr val="FF0000"/>
                </a:solidFill>
              </a:rPr>
              <a:t>eulogeo</a:t>
            </a:r>
            <a:r>
              <a:rPr lang="de-CH" sz="2400" dirty="0" smtClean="0">
                <a:solidFill>
                  <a:srgbClr val="FF0000"/>
                </a:solidFill>
              </a:rPr>
              <a:t>)</a:t>
            </a:r>
          </a:p>
          <a:p>
            <a:pPr marL="342900" indent="-342900">
              <a:spcBef>
                <a:spcPts val="1200"/>
              </a:spcBef>
              <a:buFont typeface="Arial" panose="020B0604020202020204" pitchFamily="34" charset="0"/>
              <a:buChar char="•"/>
            </a:pPr>
            <a:r>
              <a:rPr lang="de-CH" sz="2400" dirty="0" smtClean="0">
                <a:solidFill>
                  <a:srgbClr val="002060"/>
                </a:solidFill>
              </a:rPr>
              <a:t>Lukas 2, 36-40	Lobpreis der Hanna </a:t>
            </a:r>
            <a:r>
              <a:rPr lang="de-CH" sz="2400" dirty="0" smtClean="0">
                <a:solidFill>
                  <a:srgbClr val="FF0000"/>
                </a:solidFill>
              </a:rPr>
              <a:t>(</a:t>
            </a:r>
            <a:r>
              <a:rPr lang="de-CH" sz="2400" dirty="0" err="1" smtClean="0">
                <a:solidFill>
                  <a:srgbClr val="FF0000"/>
                </a:solidFill>
              </a:rPr>
              <a:t>anthomologeomai</a:t>
            </a:r>
            <a:r>
              <a:rPr lang="de-CH" sz="2400" dirty="0" smtClean="0">
                <a:solidFill>
                  <a:srgbClr val="FF0000"/>
                </a:solidFill>
              </a:rPr>
              <a:t> = zurück bekennen; mit Preis reagieren; danksagen)</a:t>
            </a:r>
          </a:p>
          <a:p>
            <a:pPr marL="342900" indent="-342900">
              <a:spcBef>
                <a:spcPts val="1200"/>
              </a:spcBef>
              <a:buFont typeface="Wingdings"/>
              <a:buChar char="à"/>
            </a:pPr>
            <a:r>
              <a:rPr lang="de-CH" sz="2400" dirty="0" err="1" smtClean="0">
                <a:solidFill>
                  <a:srgbClr val="0070C0"/>
                </a:solidFill>
                <a:sym typeface="Wingdings" panose="05000000000000000000" pitchFamily="2" charset="2"/>
              </a:rPr>
              <a:t>Erebnisse</a:t>
            </a:r>
            <a:r>
              <a:rPr lang="de-CH" sz="2400" dirty="0" smtClean="0">
                <a:solidFill>
                  <a:srgbClr val="0070C0"/>
                </a:solidFill>
                <a:sym typeface="Wingdings" panose="05000000000000000000" pitchFamily="2" charset="2"/>
              </a:rPr>
              <a:t> mit Gott (Zeugnisse) Prophetie und Lobpreis gehören zusammen</a:t>
            </a:r>
          </a:p>
          <a:p>
            <a:endParaRPr lang="de-CH" sz="1600" dirty="0" smtClean="0"/>
          </a:p>
          <a:p>
            <a:r>
              <a:rPr lang="de-CH" sz="2400" dirty="0" err="1" smtClean="0">
                <a:solidFill>
                  <a:srgbClr val="FF0000"/>
                </a:solidFill>
              </a:rPr>
              <a:t>eulogeo</a:t>
            </a:r>
            <a:r>
              <a:rPr lang="de-CH" sz="2400" dirty="0" smtClean="0">
                <a:solidFill>
                  <a:srgbClr val="FF0000"/>
                </a:solidFill>
              </a:rPr>
              <a:t> = gutes sprechen, segnen, loben</a:t>
            </a:r>
          </a:p>
          <a:p>
            <a:endParaRPr lang="de-CH" sz="2400" dirty="0">
              <a:solidFill>
                <a:srgbClr val="FF0000"/>
              </a:solidFill>
            </a:endParaRPr>
          </a:p>
          <a:p>
            <a:pPr>
              <a:spcBef>
                <a:spcPts val="1200"/>
              </a:spcBef>
            </a:pPr>
            <a:endParaRPr lang="de-CH" sz="2400" u="sng" dirty="0" smtClean="0">
              <a:solidFill>
                <a:srgbClr val="002060"/>
              </a:solidFill>
            </a:endParaRPr>
          </a:p>
        </p:txBody>
      </p:sp>
    </p:spTree>
    <p:extLst>
      <p:ext uri="{BB962C8B-B14F-4D97-AF65-F5344CB8AC3E}">
        <p14:creationId xmlns:p14="http://schemas.microsoft.com/office/powerpoint/2010/main" val="1244152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Lobpreis</a:t>
            </a:r>
            <a:endParaRPr lang="de-CH" sz="2800" b="1" dirty="0"/>
          </a:p>
        </p:txBody>
      </p:sp>
      <p:sp>
        <p:nvSpPr>
          <p:cNvPr id="3" name="Textfeld 2"/>
          <p:cNvSpPr txBox="1"/>
          <p:nvPr/>
        </p:nvSpPr>
        <p:spPr>
          <a:xfrm>
            <a:off x="530356" y="657942"/>
            <a:ext cx="8568951" cy="6447919"/>
          </a:xfrm>
          <a:prstGeom prst="rect">
            <a:avLst/>
          </a:prstGeom>
          <a:noFill/>
        </p:spPr>
        <p:txBody>
          <a:bodyPr wrap="square" rtlCol="0">
            <a:spAutoFit/>
          </a:bodyPr>
          <a:lstStyle/>
          <a:p>
            <a:pPr>
              <a:spcBef>
                <a:spcPts val="1200"/>
              </a:spcBef>
            </a:pPr>
            <a:r>
              <a:rPr lang="de-CH" sz="2400" b="1" dirty="0" smtClean="0">
                <a:solidFill>
                  <a:srgbClr val="C00000"/>
                </a:solidFill>
              </a:rPr>
              <a:t>3. Geschichte des Lobpreises</a:t>
            </a:r>
          </a:p>
          <a:p>
            <a:endParaRPr lang="de-CH" sz="1600" dirty="0" smtClean="0"/>
          </a:p>
          <a:p>
            <a:r>
              <a:rPr lang="de-CH" sz="2400" b="1" dirty="0" smtClean="0"/>
              <a:t>Segnen im AT und NT</a:t>
            </a:r>
          </a:p>
          <a:p>
            <a:pPr>
              <a:lnSpc>
                <a:spcPct val="150000"/>
              </a:lnSpc>
            </a:pPr>
            <a:r>
              <a:rPr lang="de-CH" sz="2400" u="sng" dirty="0" smtClean="0"/>
              <a:t>Im Hebräischen (AT)</a:t>
            </a:r>
          </a:p>
          <a:p>
            <a:r>
              <a:rPr lang="de-CH" sz="2400" b="1" dirty="0" err="1">
                <a:solidFill>
                  <a:srgbClr val="FF0000"/>
                </a:solidFill>
              </a:rPr>
              <a:t>b</a:t>
            </a:r>
            <a:r>
              <a:rPr lang="de-CH" sz="2400" b="1" dirty="0" err="1" smtClean="0">
                <a:solidFill>
                  <a:srgbClr val="FF0000"/>
                </a:solidFill>
              </a:rPr>
              <a:t>arak</a:t>
            </a:r>
            <a:r>
              <a:rPr lang="de-CH" sz="2400" b="1" dirty="0" smtClean="0">
                <a:solidFill>
                  <a:srgbClr val="FF0000"/>
                </a:solidFill>
              </a:rPr>
              <a:t>  		</a:t>
            </a:r>
            <a:r>
              <a:rPr lang="de-DE" sz="2400" b="1" dirty="0" smtClean="0">
                <a:solidFill>
                  <a:srgbClr val="FF0000"/>
                </a:solidFill>
              </a:rPr>
              <a:t>segnen</a:t>
            </a:r>
            <a:r>
              <a:rPr lang="de-DE" sz="2400" b="1" dirty="0">
                <a:solidFill>
                  <a:srgbClr val="FF0000"/>
                </a:solidFill>
              </a:rPr>
              <a:t>, beglückwünschen, loben, salutieren</a:t>
            </a:r>
            <a:endParaRPr lang="de-CH" sz="2400" dirty="0">
              <a:solidFill>
                <a:srgbClr val="FF0000"/>
              </a:solidFill>
            </a:endParaRPr>
          </a:p>
          <a:p>
            <a:r>
              <a:rPr lang="de-CH" sz="2000" dirty="0" err="1">
                <a:solidFill>
                  <a:srgbClr val="002060"/>
                </a:solidFill>
              </a:rPr>
              <a:t>Bsp</a:t>
            </a:r>
            <a:r>
              <a:rPr lang="de-CH" sz="2000" dirty="0">
                <a:solidFill>
                  <a:srgbClr val="002060"/>
                </a:solidFill>
              </a:rPr>
              <a:t>: </a:t>
            </a:r>
            <a:r>
              <a:rPr lang="de-DE" sz="2000" dirty="0">
                <a:solidFill>
                  <a:srgbClr val="002060"/>
                </a:solidFill>
              </a:rPr>
              <a:t>Gott segnet Adam Eva, den </a:t>
            </a:r>
            <a:r>
              <a:rPr lang="de-DE" sz="2000" dirty="0" err="1">
                <a:solidFill>
                  <a:srgbClr val="002060"/>
                </a:solidFill>
              </a:rPr>
              <a:t>Sabath</a:t>
            </a:r>
            <a:r>
              <a:rPr lang="de-DE" sz="2000" dirty="0">
                <a:solidFill>
                  <a:srgbClr val="002060"/>
                </a:solidFill>
              </a:rPr>
              <a:t>; </a:t>
            </a:r>
            <a:r>
              <a:rPr lang="de-DE" sz="2000" dirty="0" err="1">
                <a:solidFill>
                  <a:srgbClr val="002060"/>
                </a:solidFill>
              </a:rPr>
              <a:t>Melchisedek</a:t>
            </a:r>
            <a:r>
              <a:rPr lang="de-DE" sz="2000" dirty="0">
                <a:solidFill>
                  <a:srgbClr val="002060"/>
                </a:solidFill>
              </a:rPr>
              <a:t> segnet Abraham, Jakob segnet den </a:t>
            </a:r>
            <a:r>
              <a:rPr lang="de-DE" sz="2000" dirty="0" smtClean="0">
                <a:solidFill>
                  <a:srgbClr val="002060"/>
                </a:solidFill>
              </a:rPr>
              <a:t>Pharao usw. Aber auch der Mensch segnet Gott (meist als loben oder preisen wiedergegeben)</a:t>
            </a:r>
            <a:endParaRPr lang="de-CH" sz="2000" dirty="0">
              <a:solidFill>
                <a:srgbClr val="002060"/>
              </a:solidFill>
            </a:endParaRPr>
          </a:p>
          <a:p>
            <a:pPr>
              <a:lnSpc>
                <a:spcPct val="150000"/>
              </a:lnSpc>
            </a:pPr>
            <a:r>
              <a:rPr lang="de-CH" sz="2400" u="sng" dirty="0" smtClean="0"/>
              <a:t>Im </a:t>
            </a:r>
            <a:r>
              <a:rPr lang="de-CH" sz="2400" u="sng" dirty="0"/>
              <a:t>Griechischen (NT)</a:t>
            </a:r>
          </a:p>
          <a:p>
            <a:r>
              <a:rPr lang="de-CH" sz="2400" b="1" dirty="0" err="1" smtClean="0">
                <a:solidFill>
                  <a:srgbClr val="FF0000"/>
                </a:solidFill>
              </a:rPr>
              <a:t>eulogeo</a:t>
            </a:r>
            <a:r>
              <a:rPr lang="de-CH" sz="2400" b="1" dirty="0" smtClean="0">
                <a:solidFill>
                  <a:srgbClr val="FF0000"/>
                </a:solidFill>
              </a:rPr>
              <a:t> 	 gutes sprechen, segnen, loben</a:t>
            </a:r>
          </a:p>
          <a:p>
            <a:r>
              <a:rPr lang="de-CH" sz="2000" dirty="0" err="1" smtClean="0">
                <a:solidFill>
                  <a:srgbClr val="002060"/>
                </a:solidFill>
              </a:rPr>
              <a:t>Bsp</a:t>
            </a:r>
            <a:r>
              <a:rPr lang="de-CH" sz="2000" dirty="0" smtClean="0">
                <a:solidFill>
                  <a:srgbClr val="002060"/>
                </a:solidFill>
              </a:rPr>
              <a:t>: Jesus segnet die Kinder; aber auch Zacharias oder Simeon segnen Gott</a:t>
            </a:r>
            <a:endParaRPr lang="de-CH" sz="2400" b="1" dirty="0" smtClean="0">
              <a:solidFill>
                <a:srgbClr val="002060"/>
              </a:solidFill>
            </a:endParaRPr>
          </a:p>
          <a:p>
            <a:pPr>
              <a:spcBef>
                <a:spcPts val="600"/>
              </a:spcBef>
            </a:pPr>
            <a:r>
              <a:rPr lang="de-CH" sz="2200" dirty="0" smtClean="0">
                <a:sym typeface="Wingdings" panose="05000000000000000000" pitchFamily="2" charset="2"/>
              </a:rPr>
              <a:t> Beide Begriffe werden gegenseitig </a:t>
            </a:r>
            <a:r>
              <a:rPr lang="de-CH" sz="2200" dirty="0">
                <a:sym typeface="Wingdings" panose="05000000000000000000" pitchFamily="2" charset="2"/>
              </a:rPr>
              <a:t>angewendet; also sowohl von Gott zum Menschen, wie auch vom Menschen zu Gott. Im Deutschen leider weitgehend verloren gegangen; im Englischen mit ‘</a:t>
            </a:r>
            <a:r>
              <a:rPr lang="de-CH" sz="2200" dirty="0" err="1">
                <a:sym typeface="Wingdings" panose="05000000000000000000" pitchFamily="2" charset="2"/>
              </a:rPr>
              <a:t>bless</a:t>
            </a:r>
            <a:r>
              <a:rPr lang="de-CH" sz="2200" dirty="0">
                <a:sym typeface="Wingdings" panose="05000000000000000000" pitchFamily="2" charset="2"/>
              </a:rPr>
              <a:t> </a:t>
            </a:r>
            <a:r>
              <a:rPr lang="de-CH" sz="2200" dirty="0" err="1">
                <a:sym typeface="Wingdings" panose="05000000000000000000" pitchFamily="2" charset="2"/>
              </a:rPr>
              <a:t>the</a:t>
            </a:r>
            <a:r>
              <a:rPr lang="de-CH" sz="2200" dirty="0">
                <a:sym typeface="Wingdings" panose="05000000000000000000" pitchFamily="2" charset="2"/>
              </a:rPr>
              <a:t> Lord’ genau so wiedergegeben, wie es gemeint ist.</a:t>
            </a:r>
            <a:endParaRPr lang="de-CH" sz="2200" dirty="0"/>
          </a:p>
          <a:p>
            <a:endParaRPr lang="de-CH" sz="2200" b="1" dirty="0">
              <a:solidFill>
                <a:srgbClr val="FF0000"/>
              </a:solidFill>
            </a:endParaRPr>
          </a:p>
          <a:p>
            <a:pPr>
              <a:spcBef>
                <a:spcPts val="1200"/>
              </a:spcBef>
            </a:pPr>
            <a:endParaRPr lang="de-CH" sz="2400" u="sng" dirty="0" smtClean="0">
              <a:solidFill>
                <a:srgbClr val="002060"/>
              </a:solidFill>
            </a:endParaRPr>
          </a:p>
        </p:txBody>
      </p:sp>
    </p:spTree>
    <p:extLst>
      <p:ext uri="{BB962C8B-B14F-4D97-AF65-F5344CB8AC3E}">
        <p14:creationId xmlns:p14="http://schemas.microsoft.com/office/powerpoint/2010/main" val="2164136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Lobpreis</a:t>
            </a:r>
            <a:endParaRPr lang="de-CH" sz="2800" b="1" dirty="0"/>
          </a:p>
        </p:txBody>
      </p:sp>
      <p:sp>
        <p:nvSpPr>
          <p:cNvPr id="3" name="Textfeld 2"/>
          <p:cNvSpPr txBox="1"/>
          <p:nvPr/>
        </p:nvSpPr>
        <p:spPr>
          <a:xfrm>
            <a:off x="530356" y="657942"/>
            <a:ext cx="8568951" cy="6155531"/>
          </a:xfrm>
          <a:prstGeom prst="rect">
            <a:avLst/>
          </a:prstGeom>
          <a:noFill/>
        </p:spPr>
        <p:txBody>
          <a:bodyPr wrap="square" rtlCol="0">
            <a:spAutoFit/>
          </a:bodyPr>
          <a:lstStyle/>
          <a:p>
            <a:pPr>
              <a:spcBef>
                <a:spcPts val="1200"/>
              </a:spcBef>
            </a:pPr>
            <a:r>
              <a:rPr lang="de-CH" sz="2400" b="1" dirty="0" smtClean="0">
                <a:solidFill>
                  <a:srgbClr val="C00000"/>
                </a:solidFill>
              </a:rPr>
              <a:t>3. Geschichte des Lobpreises</a:t>
            </a:r>
          </a:p>
          <a:p>
            <a:pPr>
              <a:spcBef>
                <a:spcPts val="1200"/>
              </a:spcBef>
            </a:pPr>
            <a:r>
              <a:rPr lang="de-CH" sz="2400" b="1" dirty="0" smtClean="0">
                <a:solidFill>
                  <a:srgbClr val="002060"/>
                </a:solidFill>
              </a:rPr>
              <a:t>3.6. Der Lobpreis der ersten Gemeinde</a:t>
            </a:r>
          </a:p>
          <a:p>
            <a:endParaRPr lang="de-CH" sz="2400" u="sng" dirty="0" smtClean="0"/>
          </a:p>
          <a:p>
            <a:r>
              <a:rPr lang="de-CH" sz="2400" u="sng" dirty="0" smtClean="0"/>
              <a:t>Apostelgeschichte 10,44-46</a:t>
            </a:r>
          </a:p>
          <a:p>
            <a:r>
              <a:rPr lang="de-CH" sz="2000" dirty="0">
                <a:solidFill>
                  <a:srgbClr val="008000"/>
                </a:solidFill>
              </a:rPr>
              <a:t>Da Petrus noch diese Worte redete, fiel der heilige Geist auf alle, die dem Wort zuhörten. </a:t>
            </a:r>
          </a:p>
          <a:p>
            <a:r>
              <a:rPr lang="de-CH" sz="2000" dirty="0" smtClean="0">
                <a:solidFill>
                  <a:srgbClr val="008000"/>
                </a:solidFill>
              </a:rPr>
              <a:t>Und </a:t>
            </a:r>
            <a:r>
              <a:rPr lang="de-CH" sz="2000" dirty="0">
                <a:solidFill>
                  <a:srgbClr val="008000"/>
                </a:solidFill>
              </a:rPr>
              <a:t>die Gläubigen aus den Juden, die mit Petrus gekommen waren, entsetzten sich, </a:t>
            </a:r>
            <a:r>
              <a:rPr lang="de-CH" sz="2000" dirty="0" err="1">
                <a:solidFill>
                  <a:srgbClr val="008000"/>
                </a:solidFill>
              </a:rPr>
              <a:t>daß</a:t>
            </a:r>
            <a:r>
              <a:rPr lang="de-CH" sz="2000" dirty="0">
                <a:solidFill>
                  <a:srgbClr val="008000"/>
                </a:solidFill>
              </a:rPr>
              <a:t> auch auf die Heiden die Gabe des heiligen Geistes ausgegossen ward; </a:t>
            </a:r>
          </a:p>
          <a:p>
            <a:r>
              <a:rPr lang="de-CH" sz="2000" dirty="0" smtClean="0">
                <a:solidFill>
                  <a:srgbClr val="008000"/>
                </a:solidFill>
              </a:rPr>
              <a:t>denn </a:t>
            </a:r>
            <a:r>
              <a:rPr lang="de-CH" sz="2000" dirty="0">
                <a:solidFill>
                  <a:srgbClr val="008000"/>
                </a:solidFill>
              </a:rPr>
              <a:t>sie hörten, </a:t>
            </a:r>
            <a:r>
              <a:rPr lang="de-CH" sz="2000" dirty="0" err="1">
                <a:solidFill>
                  <a:srgbClr val="008000"/>
                </a:solidFill>
              </a:rPr>
              <a:t>daß</a:t>
            </a:r>
            <a:r>
              <a:rPr lang="de-CH" sz="2000" dirty="0">
                <a:solidFill>
                  <a:srgbClr val="008000"/>
                </a:solidFill>
              </a:rPr>
              <a:t> sie </a:t>
            </a:r>
            <a:r>
              <a:rPr lang="de-CH" sz="2000" dirty="0">
                <a:solidFill>
                  <a:srgbClr val="FF0000"/>
                </a:solidFill>
              </a:rPr>
              <a:t>mit Zungen redeten und Gott hoch </a:t>
            </a:r>
            <a:r>
              <a:rPr lang="de-CH" sz="2000" dirty="0" smtClean="0">
                <a:solidFill>
                  <a:srgbClr val="FF0000"/>
                </a:solidFill>
              </a:rPr>
              <a:t>priesen.</a:t>
            </a:r>
            <a:br>
              <a:rPr lang="de-CH" sz="2000" dirty="0" smtClean="0">
                <a:solidFill>
                  <a:srgbClr val="FF0000"/>
                </a:solidFill>
              </a:rPr>
            </a:br>
            <a:r>
              <a:rPr lang="de-CH" sz="2000" dirty="0" smtClean="0"/>
              <a:t>(</a:t>
            </a:r>
            <a:r>
              <a:rPr lang="de-CH" sz="2000" dirty="0" err="1" smtClean="0"/>
              <a:t>magalüo</a:t>
            </a:r>
            <a:r>
              <a:rPr lang="de-CH" sz="2000" dirty="0" smtClean="0"/>
              <a:t>= gross machen, erhöhen, vergrössern).</a:t>
            </a:r>
            <a:endParaRPr lang="de-CH" sz="2000" dirty="0"/>
          </a:p>
          <a:p>
            <a:endParaRPr lang="de-CH" sz="2000" dirty="0" smtClean="0">
              <a:solidFill>
                <a:srgbClr val="008000"/>
              </a:solidFill>
            </a:endParaRPr>
          </a:p>
          <a:p>
            <a:pPr>
              <a:spcBef>
                <a:spcPts val="1200"/>
              </a:spcBef>
            </a:pPr>
            <a:r>
              <a:rPr lang="de-CH" sz="2400" u="sng" dirty="0" smtClean="0"/>
              <a:t>Apostelgeschichte </a:t>
            </a:r>
            <a:r>
              <a:rPr lang="de-CH" sz="2400" u="sng" dirty="0"/>
              <a:t>19,6</a:t>
            </a:r>
          </a:p>
          <a:p>
            <a:r>
              <a:rPr lang="de-CH" sz="2000" dirty="0">
                <a:solidFill>
                  <a:srgbClr val="008000"/>
                </a:solidFill>
              </a:rPr>
              <a:t>Und als Paulus ihnen die Hände aufgelegt hatte, kam der Heilige Geist auf sie und sie </a:t>
            </a:r>
            <a:r>
              <a:rPr lang="de-CH" sz="2000" dirty="0">
                <a:solidFill>
                  <a:srgbClr val="FF0000"/>
                </a:solidFill>
              </a:rPr>
              <a:t>redeten sowohl in Zungen wie auch prophetisch</a:t>
            </a:r>
          </a:p>
          <a:p>
            <a:endParaRPr lang="de-CH" sz="2000" dirty="0" smtClean="0">
              <a:solidFill>
                <a:srgbClr val="008000"/>
              </a:solidFill>
              <a:sym typeface="Wingdings" panose="05000000000000000000" pitchFamily="2" charset="2"/>
            </a:endParaRPr>
          </a:p>
          <a:p>
            <a:endParaRPr lang="de-CH" sz="2000" dirty="0" smtClean="0">
              <a:solidFill>
                <a:srgbClr val="008000"/>
              </a:solidFill>
              <a:sym typeface="Wingdings" panose="05000000000000000000" pitchFamily="2" charset="2"/>
            </a:endParaRPr>
          </a:p>
          <a:p>
            <a:pPr>
              <a:spcBef>
                <a:spcPts val="1200"/>
              </a:spcBef>
            </a:pPr>
            <a:endParaRPr lang="de-CH" sz="2400" u="sng" dirty="0" smtClean="0">
              <a:solidFill>
                <a:srgbClr val="FF0000"/>
              </a:solidFill>
            </a:endParaRPr>
          </a:p>
        </p:txBody>
      </p:sp>
    </p:spTree>
    <p:extLst>
      <p:ext uri="{BB962C8B-B14F-4D97-AF65-F5344CB8AC3E}">
        <p14:creationId xmlns:p14="http://schemas.microsoft.com/office/powerpoint/2010/main" val="2709751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Lobpreis</a:t>
            </a:r>
            <a:endParaRPr lang="de-CH" sz="2800" b="1" dirty="0"/>
          </a:p>
        </p:txBody>
      </p:sp>
      <p:sp>
        <p:nvSpPr>
          <p:cNvPr id="3" name="Textfeld 2"/>
          <p:cNvSpPr txBox="1"/>
          <p:nvPr/>
        </p:nvSpPr>
        <p:spPr>
          <a:xfrm>
            <a:off x="530356" y="657942"/>
            <a:ext cx="8568951" cy="6432530"/>
          </a:xfrm>
          <a:prstGeom prst="rect">
            <a:avLst/>
          </a:prstGeom>
          <a:noFill/>
        </p:spPr>
        <p:txBody>
          <a:bodyPr wrap="square" rtlCol="0">
            <a:spAutoFit/>
          </a:bodyPr>
          <a:lstStyle/>
          <a:p>
            <a:pPr>
              <a:spcBef>
                <a:spcPts val="1200"/>
              </a:spcBef>
            </a:pPr>
            <a:r>
              <a:rPr lang="de-CH" sz="2400" b="1" dirty="0" smtClean="0">
                <a:solidFill>
                  <a:srgbClr val="C00000"/>
                </a:solidFill>
              </a:rPr>
              <a:t>3. Geschichte des Lobpreises</a:t>
            </a:r>
          </a:p>
          <a:p>
            <a:pPr>
              <a:spcBef>
                <a:spcPts val="1200"/>
              </a:spcBef>
            </a:pPr>
            <a:r>
              <a:rPr lang="de-CH" sz="2400" b="1" dirty="0" smtClean="0">
                <a:solidFill>
                  <a:srgbClr val="002060"/>
                </a:solidFill>
              </a:rPr>
              <a:t>3.6. Der Lobpreis der ersten Gemeinde</a:t>
            </a:r>
          </a:p>
          <a:p>
            <a:r>
              <a:rPr lang="de-CH" sz="2400" u="sng" dirty="0" smtClean="0"/>
              <a:t>1. Korinther </a:t>
            </a:r>
            <a:r>
              <a:rPr lang="de-CH" sz="2400" u="sng" dirty="0" smtClean="0"/>
              <a:t>14,1-4</a:t>
            </a:r>
          </a:p>
          <a:p>
            <a:r>
              <a:rPr lang="de-CH" sz="2000" dirty="0">
                <a:solidFill>
                  <a:srgbClr val="008000"/>
                </a:solidFill>
              </a:rPr>
              <a:t>Strebt nach der Liebe! Bemüht euch um die Gaben des Geistes, am meisten aber um die Gabe der prophetischen Rede! </a:t>
            </a:r>
          </a:p>
          <a:p>
            <a:r>
              <a:rPr lang="de-CH" sz="2000" dirty="0">
                <a:solidFill>
                  <a:srgbClr val="008000"/>
                </a:solidFill>
              </a:rPr>
              <a:t>2 </a:t>
            </a:r>
            <a:r>
              <a:rPr lang="de-CH" sz="2000" dirty="0">
                <a:solidFill>
                  <a:srgbClr val="FF0000"/>
                </a:solidFill>
              </a:rPr>
              <a:t>Denn wer in Zungen redet, der redet nicht für Menschen, sondern für Gott</a:t>
            </a:r>
            <a:r>
              <a:rPr lang="de-CH" sz="2000" dirty="0">
                <a:solidFill>
                  <a:srgbClr val="008000"/>
                </a:solidFill>
              </a:rPr>
              <a:t>; denn niemand versteht ihn, vielmehr redet er im Geist von Geheimnissen. </a:t>
            </a:r>
          </a:p>
          <a:p>
            <a:r>
              <a:rPr lang="de-CH" sz="2000" dirty="0">
                <a:solidFill>
                  <a:srgbClr val="008000"/>
                </a:solidFill>
              </a:rPr>
              <a:t>3 Wer aber prophetisch redet, der redet den Menschen zur Erbauung und zur Ermahnung und zur Tröstung. </a:t>
            </a:r>
          </a:p>
          <a:p>
            <a:r>
              <a:rPr lang="de-CH" sz="2000" dirty="0">
                <a:solidFill>
                  <a:srgbClr val="008000"/>
                </a:solidFill>
              </a:rPr>
              <a:t>4 </a:t>
            </a:r>
            <a:r>
              <a:rPr lang="de-CH" sz="2000" dirty="0">
                <a:solidFill>
                  <a:srgbClr val="FF0000"/>
                </a:solidFill>
              </a:rPr>
              <a:t>Wer in Zungen redet, der erbaut sich selbst</a:t>
            </a:r>
            <a:r>
              <a:rPr lang="de-CH" sz="2000" dirty="0">
                <a:solidFill>
                  <a:srgbClr val="008000"/>
                </a:solidFill>
              </a:rPr>
              <a:t>; wer aber prophetisch redet, der erbaut die Gemeinde. </a:t>
            </a:r>
          </a:p>
          <a:p>
            <a:pPr>
              <a:lnSpc>
                <a:spcPct val="150000"/>
              </a:lnSpc>
            </a:pPr>
            <a:r>
              <a:rPr lang="de-CH" sz="2400" u="sng" dirty="0" smtClean="0"/>
              <a:t>1. Korinther 14,14 </a:t>
            </a:r>
          </a:p>
          <a:p>
            <a:r>
              <a:rPr lang="de-CH" sz="2000" dirty="0" smtClean="0">
                <a:solidFill>
                  <a:srgbClr val="008000"/>
                </a:solidFill>
              </a:rPr>
              <a:t>Denn </a:t>
            </a:r>
            <a:r>
              <a:rPr lang="de-CH" sz="2000" dirty="0">
                <a:solidFill>
                  <a:srgbClr val="FF0000"/>
                </a:solidFill>
              </a:rPr>
              <a:t>wenn ich in einer Sprache bete, so betet mein Geist</a:t>
            </a:r>
            <a:r>
              <a:rPr lang="de-CH" sz="2000" dirty="0">
                <a:solidFill>
                  <a:srgbClr val="008000"/>
                </a:solidFill>
              </a:rPr>
              <a:t>, aber mein </a:t>
            </a:r>
            <a:r>
              <a:rPr lang="de-CH" sz="2000" dirty="0">
                <a:solidFill>
                  <a:srgbClr val="0070C0"/>
                </a:solidFill>
              </a:rPr>
              <a:t>Verstand ist fruchtleer</a:t>
            </a:r>
            <a:r>
              <a:rPr lang="de-CH" sz="2000" dirty="0">
                <a:solidFill>
                  <a:srgbClr val="008000"/>
                </a:solidFill>
              </a:rPr>
              <a:t>. Was ist nun? Ich will </a:t>
            </a:r>
            <a:r>
              <a:rPr lang="de-CH" sz="2000" dirty="0">
                <a:solidFill>
                  <a:srgbClr val="FF0000"/>
                </a:solidFill>
              </a:rPr>
              <a:t>beten mit dem Geist</a:t>
            </a:r>
            <a:r>
              <a:rPr lang="de-CH" sz="2000" dirty="0">
                <a:solidFill>
                  <a:srgbClr val="008000"/>
                </a:solidFill>
              </a:rPr>
              <a:t>, aber ich will auch </a:t>
            </a:r>
            <a:r>
              <a:rPr lang="de-CH" sz="2000" dirty="0">
                <a:solidFill>
                  <a:srgbClr val="0070C0"/>
                </a:solidFill>
              </a:rPr>
              <a:t>beten mit dem Verstand; </a:t>
            </a:r>
            <a:r>
              <a:rPr lang="de-CH" sz="2000" dirty="0">
                <a:solidFill>
                  <a:srgbClr val="008000"/>
                </a:solidFill>
              </a:rPr>
              <a:t>ich will </a:t>
            </a:r>
            <a:r>
              <a:rPr lang="de-CH" sz="2000" dirty="0">
                <a:solidFill>
                  <a:srgbClr val="FF0000"/>
                </a:solidFill>
              </a:rPr>
              <a:t>lobsingen mit dem Geist</a:t>
            </a:r>
            <a:r>
              <a:rPr lang="de-CH" sz="2000" dirty="0">
                <a:solidFill>
                  <a:srgbClr val="008000"/>
                </a:solidFill>
              </a:rPr>
              <a:t>, aber ich will auch </a:t>
            </a:r>
            <a:r>
              <a:rPr lang="de-CH" sz="2000" dirty="0">
                <a:solidFill>
                  <a:srgbClr val="0070C0"/>
                </a:solidFill>
              </a:rPr>
              <a:t>lobsingen mit dem Verstand. </a:t>
            </a:r>
          </a:p>
          <a:p>
            <a:endParaRPr lang="de-CH" sz="2000" dirty="0" smtClean="0">
              <a:solidFill>
                <a:srgbClr val="008000"/>
              </a:solidFill>
              <a:sym typeface="Wingdings" panose="05000000000000000000" pitchFamily="2" charset="2"/>
            </a:endParaRPr>
          </a:p>
          <a:p>
            <a:pPr>
              <a:spcBef>
                <a:spcPts val="1200"/>
              </a:spcBef>
            </a:pPr>
            <a:endParaRPr lang="de-CH" sz="2400" u="sng" dirty="0" smtClean="0">
              <a:solidFill>
                <a:srgbClr val="FF0000"/>
              </a:solidFill>
            </a:endParaRPr>
          </a:p>
        </p:txBody>
      </p:sp>
    </p:spTree>
    <p:extLst>
      <p:ext uri="{BB962C8B-B14F-4D97-AF65-F5344CB8AC3E}">
        <p14:creationId xmlns:p14="http://schemas.microsoft.com/office/powerpoint/2010/main" val="180793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Lobpreis</a:t>
            </a:r>
            <a:endParaRPr lang="de-CH" sz="2800" b="1" dirty="0"/>
          </a:p>
        </p:txBody>
      </p:sp>
      <p:sp>
        <p:nvSpPr>
          <p:cNvPr id="3" name="Textfeld 2"/>
          <p:cNvSpPr txBox="1"/>
          <p:nvPr/>
        </p:nvSpPr>
        <p:spPr>
          <a:xfrm>
            <a:off x="530356" y="657942"/>
            <a:ext cx="8568951" cy="6288901"/>
          </a:xfrm>
          <a:prstGeom prst="rect">
            <a:avLst/>
          </a:prstGeom>
          <a:noFill/>
        </p:spPr>
        <p:txBody>
          <a:bodyPr wrap="square" rtlCol="0">
            <a:spAutoFit/>
          </a:bodyPr>
          <a:lstStyle/>
          <a:p>
            <a:pPr>
              <a:spcBef>
                <a:spcPts val="1200"/>
              </a:spcBef>
            </a:pPr>
            <a:r>
              <a:rPr lang="de-CH" sz="2400" b="1" dirty="0" smtClean="0">
                <a:solidFill>
                  <a:srgbClr val="C00000"/>
                </a:solidFill>
              </a:rPr>
              <a:t>3. Geschichte des Lobpreises</a:t>
            </a:r>
          </a:p>
          <a:p>
            <a:pPr>
              <a:spcBef>
                <a:spcPts val="1200"/>
              </a:spcBef>
            </a:pPr>
            <a:r>
              <a:rPr lang="de-CH" sz="2400" b="1" dirty="0" smtClean="0">
                <a:solidFill>
                  <a:srgbClr val="002060"/>
                </a:solidFill>
              </a:rPr>
              <a:t>3.6. Der Lobpreis der ersten Gemeinde</a:t>
            </a:r>
          </a:p>
          <a:p>
            <a:pPr>
              <a:spcBef>
                <a:spcPts val="1200"/>
              </a:spcBef>
            </a:pPr>
            <a:r>
              <a:rPr lang="de-CH" sz="2000" u="sng" dirty="0">
                <a:solidFill>
                  <a:srgbClr val="0033CC"/>
                </a:solidFill>
              </a:rPr>
              <a:t>Galater 1,23-24</a:t>
            </a:r>
          </a:p>
          <a:p>
            <a:r>
              <a:rPr lang="de-CH" sz="2000" dirty="0" smtClean="0">
                <a:solidFill>
                  <a:srgbClr val="008000"/>
                </a:solidFill>
              </a:rPr>
              <a:t>Sie </a:t>
            </a:r>
            <a:r>
              <a:rPr lang="de-CH" sz="2000" dirty="0">
                <a:solidFill>
                  <a:srgbClr val="008000"/>
                </a:solidFill>
              </a:rPr>
              <a:t>hatten nur gehört: Der uns früher verfolgte, der predigt jetzt den Glauben, den er früher zu zerstören suchte, </a:t>
            </a:r>
            <a:r>
              <a:rPr lang="de-CH" sz="2000" dirty="0" smtClean="0">
                <a:solidFill>
                  <a:srgbClr val="FF0000"/>
                </a:solidFill>
              </a:rPr>
              <a:t>und </a:t>
            </a:r>
            <a:r>
              <a:rPr lang="de-CH" sz="2000" dirty="0">
                <a:solidFill>
                  <a:srgbClr val="FF0000"/>
                </a:solidFill>
              </a:rPr>
              <a:t>priesen Gott </a:t>
            </a:r>
            <a:r>
              <a:rPr lang="de-CH" sz="2000" dirty="0" smtClean="0"/>
              <a:t>(</a:t>
            </a:r>
            <a:r>
              <a:rPr lang="de-CH" sz="2000" dirty="0" err="1" smtClean="0"/>
              <a:t>doxazo</a:t>
            </a:r>
            <a:r>
              <a:rPr lang="de-CH" sz="2000" dirty="0" smtClean="0"/>
              <a:t>) </a:t>
            </a:r>
            <a:r>
              <a:rPr lang="de-CH" sz="2000" dirty="0" smtClean="0">
                <a:solidFill>
                  <a:srgbClr val="FF0000"/>
                </a:solidFill>
              </a:rPr>
              <a:t>über </a:t>
            </a:r>
            <a:r>
              <a:rPr lang="de-CH" sz="2000" dirty="0">
                <a:solidFill>
                  <a:srgbClr val="FF0000"/>
                </a:solidFill>
              </a:rPr>
              <a:t>mir. </a:t>
            </a:r>
          </a:p>
          <a:p>
            <a:pPr>
              <a:spcBef>
                <a:spcPts val="800"/>
              </a:spcBef>
            </a:pPr>
            <a:r>
              <a:rPr lang="de-CH" sz="2000" u="sng" dirty="0" err="1">
                <a:solidFill>
                  <a:srgbClr val="0033CC"/>
                </a:solidFill>
              </a:rPr>
              <a:t>Apg</a:t>
            </a:r>
            <a:r>
              <a:rPr lang="de-CH" sz="2000" u="sng" dirty="0">
                <a:solidFill>
                  <a:srgbClr val="0033CC"/>
                </a:solidFill>
              </a:rPr>
              <a:t> 4,21 </a:t>
            </a:r>
            <a:r>
              <a:rPr lang="de-CH" sz="2000" dirty="0" smtClean="0">
                <a:solidFill>
                  <a:srgbClr val="008000"/>
                </a:solidFill>
              </a:rPr>
              <a:t>Da </a:t>
            </a:r>
            <a:r>
              <a:rPr lang="de-CH" sz="2000" dirty="0">
                <a:solidFill>
                  <a:srgbClr val="008000"/>
                </a:solidFill>
              </a:rPr>
              <a:t>drohten sie ihnen und ließen sie gehen um des Volkes willen, weil sie nichts fanden, was Strafe verdient hätte; </a:t>
            </a:r>
            <a:r>
              <a:rPr lang="de-CH" sz="2000" dirty="0">
                <a:solidFill>
                  <a:srgbClr val="FF0000"/>
                </a:solidFill>
              </a:rPr>
              <a:t>denn alle lobten </a:t>
            </a:r>
            <a:r>
              <a:rPr lang="de-CH" sz="2000" dirty="0" smtClean="0">
                <a:solidFill>
                  <a:srgbClr val="FF0000"/>
                </a:solidFill>
              </a:rPr>
              <a:t>Gott </a:t>
            </a:r>
            <a:r>
              <a:rPr lang="de-CH" sz="2000" dirty="0" smtClean="0"/>
              <a:t>(</a:t>
            </a:r>
            <a:r>
              <a:rPr lang="de-CH" sz="2000" dirty="0" err="1" smtClean="0"/>
              <a:t>doxazo</a:t>
            </a:r>
            <a:r>
              <a:rPr lang="de-CH" sz="2000" dirty="0" smtClean="0"/>
              <a:t>) </a:t>
            </a:r>
            <a:r>
              <a:rPr lang="de-CH" sz="2000" dirty="0">
                <a:solidFill>
                  <a:srgbClr val="008000"/>
                </a:solidFill>
              </a:rPr>
              <a:t>für das, was geschehen war. </a:t>
            </a:r>
          </a:p>
          <a:p>
            <a:pPr>
              <a:spcBef>
                <a:spcPts val="800"/>
              </a:spcBef>
            </a:pPr>
            <a:r>
              <a:rPr lang="de-CH" sz="2000" dirty="0" err="1">
                <a:solidFill>
                  <a:srgbClr val="008000"/>
                </a:solidFill>
                <a:hlinkClick r:id="rId2"/>
              </a:rPr>
              <a:t>Apg</a:t>
            </a:r>
            <a:r>
              <a:rPr lang="de-CH" sz="2000" dirty="0">
                <a:solidFill>
                  <a:srgbClr val="008000"/>
                </a:solidFill>
                <a:hlinkClick r:id="rId2"/>
              </a:rPr>
              <a:t> 11,18</a:t>
            </a:r>
            <a:r>
              <a:rPr lang="de-CH" sz="2000" dirty="0">
                <a:solidFill>
                  <a:srgbClr val="008000"/>
                </a:solidFill>
              </a:rPr>
              <a:t> Als sie das hörten, schwiegen sie still </a:t>
            </a:r>
            <a:r>
              <a:rPr lang="de-CH" sz="2000" dirty="0">
                <a:solidFill>
                  <a:srgbClr val="FF0000"/>
                </a:solidFill>
              </a:rPr>
              <a:t>und </a:t>
            </a:r>
            <a:r>
              <a:rPr lang="de-CH" sz="2000" dirty="0" smtClean="0">
                <a:solidFill>
                  <a:srgbClr val="FF0000"/>
                </a:solidFill>
              </a:rPr>
              <a:t>lobten Gott </a:t>
            </a:r>
            <a:r>
              <a:rPr lang="de-CH" sz="2000" dirty="0" smtClean="0"/>
              <a:t>(</a:t>
            </a:r>
            <a:r>
              <a:rPr lang="de-CH" sz="2000" dirty="0" err="1" smtClean="0"/>
              <a:t>doxazo</a:t>
            </a:r>
            <a:r>
              <a:rPr lang="de-CH" sz="2000" dirty="0" smtClean="0"/>
              <a:t>) </a:t>
            </a:r>
            <a:r>
              <a:rPr lang="de-CH" sz="2000" dirty="0">
                <a:solidFill>
                  <a:srgbClr val="008000"/>
                </a:solidFill>
              </a:rPr>
              <a:t>und sprachen: So hat Gott auch den Heiden die Umkehr gegeben, die zum Leben führt! </a:t>
            </a:r>
          </a:p>
          <a:p>
            <a:pPr>
              <a:spcBef>
                <a:spcPts val="800"/>
              </a:spcBef>
            </a:pPr>
            <a:r>
              <a:rPr lang="de-CH" sz="2000" dirty="0" err="1">
                <a:solidFill>
                  <a:srgbClr val="008000"/>
                </a:solidFill>
                <a:hlinkClick r:id="rId3"/>
              </a:rPr>
              <a:t>Apg</a:t>
            </a:r>
            <a:r>
              <a:rPr lang="de-CH" sz="2000" dirty="0">
                <a:solidFill>
                  <a:srgbClr val="008000"/>
                </a:solidFill>
                <a:hlinkClick r:id="rId3"/>
              </a:rPr>
              <a:t> 16,25</a:t>
            </a:r>
            <a:r>
              <a:rPr lang="de-CH" sz="2000" dirty="0">
                <a:solidFill>
                  <a:srgbClr val="008000"/>
                </a:solidFill>
              </a:rPr>
              <a:t> Um Mitternacht aber </a:t>
            </a:r>
            <a:r>
              <a:rPr lang="de-CH" sz="2000" dirty="0">
                <a:solidFill>
                  <a:srgbClr val="FF0000"/>
                </a:solidFill>
              </a:rPr>
              <a:t>beteten</a:t>
            </a:r>
            <a:r>
              <a:rPr lang="de-CH" sz="2000" dirty="0">
                <a:solidFill>
                  <a:srgbClr val="008000"/>
                </a:solidFill>
              </a:rPr>
              <a:t> Paulus und Silas </a:t>
            </a:r>
            <a:r>
              <a:rPr lang="de-CH" sz="2000" dirty="0">
                <a:solidFill>
                  <a:srgbClr val="FF0000"/>
                </a:solidFill>
              </a:rPr>
              <a:t>und </a:t>
            </a:r>
            <a:r>
              <a:rPr lang="de-CH" sz="2000" dirty="0" smtClean="0">
                <a:solidFill>
                  <a:srgbClr val="FF0000"/>
                </a:solidFill>
              </a:rPr>
              <a:t>lobten Gott </a:t>
            </a:r>
            <a:r>
              <a:rPr lang="de-CH" sz="2000" dirty="0" smtClean="0"/>
              <a:t>(</a:t>
            </a:r>
            <a:r>
              <a:rPr lang="de-CH" sz="2000" dirty="0" err="1" smtClean="0"/>
              <a:t>hymneo</a:t>
            </a:r>
            <a:r>
              <a:rPr lang="de-CH" sz="2000" dirty="0" smtClean="0"/>
              <a:t> = ein Loblied singen); </a:t>
            </a:r>
            <a:r>
              <a:rPr lang="de-CH" sz="2000" dirty="0">
                <a:solidFill>
                  <a:srgbClr val="008000"/>
                </a:solidFill>
              </a:rPr>
              <a:t>und die Gefangenen hörten ihnen zu</a:t>
            </a:r>
            <a:r>
              <a:rPr lang="de-CH" sz="2000" dirty="0" smtClean="0">
                <a:solidFill>
                  <a:srgbClr val="008000"/>
                </a:solidFill>
              </a:rPr>
              <a:t>.</a:t>
            </a:r>
          </a:p>
          <a:p>
            <a:pPr>
              <a:spcBef>
                <a:spcPts val="800"/>
              </a:spcBef>
            </a:pPr>
            <a:r>
              <a:rPr lang="de-CH" sz="2000" dirty="0" err="1" smtClean="0">
                <a:solidFill>
                  <a:srgbClr val="008000"/>
                </a:solidFill>
                <a:hlinkClick r:id="rId4"/>
              </a:rPr>
              <a:t>Apg</a:t>
            </a:r>
            <a:r>
              <a:rPr lang="de-CH" sz="2000" dirty="0" smtClean="0">
                <a:solidFill>
                  <a:srgbClr val="008000"/>
                </a:solidFill>
                <a:hlinkClick r:id="rId4"/>
              </a:rPr>
              <a:t> </a:t>
            </a:r>
            <a:r>
              <a:rPr lang="de-CH" sz="2000" dirty="0">
                <a:solidFill>
                  <a:srgbClr val="008000"/>
                </a:solidFill>
                <a:hlinkClick r:id="rId4"/>
              </a:rPr>
              <a:t>21,20</a:t>
            </a:r>
            <a:r>
              <a:rPr lang="de-CH" sz="2000" dirty="0">
                <a:solidFill>
                  <a:srgbClr val="008000"/>
                </a:solidFill>
              </a:rPr>
              <a:t> Als sie aber das hörten, </a:t>
            </a:r>
            <a:r>
              <a:rPr lang="de-CH" sz="2000" dirty="0">
                <a:solidFill>
                  <a:srgbClr val="FF0000"/>
                </a:solidFill>
              </a:rPr>
              <a:t>lobten sie Gott </a:t>
            </a:r>
            <a:r>
              <a:rPr lang="de-CH" sz="2000" dirty="0" smtClean="0"/>
              <a:t>(</a:t>
            </a:r>
            <a:r>
              <a:rPr lang="de-CH" sz="2000" dirty="0" err="1" smtClean="0"/>
              <a:t>doxazo</a:t>
            </a:r>
            <a:r>
              <a:rPr lang="de-CH" sz="2000" dirty="0" smtClean="0"/>
              <a:t>)</a:t>
            </a:r>
            <a:r>
              <a:rPr lang="de-CH" sz="2000" dirty="0" smtClean="0">
                <a:solidFill>
                  <a:srgbClr val="008000"/>
                </a:solidFill>
              </a:rPr>
              <a:t>und </a:t>
            </a:r>
            <a:r>
              <a:rPr lang="de-CH" sz="2000" dirty="0">
                <a:solidFill>
                  <a:srgbClr val="008000"/>
                </a:solidFill>
              </a:rPr>
              <a:t>sprachen zu ihm: Bruder, du siehst, wie viel tausend Juden gläubig geworden sind und alle sind Eiferer für das Gesetz. </a:t>
            </a:r>
          </a:p>
          <a:p>
            <a:endParaRPr lang="de-CH" sz="2400" u="sng" dirty="0" smtClean="0">
              <a:solidFill>
                <a:srgbClr val="002060"/>
              </a:solidFill>
            </a:endParaRPr>
          </a:p>
        </p:txBody>
      </p:sp>
    </p:spTree>
    <p:extLst>
      <p:ext uri="{BB962C8B-B14F-4D97-AF65-F5344CB8AC3E}">
        <p14:creationId xmlns:p14="http://schemas.microsoft.com/office/powerpoint/2010/main" val="4393992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Lobpreis</a:t>
            </a:r>
            <a:endParaRPr lang="de-CH" sz="2800" b="1" dirty="0"/>
          </a:p>
        </p:txBody>
      </p:sp>
      <p:sp>
        <p:nvSpPr>
          <p:cNvPr id="3" name="Textfeld 2"/>
          <p:cNvSpPr txBox="1"/>
          <p:nvPr/>
        </p:nvSpPr>
        <p:spPr>
          <a:xfrm>
            <a:off x="530356" y="657942"/>
            <a:ext cx="8568951" cy="5262979"/>
          </a:xfrm>
          <a:prstGeom prst="rect">
            <a:avLst/>
          </a:prstGeom>
          <a:noFill/>
        </p:spPr>
        <p:txBody>
          <a:bodyPr wrap="square" rtlCol="0">
            <a:spAutoFit/>
          </a:bodyPr>
          <a:lstStyle/>
          <a:p>
            <a:pPr>
              <a:spcBef>
                <a:spcPts val="1200"/>
              </a:spcBef>
            </a:pPr>
            <a:r>
              <a:rPr lang="de-CH" sz="2400" b="1" dirty="0" smtClean="0">
                <a:solidFill>
                  <a:srgbClr val="C00000"/>
                </a:solidFill>
              </a:rPr>
              <a:t>3. Geschichte des Lobpreises</a:t>
            </a:r>
          </a:p>
          <a:p>
            <a:pPr>
              <a:spcBef>
                <a:spcPts val="1200"/>
              </a:spcBef>
            </a:pPr>
            <a:r>
              <a:rPr lang="de-CH" sz="2400" b="1" dirty="0" smtClean="0">
                <a:solidFill>
                  <a:srgbClr val="002060"/>
                </a:solidFill>
              </a:rPr>
              <a:t>3.7. Der Lobpreis im Himmel</a:t>
            </a:r>
          </a:p>
          <a:p>
            <a:pPr>
              <a:spcBef>
                <a:spcPts val="1200"/>
              </a:spcBef>
            </a:pPr>
            <a:r>
              <a:rPr lang="de-CH" sz="2400" u="sng" dirty="0" smtClean="0"/>
              <a:t>Offenbarung </a:t>
            </a:r>
            <a:r>
              <a:rPr lang="de-CH" sz="2400" u="sng" dirty="0"/>
              <a:t>4,8-11</a:t>
            </a:r>
          </a:p>
          <a:p>
            <a:pPr>
              <a:spcBef>
                <a:spcPts val="600"/>
              </a:spcBef>
            </a:pPr>
            <a:r>
              <a:rPr lang="de-CH" sz="2000" dirty="0" smtClean="0">
                <a:solidFill>
                  <a:srgbClr val="008000"/>
                </a:solidFill>
              </a:rPr>
              <a:t>8 und </a:t>
            </a:r>
            <a:r>
              <a:rPr lang="de-CH" sz="2000" dirty="0">
                <a:solidFill>
                  <a:srgbClr val="008000"/>
                </a:solidFill>
              </a:rPr>
              <a:t>sie hatten keine Ruhe Tag und Nacht </a:t>
            </a:r>
            <a:r>
              <a:rPr lang="de-CH" sz="2000" dirty="0">
                <a:solidFill>
                  <a:srgbClr val="FF0000"/>
                </a:solidFill>
              </a:rPr>
              <a:t>und sprachen</a:t>
            </a:r>
            <a:r>
              <a:rPr lang="de-CH" sz="2000" dirty="0">
                <a:solidFill>
                  <a:srgbClr val="008000"/>
                </a:solidFill>
              </a:rPr>
              <a:t>: Heilig, heilig, heilig ist Gott der Herr, der Allmächtige, der da war und der da ist und der da kommt. </a:t>
            </a:r>
          </a:p>
          <a:p>
            <a:pPr>
              <a:spcBef>
                <a:spcPts val="600"/>
              </a:spcBef>
            </a:pPr>
            <a:r>
              <a:rPr lang="de-CH" sz="2000" dirty="0">
                <a:solidFill>
                  <a:srgbClr val="008000"/>
                </a:solidFill>
              </a:rPr>
              <a:t>9 Und wenn die Gestalten </a:t>
            </a:r>
            <a:r>
              <a:rPr lang="de-CH" sz="2000" dirty="0">
                <a:solidFill>
                  <a:srgbClr val="FF0000"/>
                </a:solidFill>
              </a:rPr>
              <a:t>Preis und Ehre und Dank gaben </a:t>
            </a:r>
            <a:r>
              <a:rPr lang="de-CH" sz="2000" dirty="0">
                <a:solidFill>
                  <a:srgbClr val="008000"/>
                </a:solidFill>
              </a:rPr>
              <a:t>dem, der auf dem Thron saß, der da lebt von Ewigkeit zu Ewigkeit, </a:t>
            </a:r>
          </a:p>
          <a:p>
            <a:pPr>
              <a:spcBef>
                <a:spcPts val="600"/>
              </a:spcBef>
            </a:pPr>
            <a:r>
              <a:rPr lang="de-CH" sz="2000" dirty="0">
                <a:solidFill>
                  <a:srgbClr val="008000"/>
                </a:solidFill>
              </a:rPr>
              <a:t>10 fielen die vierundzwanzig Ältesten nieder vor dem, der auf dem Thron saß, </a:t>
            </a:r>
            <a:r>
              <a:rPr lang="de-CH" sz="2000" dirty="0">
                <a:solidFill>
                  <a:srgbClr val="FF0000"/>
                </a:solidFill>
              </a:rPr>
              <a:t>und beteten den an</a:t>
            </a:r>
            <a:r>
              <a:rPr lang="de-CH" sz="2000" dirty="0">
                <a:solidFill>
                  <a:srgbClr val="008000"/>
                </a:solidFill>
              </a:rPr>
              <a:t>, der da lebt von Ewigkeit zu Ewigkeit, und legten ihre Kronen nieder vor dem Thron </a:t>
            </a:r>
            <a:r>
              <a:rPr lang="de-CH" sz="2000" dirty="0">
                <a:solidFill>
                  <a:srgbClr val="FF0000"/>
                </a:solidFill>
              </a:rPr>
              <a:t>und sprachen</a:t>
            </a:r>
            <a:r>
              <a:rPr lang="de-CH" sz="2000" dirty="0">
                <a:solidFill>
                  <a:srgbClr val="008000"/>
                </a:solidFill>
              </a:rPr>
              <a:t>: </a:t>
            </a:r>
          </a:p>
          <a:p>
            <a:pPr>
              <a:spcBef>
                <a:spcPts val="600"/>
              </a:spcBef>
            </a:pPr>
            <a:r>
              <a:rPr lang="de-CH" sz="2000" dirty="0">
                <a:solidFill>
                  <a:srgbClr val="008000"/>
                </a:solidFill>
              </a:rPr>
              <a:t>11 Herr, unser Gott, du bist würdig, zu nehmen </a:t>
            </a:r>
            <a:r>
              <a:rPr lang="de-CH" sz="2000" dirty="0">
                <a:solidFill>
                  <a:srgbClr val="FF0000"/>
                </a:solidFill>
              </a:rPr>
              <a:t>Preis und Ehre und Kraft</a:t>
            </a:r>
            <a:r>
              <a:rPr lang="de-CH" sz="2000" dirty="0">
                <a:solidFill>
                  <a:srgbClr val="008000"/>
                </a:solidFill>
              </a:rPr>
              <a:t>; denn du hast alle Dinge geschaffen, und durch deinen Willen waren sie und wurden sie geschaffen. </a:t>
            </a:r>
          </a:p>
          <a:p>
            <a:endParaRPr lang="de-CH" sz="2400" u="sng" dirty="0" smtClean="0">
              <a:solidFill>
                <a:srgbClr val="002060"/>
              </a:solidFill>
            </a:endParaRPr>
          </a:p>
        </p:txBody>
      </p:sp>
    </p:spTree>
    <p:extLst>
      <p:ext uri="{BB962C8B-B14F-4D97-AF65-F5344CB8AC3E}">
        <p14:creationId xmlns:p14="http://schemas.microsoft.com/office/powerpoint/2010/main" val="8774176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Lobpreis</a:t>
            </a:r>
            <a:endParaRPr lang="de-CH" sz="2800" b="1" dirty="0"/>
          </a:p>
        </p:txBody>
      </p:sp>
      <p:sp>
        <p:nvSpPr>
          <p:cNvPr id="3" name="Textfeld 2"/>
          <p:cNvSpPr txBox="1"/>
          <p:nvPr/>
        </p:nvSpPr>
        <p:spPr>
          <a:xfrm>
            <a:off x="530356" y="657942"/>
            <a:ext cx="8568951" cy="5955476"/>
          </a:xfrm>
          <a:prstGeom prst="rect">
            <a:avLst/>
          </a:prstGeom>
          <a:noFill/>
        </p:spPr>
        <p:txBody>
          <a:bodyPr wrap="square" rtlCol="0">
            <a:spAutoFit/>
          </a:bodyPr>
          <a:lstStyle/>
          <a:p>
            <a:pPr>
              <a:spcBef>
                <a:spcPts val="1200"/>
              </a:spcBef>
            </a:pPr>
            <a:r>
              <a:rPr lang="de-CH" sz="2400" b="1" dirty="0" smtClean="0">
                <a:solidFill>
                  <a:srgbClr val="C00000"/>
                </a:solidFill>
              </a:rPr>
              <a:t>3. Geschichte des Lobpreises</a:t>
            </a:r>
          </a:p>
          <a:p>
            <a:pPr>
              <a:spcBef>
                <a:spcPts val="1200"/>
              </a:spcBef>
            </a:pPr>
            <a:r>
              <a:rPr lang="de-CH" sz="2400" b="1" dirty="0" smtClean="0">
                <a:solidFill>
                  <a:srgbClr val="002060"/>
                </a:solidFill>
              </a:rPr>
              <a:t>3.7. Der Lobpreis im Himmel</a:t>
            </a:r>
          </a:p>
          <a:p>
            <a:pPr>
              <a:spcBef>
                <a:spcPts val="1200"/>
              </a:spcBef>
            </a:pPr>
            <a:r>
              <a:rPr lang="de-CH" sz="2400" u="sng" dirty="0" smtClean="0"/>
              <a:t>Offenbarung 5,9-11</a:t>
            </a:r>
            <a:endParaRPr lang="de-CH" sz="2400" u="sng" dirty="0"/>
          </a:p>
          <a:p>
            <a:pPr>
              <a:spcBef>
                <a:spcPts val="600"/>
              </a:spcBef>
            </a:pPr>
            <a:r>
              <a:rPr lang="de-CH" dirty="0" smtClean="0">
                <a:solidFill>
                  <a:srgbClr val="008000"/>
                </a:solidFill>
              </a:rPr>
              <a:t>9 und </a:t>
            </a:r>
            <a:r>
              <a:rPr lang="de-CH" dirty="0">
                <a:solidFill>
                  <a:srgbClr val="008000"/>
                </a:solidFill>
              </a:rPr>
              <a:t>sie </a:t>
            </a:r>
            <a:r>
              <a:rPr lang="de-CH" dirty="0">
                <a:solidFill>
                  <a:srgbClr val="FF0000"/>
                </a:solidFill>
              </a:rPr>
              <a:t>sangen ein neues Lied:</a:t>
            </a:r>
            <a:r>
              <a:rPr lang="de-CH" dirty="0">
                <a:solidFill>
                  <a:srgbClr val="008000"/>
                </a:solidFill>
              </a:rPr>
              <a:t> Du bist würdig, zu nehmen das Buch und aufzutun seine Siegel; denn du bist geschlachtet und hast mit deinem Blut Menschen für Gott erkauft aus allen Stämmen und Sprachen und Völkern und Nationen </a:t>
            </a:r>
          </a:p>
          <a:p>
            <a:pPr>
              <a:spcBef>
                <a:spcPts val="600"/>
              </a:spcBef>
            </a:pPr>
            <a:r>
              <a:rPr lang="de-CH" dirty="0">
                <a:solidFill>
                  <a:srgbClr val="008000"/>
                </a:solidFill>
              </a:rPr>
              <a:t>10 und hast sie unserm Gott zu Königen und Priestern gemacht, und sie werden herrschen auf Erden. </a:t>
            </a:r>
          </a:p>
          <a:p>
            <a:pPr>
              <a:spcBef>
                <a:spcPts val="600"/>
              </a:spcBef>
            </a:pPr>
            <a:r>
              <a:rPr lang="de-CH" dirty="0">
                <a:solidFill>
                  <a:srgbClr val="008000"/>
                </a:solidFill>
              </a:rPr>
              <a:t>11 Und ich sah, und ich hörte eine Stimme vieler Engel um den Thron und um die Gestalten und um die Ältesten her, und ihre Zahl war vieltausendmal tausend; </a:t>
            </a:r>
          </a:p>
          <a:p>
            <a:pPr>
              <a:spcBef>
                <a:spcPts val="600"/>
              </a:spcBef>
            </a:pPr>
            <a:r>
              <a:rPr lang="de-CH" dirty="0">
                <a:solidFill>
                  <a:srgbClr val="008000"/>
                </a:solidFill>
              </a:rPr>
              <a:t>12 die </a:t>
            </a:r>
            <a:r>
              <a:rPr lang="de-CH" dirty="0">
                <a:solidFill>
                  <a:srgbClr val="FF0000"/>
                </a:solidFill>
              </a:rPr>
              <a:t>sprachen mit großer Stimme</a:t>
            </a:r>
            <a:r>
              <a:rPr lang="de-CH" dirty="0">
                <a:solidFill>
                  <a:srgbClr val="008000"/>
                </a:solidFill>
              </a:rPr>
              <a:t>: Das Lamm, das geschlachtet ist, ist würdig, zu nehmen Kraft und Reichtum und Weisheit und </a:t>
            </a:r>
            <a:r>
              <a:rPr lang="de-CH" dirty="0">
                <a:solidFill>
                  <a:srgbClr val="FF0000"/>
                </a:solidFill>
              </a:rPr>
              <a:t>Stärke und Ehre und Preis und Lob. </a:t>
            </a:r>
          </a:p>
          <a:p>
            <a:pPr>
              <a:spcBef>
                <a:spcPts val="600"/>
              </a:spcBef>
            </a:pPr>
            <a:r>
              <a:rPr lang="de-CH" dirty="0">
                <a:solidFill>
                  <a:srgbClr val="008000"/>
                </a:solidFill>
              </a:rPr>
              <a:t>13 Und jedes Geschöpf, das im Himmel ist und auf Erden und unter der Erde und auf dem Meer und alles, was darin ist, hörte ich sagen: Dem, der auf dem Thron sitzt, und dem Lamm </a:t>
            </a:r>
            <a:r>
              <a:rPr lang="de-CH" dirty="0">
                <a:solidFill>
                  <a:srgbClr val="FF0000"/>
                </a:solidFill>
              </a:rPr>
              <a:t>sei Lob und Ehre und Preis und Gewalt</a:t>
            </a:r>
            <a:r>
              <a:rPr lang="de-CH" dirty="0">
                <a:solidFill>
                  <a:srgbClr val="008000"/>
                </a:solidFill>
              </a:rPr>
              <a:t> von Ewigkeit zu Ewigkeit! </a:t>
            </a:r>
          </a:p>
          <a:p>
            <a:pPr>
              <a:spcBef>
                <a:spcPts val="600"/>
              </a:spcBef>
            </a:pPr>
            <a:r>
              <a:rPr lang="de-CH" dirty="0">
                <a:solidFill>
                  <a:srgbClr val="008000"/>
                </a:solidFill>
              </a:rPr>
              <a:t>14 Und die vier Gestalten sprachen: Amen! Und die Ältesten fielen nieder </a:t>
            </a:r>
            <a:r>
              <a:rPr lang="de-CH" dirty="0">
                <a:solidFill>
                  <a:srgbClr val="FF0000"/>
                </a:solidFill>
              </a:rPr>
              <a:t>und beteten an</a:t>
            </a:r>
            <a:r>
              <a:rPr lang="de-CH" dirty="0">
                <a:solidFill>
                  <a:srgbClr val="008000"/>
                </a:solidFill>
              </a:rPr>
              <a:t>. </a:t>
            </a:r>
          </a:p>
          <a:p>
            <a:pPr>
              <a:spcBef>
                <a:spcPts val="600"/>
              </a:spcBef>
            </a:pPr>
            <a:endParaRPr lang="de-CH" sz="2000" dirty="0">
              <a:solidFill>
                <a:srgbClr val="008000"/>
              </a:solidFill>
            </a:endParaRPr>
          </a:p>
        </p:txBody>
      </p:sp>
    </p:spTree>
    <p:extLst>
      <p:ext uri="{BB962C8B-B14F-4D97-AF65-F5344CB8AC3E}">
        <p14:creationId xmlns:p14="http://schemas.microsoft.com/office/powerpoint/2010/main" val="35268012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Lobpreis</a:t>
            </a:r>
            <a:endParaRPr lang="de-CH" sz="2800" b="1" dirty="0"/>
          </a:p>
        </p:txBody>
      </p:sp>
      <p:sp>
        <p:nvSpPr>
          <p:cNvPr id="3" name="Textfeld 2"/>
          <p:cNvSpPr txBox="1"/>
          <p:nvPr/>
        </p:nvSpPr>
        <p:spPr>
          <a:xfrm>
            <a:off x="530356" y="657942"/>
            <a:ext cx="8568951" cy="5724644"/>
          </a:xfrm>
          <a:prstGeom prst="rect">
            <a:avLst/>
          </a:prstGeom>
          <a:noFill/>
        </p:spPr>
        <p:txBody>
          <a:bodyPr wrap="square" rtlCol="0">
            <a:spAutoFit/>
          </a:bodyPr>
          <a:lstStyle/>
          <a:p>
            <a:pPr>
              <a:spcBef>
                <a:spcPts val="1200"/>
              </a:spcBef>
            </a:pPr>
            <a:r>
              <a:rPr lang="de-CH" sz="2400" b="1" dirty="0" smtClean="0">
                <a:solidFill>
                  <a:srgbClr val="C00000"/>
                </a:solidFill>
              </a:rPr>
              <a:t>3. Geschichte des Lobpreises</a:t>
            </a:r>
          </a:p>
          <a:p>
            <a:pPr>
              <a:spcBef>
                <a:spcPts val="1200"/>
              </a:spcBef>
            </a:pPr>
            <a:r>
              <a:rPr lang="de-CH" sz="2400" b="1" dirty="0" smtClean="0">
                <a:solidFill>
                  <a:srgbClr val="002060"/>
                </a:solidFill>
              </a:rPr>
              <a:t>3.7. Der Lobpreis im Himmel</a:t>
            </a:r>
          </a:p>
          <a:p>
            <a:pPr>
              <a:spcBef>
                <a:spcPts val="1200"/>
              </a:spcBef>
            </a:pPr>
            <a:r>
              <a:rPr lang="de-CH" sz="2400" u="sng" dirty="0" smtClean="0"/>
              <a:t>Offenbarung 7,9-12</a:t>
            </a:r>
          </a:p>
          <a:p>
            <a:pPr>
              <a:spcBef>
                <a:spcPts val="600"/>
              </a:spcBef>
            </a:pPr>
            <a:r>
              <a:rPr lang="de-CH" sz="2000" dirty="0">
                <a:solidFill>
                  <a:srgbClr val="008000"/>
                </a:solidFill>
              </a:rPr>
              <a:t>Danach sah ich, und siehe, eine große Schar, die niemand zählen konnte, aus allen Nationen und Stämmen und Völkern und Sprachen; die standen vor dem Thron und vor dem Lamm, angetan mit weißen Kleidern und mit Palmzweigen in ihren Händen, </a:t>
            </a:r>
          </a:p>
          <a:p>
            <a:pPr>
              <a:spcBef>
                <a:spcPts val="600"/>
              </a:spcBef>
            </a:pPr>
            <a:r>
              <a:rPr lang="de-CH" sz="2000" dirty="0">
                <a:solidFill>
                  <a:srgbClr val="008000"/>
                </a:solidFill>
              </a:rPr>
              <a:t>10 </a:t>
            </a:r>
            <a:r>
              <a:rPr lang="de-CH" sz="2000" dirty="0">
                <a:solidFill>
                  <a:srgbClr val="FF0000"/>
                </a:solidFill>
              </a:rPr>
              <a:t>und riefen mit großer Stimme</a:t>
            </a:r>
            <a:r>
              <a:rPr lang="de-CH" sz="2000" dirty="0">
                <a:solidFill>
                  <a:srgbClr val="008000"/>
                </a:solidFill>
              </a:rPr>
              <a:t>: Das Heil ist bei dem, der auf dem Thron sitzt, unserm Gott, und dem Lamm! </a:t>
            </a:r>
          </a:p>
          <a:p>
            <a:pPr>
              <a:spcBef>
                <a:spcPts val="600"/>
              </a:spcBef>
            </a:pPr>
            <a:r>
              <a:rPr lang="de-CH" sz="2000" dirty="0">
                <a:solidFill>
                  <a:srgbClr val="008000"/>
                </a:solidFill>
              </a:rPr>
              <a:t>11 Und alle Engel standen rings um den Thron und um die Ältesten und um die vier Gestalten und </a:t>
            </a:r>
            <a:r>
              <a:rPr lang="de-CH" sz="2000" dirty="0">
                <a:solidFill>
                  <a:srgbClr val="FF0000"/>
                </a:solidFill>
              </a:rPr>
              <a:t>fielen nieder vor dem Thron auf ihr Angesicht und beteten Gott an </a:t>
            </a:r>
          </a:p>
          <a:p>
            <a:pPr>
              <a:spcBef>
                <a:spcPts val="600"/>
              </a:spcBef>
            </a:pPr>
            <a:r>
              <a:rPr lang="de-CH" sz="2000" dirty="0">
                <a:solidFill>
                  <a:srgbClr val="008000"/>
                </a:solidFill>
              </a:rPr>
              <a:t>12 </a:t>
            </a:r>
            <a:r>
              <a:rPr lang="de-CH" sz="2000" dirty="0">
                <a:solidFill>
                  <a:srgbClr val="FF0000"/>
                </a:solidFill>
              </a:rPr>
              <a:t>und sprachen</a:t>
            </a:r>
            <a:r>
              <a:rPr lang="de-CH" sz="2000" dirty="0">
                <a:solidFill>
                  <a:srgbClr val="008000"/>
                </a:solidFill>
              </a:rPr>
              <a:t>: Amen, </a:t>
            </a:r>
            <a:r>
              <a:rPr lang="de-CH" sz="2000" dirty="0">
                <a:solidFill>
                  <a:srgbClr val="FF0000"/>
                </a:solidFill>
              </a:rPr>
              <a:t>Lob und Ehre und Weisheit und Dank und Preis und Kraft und Stärke </a:t>
            </a:r>
            <a:r>
              <a:rPr lang="de-CH" sz="2000" dirty="0">
                <a:solidFill>
                  <a:srgbClr val="008000"/>
                </a:solidFill>
              </a:rPr>
              <a:t>sei unserm Gott von Ewigkeit zu Ewigkeit! Amen. </a:t>
            </a:r>
          </a:p>
          <a:p>
            <a:pPr>
              <a:spcBef>
                <a:spcPts val="1200"/>
              </a:spcBef>
            </a:pPr>
            <a:endParaRPr lang="de-CH" sz="2400" u="sng" dirty="0"/>
          </a:p>
        </p:txBody>
      </p:sp>
    </p:spTree>
    <p:extLst>
      <p:ext uri="{BB962C8B-B14F-4D97-AF65-F5344CB8AC3E}">
        <p14:creationId xmlns:p14="http://schemas.microsoft.com/office/powerpoint/2010/main" val="1015511720"/>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537</Words>
  <Application>Microsoft Office PowerPoint</Application>
  <PresentationFormat>Bildschirmpräsentation (4:3)</PresentationFormat>
  <Paragraphs>120</Paragraphs>
  <Slides>12</Slides>
  <Notes>1</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Larissa</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Lobpreis 5</dc:title>
  <dc:creator>aschwab</dc:creator>
  <cp:lastModifiedBy>aschwab</cp:lastModifiedBy>
  <cp:revision>170</cp:revision>
  <dcterms:created xsi:type="dcterms:W3CDTF">2015-01-03T20:06:13Z</dcterms:created>
  <dcterms:modified xsi:type="dcterms:W3CDTF">2016-09-04T09:48:57Z</dcterms:modified>
</cp:coreProperties>
</file>