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2" r:id="rId2"/>
    <p:sldId id="280" r:id="rId3"/>
    <p:sldId id="263" r:id="rId4"/>
    <p:sldId id="264" r:id="rId5"/>
    <p:sldId id="265" r:id="rId6"/>
    <p:sldId id="267" r:id="rId7"/>
    <p:sldId id="266" r:id="rId8"/>
    <p:sldId id="271" r:id="rId9"/>
    <p:sldId id="268" r:id="rId10"/>
    <p:sldId id="270" r:id="rId11"/>
    <p:sldId id="272" r:id="rId12"/>
    <p:sldId id="276" r:id="rId13"/>
    <p:sldId id="277" r:id="rId14"/>
    <p:sldId id="278" r:id="rId15"/>
    <p:sldId id="279" r:id="rId16"/>
    <p:sldId id="273" r:id="rId17"/>
    <p:sldId id="275" r:id="rId18"/>
    <p:sldId id="274"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33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0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D7D261-960A-47F9-BFBF-52199B0A0CDF}" type="datetimeFigureOut">
              <a:rPr lang="de-CH" smtClean="0"/>
              <a:t>08.11.2015</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A5A483-1CF1-4BD8-9199-CE340439B2D2}" type="slidenum">
              <a:rPr lang="de-CH" smtClean="0"/>
              <a:t>‹Nr.›</a:t>
            </a:fld>
            <a:endParaRPr lang="de-CH"/>
          </a:p>
        </p:txBody>
      </p:sp>
    </p:spTree>
    <p:extLst>
      <p:ext uri="{BB962C8B-B14F-4D97-AF65-F5344CB8AC3E}">
        <p14:creationId xmlns:p14="http://schemas.microsoft.com/office/powerpoint/2010/main" val="830501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55A5A483-1CF1-4BD8-9199-CE340439B2D2}" type="slidenum">
              <a:rPr lang="de-CH" smtClean="0"/>
              <a:t>12</a:t>
            </a:fld>
            <a:endParaRPr lang="de-CH"/>
          </a:p>
        </p:txBody>
      </p:sp>
    </p:spTree>
    <p:extLst>
      <p:ext uri="{BB962C8B-B14F-4D97-AF65-F5344CB8AC3E}">
        <p14:creationId xmlns:p14="http://schemas.microsoft.com/office/powerpoint/2010/main" val="3737333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08.11.2015</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89124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08.11.2015</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1301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08.11.2015</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233792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p>
            <a:fld id="{6B796B6C-B450-47B7-BF91-4C4B87E701A0}" type="datetimeFigureOut">
              <a:rPr lang="de-CH" smtClean="0"/>
              <a:t>08.11.2015</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60587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6B796B6C-B450-47B7-BF91-4C4B87E701A0}" type="datetimeFigureOut">
              <a:rPr lang="de-CH" smtClean="0"/>
              <a:t>08.11.2015</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345968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p>
            <a:fld id="{6B796B6C-B450-47B7-BF91-4C4B87E701A0}" type="datetimeFigureOut">
              <a:rPr lang="de-CH" smtClean="0"/>
              <a:t>08.11.2015</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422671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p>
            <a:fld id="{6B796B6C-B450-47B7-BF91-4C4B87E701A0}" type="datetimeFigureOut">
              <a:rPr lang="de-CH" smtClean="0"/>
              <a:t>08.11.2015</a:t>
            </a:fld>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79894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p>
            <a:fld id="{6B796B6C-B450-47B7-BF91-4C4B87E701A0}" type="datetimeFigureOut">
              <a:rPr lang="de-CH" smtClean="0"/>
              <a:t>08.11.2015</a:t>
            </a:fld>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196398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B796B6C-B450-47B7-BF91-4C4B87E701A0}" type="datetimeFigureOut">
              <a:rPr lang="de-CH" smtClean="0"/>
              <a:t>08.11.2015</a:t>
            </a:fld>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5886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08.11.2015</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44826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B796B6C-B450-47B7-BF91-4C4B87E701A0}" type="datetimeFigureOut">
              <a:rPr lang="de-CH" smtClean="0"/>
              <a:t>08.11.2015</a:t>
            </a:fld>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72D591C-DCF3-4E57-9A1C-36F41DB2AD59}" type="slidenum">
              <a:rPr lang="de-CH" smtClean="0"/>
              <a:t>‹Nr.›</a:t>
            </a:fld>
            <a:endParaRPr lang="de-CH"/>
          </a:p>
        </p:txBody>
      </p:sp>
    </p:spTree>
    <p:extLst>
      <p:ext uri="{BB962C8B-B14F-4D97-AF65-F5344CB8AC3E}">
        <p14:creationId xmlns:p14="http://schemas.microsoft.com/office/powerpoint/2010/main" val="1074600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alpha val="47000"/>
          </a:schemeClr>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96B6C-B450-47B7-BF91-4C4B87E701A0}" type="datetimeFigureOut">
              <a:rPr lang="de-CH" smtClean="0"/>
              <a:t>08.11.2015</a:t>
            </a:fld>
            <a:endParaRPr lang="de-CH"/>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D591C-DCF3-4E57-9A1C-36F41DB2AD59}" type="slidenum">
              <a:rPr lang="de-CH" smtClean="0"/>
              <a:t>‹Nr.›</a:t>
            </a:fld>
            <a:endParaRPr lang="de-CH"/>
          </a:p>
        </p:txBody>
      </p:sp>
    </p:spTree>
    <p:extLst>
      <p:ext uri="{BB962C8B-B14F-4D97-AF65-F5344CB8AC3E}">
        <p14:creationId xmlns:p14="http://schemas.microsoft.com/office/powerpoint/2010/main" val="188341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6186309"/>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pPr>
              <a:spcBef>
                <a:spcPts val="1200"/>
              </a:spcBef>
            </a:pPr>
            <a:r>
              <a:rPr lang="de-CH" b="1" u="sng" dirty="0" smtClean="0">
                <a:solidFill>
                  <a:srgbClr val="0070C0"/>
                </a:solidFill>
              </a:rPr>
              <a:t>1. Mose 1,26:</a:t>
            </a:r>
            <a:endParaRPr lang="de-CH" b="1" u="sng" dirty="0" smtClean="0">
              <a:solidFill>
                <a:srgbClr val="0070C0"/>
              </a:solidFill>
            </a:endParaRPr>
          </a:p>
          <a:p>
            <a:pPr>
              <a:spcBef>
                <a:spcPts val="1200"/>
              </a:spcBef>
            </a:pPr>
            <a:r>
              <a:rPr lang="de-CH" sz="2000" dirty="0" smtClean="0">
                <a:solidFill>
                  <a:srgbClr val="006600"/>
                </a:solidFill>
              </a:rPr>
              <a:t>26 Und </a:t>
            </a:r>
            <a:r>
              <a:rPr lang="de-CH" sz="2000" dirty="0">
                <a:solidFill>
                  <a:srgbClr val="006600"/>
                </a:solidFill>
              </a:rPr>
              <a:t>Gott sprach: Lasset uns Menschen </a:t>
            </a:r>
            <a:r>
              <a:rPr lang="de-CH" sz="2000" u="sng" dirty="0">
                <a:solidFill>
                  <a:srgbClr val="006600"/>
                </a:solidFill>
              </a:rPr>
              <a:t>machen</a:t>
            </a:r>
            <a:r>
              <a:rPr lang="de-CH" sz="2000" dirty="0">
                <a:solidFill>
                  <a:srgbClr val="006600"/>
                </a:solidFill>
              </a:rPr>
              <a:t>, ein Bild, das uns gleich sei, die da herrschen über die Fische im Meer und über die Vögel unter dem Himmel und über das Vieh und über alle Tiere des Feldes und über alles Gewürm, das auf Erden kriecht. </a:t>
            </a:r>
          </a:p>
          <a:p>
            <a:pPr>
              <a:spcBef>
                <a:spcPts val="1200"/>
              </a:spcBef>
            </a:pPr>
            <a:r>
              <a:rPr lang="de-CH" sz="2000" dirty="0">
                <a:solidFill>
                  <a:srgbClr val="006600"/>
                </a:solidFill>
              </a:rPr>
              <a:t>27 Und Gott </a:t>
            </a:r>
            <a:r>
              <a:rPr lang="de-CH" sz="2000" u="sng" dirty="0">
                <a:solidFill>
                  <a:srgbClr val="006600"/>
                </a:solidFill>
              </a:rPr>
              <a:t>schuf</a:t>
            </a:r>
            <a:r>
              <a:rPr lang="de-CH" sz="2000" dirty="0">
                <a:solidFill>
                  <a:srgbClr val="006600"/>
                </a:solidFill>
              </a:rPr>
              <a:t> den Menschen zu seinem Bilde, zum Bilde Gottes schuf er ihn; und schuf sie als Mann und </a:t>
            </a:r>
            <a:r>
              <a:rPr lang="de-CH" sz="2000" dirty="0" smtClean="0">
                <a:solidFill>
                  <a:srgbClr val="006600"/>
                </a:solidFill>
              </a:rPr>
              <a:t>Frau</a:t>
            </a:r>
          </a:p>
          <a:p>
            <a:pPr marL="285750" indent="-285750">
              <a:spcBef>
                <a:spcPts val="2400"/>
              </a:spcBef>
              <a:buFont typeface="Arial" panose="020B0604020202020204" pitchFamily="34" charset="0"/>
              <a:buChar char="•"/>
            </a:pPr>
            <a:r>
              <a:rPr lang="de-CH" sz="2400" dirty="0" smtClean="0">
                <a:solidFill>
                  <a:srgbClr val="FF0000"/>
                </a:solidFill>
              </a:rPr>
              <a:t>machen</a:t>
            </a:r>
            <a:r>
              <a:rPr lang="de-CH" sz="2400" dirty="0" smtClean="0">
                <a:solidFill>
                  <a:srgbClr val="006600"/>
                </a:solidFill>
              </a:rPr>
              <a:t> </a:t>
            </a:r>
            <a:r>
              <a:rPr lang="de-CH" sz="2400" dirty="0">
                <a:solidFill>
                  <a:srgbClr val="0070C0"/>
                </a:solidFill>
              </a:rPr>
              <a:t>[</a:t>
            </a:r>
            <a:r>
              <a:rPr lang="de-CH" sz="2400" dirty="0" err="1">
                <a:solidFill>
                  <a:srgbClr val="0070C0"/>
                </a:solidFill>
              </a:rPr>
              <a:t>asah</a:t>
            </a:r>
            <a:r>
              <a:rPr lang="de-CH" sz="2400" dirty="0">
                <a:solidFill>
                  <a:srgbClr val="0070C0"/>
                </a:solidFill>
              </a:rPr>
              <a:t>] = aus etwas Bestehendem, gestalten</a:t>
            </a:r>
          </a:p>
          <a:p>
            <a:pPr marL="285750" indent="-285750">
              <a:spcBef>
                <a:spcPts val="1200"/>
              </a:spcBef>
              <a:buFont typeface="Arial" panose="020B0604020202020204" pitchFamily="34" charset="0"/>
              <a:buChar char="•"/>
            </a:pPr>
            <a:r>
              <a:rPr lang="de-CH" sz="2400" dirty="0">
                <a:solidFill>
                  <a:srgbClr val="FF0000"/>
                </a:solidFill>
              </a:rPr>
              <a:t>schuf</a:t>
            </a:r>
            <a:r>
              <a:rPr lang="de-CH" sz="2400" dirty="0">
                <a:solidFill>
                  <a:srgbClr val="0070C0"/>
                </a:solidFill>
              </a:rPr>
              <a:t> [</a:t>
            </a:r>
            <a:r>
              <a:rPr lang="de-CH" sz="2400" dirty="0" err="1">
                <a:solidFill>
                  <a:srgbClr val="0070C0"/>
                </a:solidFill>
              </a:rPr>
              <a:t>bara</a:t>
            </a:r>
            <a:r>
              <a:rPr lang="de-CH" sz="2400" dirty="0">
                <a:solidFill>
                  <a:srgbClr val="0070C0"/>
                </a:solidFill>
              </a:rPr>
              <a:t>] = aus nichts schaffen, kreieren (1.Mose 1,1</a:t>
            </a:r>
            <a:r>
              <a:rPr lang="de-CH" sz="2400" dirty="0" smtClean="0">
                <a:solidFill>
                  <a:srgbClr val="0070C0"/>
                </a:solidFill>
              </a:rPr>
              <a:t>)</a:t>
            </a:r>
          </a:p>
          <a:p>
            <a:pPr marL="285750" indent="-285750">
              <a:spcBef>
                <a:spcPts val="1200"/>
              </a:spcBef>
              <a:buFont typeface="Arial" panose="020B0604020202020204" pitchFamily="34" charset="0"/>
              <a:buChar char="•"/>
            </a:pPr>
            <a:endParaRPr lang="de-CH" sz="2400" dirty="0">
              <a:solidFill>
                <a:srgbClr val="0070C0"/>
              </a:solidFill>
            </a:endParaRPr>
          </a:p>
          <a:p>
            <a:pPr>
              <a:spcBef>
                <a:spcPts val="1200"/>
              </a:spcBef>
            </a:pPr>
            <a:r>
              <a:rPr lang="de-CH" sz="2400" dirty="0" smtClean="0">
                <a:sym typeface="Wingdings" panose="05000000000000000000" pitchFamily="2" charset="2"/>
              </a:rPr>
              <a:t> Mensch ist aus Erde und aus Nichts geschaffen. </a:t>
            </a:r>
            <a:r>
              <a:rPr lang="de-CH" sz="2400" dirty="0">
                <a:sym typeface="Wingdings" panose="05000000000000000000" pitchFamily="2" charset="2"/>
              </a:rPr>
              <a:t/>
            </a:r>
            <a:br>
              <a:rPr lang="de-CH" sz="2400" dirty="0">
                <a:sym typeface="Wingdings" panose="05000000000000000000" pitchFamily="2" charset="2"/>
              </a:rPr>
            </a:br>
            <a:r>
              <a:rPr lang="de-CH" sz="2400" dirty="0" smtClean="0">
                <a:sym typeface="Wingdings" panose="05000000000000000000" pitchFamily="2" charset="2"/>
              </a:rPr>
              <a:t>     Der Geist des Menschen ist weder männlich noch weiblich.</a:t>
            </a:r>
            <a:endParaRPr lang="de-CH" sz="2400" dirty="0"/>
          </a:p>
          <a:p>
            <a:pPr marL="285750" indent="-285750">
              <a:spcBef>
                <a:spcPts val="1200"/>
              </a:spcBef>
              <a:buFont typeface="Arial" panose="020B0604020202020204" pitchFamily="34" charset="0"/>
              <a:buChar char="•"/>
            </a:pPr>
            <a:endParaRPr lang="de-CH" sz="2400" dirty="0"/>
          </a:p>
        </p:txBody>
      </p:sp>
    </p:spTree>
    <p:extLst>
      <p:ext uri="{BB962C8B-B14F-4D97-AF65-F5344CB8AC3E}">
        <p14:creationId xmlns:p14="http://schemas.microsoft.com/office/powerpoint/2010/main" val="360294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3816429"/>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2, 24</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r>
              <a:rPr lang="de-CH" sz="2400" dirty="0">
                <a:solidFill>
                  <a:srgbClr val="006600"/>
                </a:solidFill>
              </a:rPr>
              <a:t>Darum wird ein Mann seinen Vater und seine Mutter verlassen und seiner Frau </a:t>
            </a:r>
            <a:r>
              <a:rPr lang="de-CH" sz="2400" dirty="0" smtClean="0">
                <a:solidFill>
                  <a:srgbClr val="006600"/>
                </a:solidFill>
              </a:rPr>
              <a:t>anhängen, </a:t>
            </a:r>
            <a:r>
              <a:rPr lang="de-CH" sz="2400" dirty="0">
                <a:solidFill>
                  <a:srgbClr val="006600"/>
                </a:solidFill>
              </a:rPr>
              <a:t>und sie werden ein Fleisch sein</a:t>
            </a:r>
            <a:r>
              <a:rPr lang="de-CH" sz="2400" dirty="0" smtClean="0">
                <a:solidFill>
                  <a:srgbClr val="006600"/>
                </a:solidFill>
              </a:rPr>
              <a:t>.</a:t>
            </a:r>
          </a:p>
          <a:p>
            <a:endParaRPr lang="de-CH" sz="2400" dirty="0"/>
          </a:p>
          <a:p>
            <a:r>
              <a:rPr lang="de-CH" sz="2400" dirty="0" smtClean="0">
                <a:solidFill>
                  <a:srgbClr val="FF0000"/>
                </a:solidFill>
              </a:rPr>
              <a:t>Mann</a:t>
            </a:r>
            <a:r>
              <a:rPr lang="de-CH" sz="2400" dirty="0" smtClean="0"/>
              <a:t> [</a:t>
            </a:r>
            <a:r>
              <a:rPr lang="de-CH" sz="2400" dirty="0" err="1" smtClean="0"/>
              <a:t>isch</a:t>
            </a:r>
            <a:r>
              <a:rPr lang="de-CH" sz="2400" dirty="0" smtClean="0"/>
              <a:t>] = </a:t>
            </a:r>
            <a:r>
              <a:rPr lang="de-CH" sz="2400" dirty="0" smtClean="0">
                <a:solidFill>
                  <a:srgbClr val="0070C0"/>
                </a:solidFill>
              </a:rPr>
              <a:t>Mann, ein männliches Wesen </a:t>
            </a:r>
            <a:r>
              <a:rPr lang="de-CH" sz="2000" dirty="0" smtClean="0">
                <a:solidFill>
                  <a:srgbClr val="0070C0"/>
                </a:solidFill>
              </a:rPr>
              <a:t>(erste Erwähnung)</a:t>
            </a:r>
          </a:p>
          <a:p>
            <a:endParaRPr lang="de-CH" sz="2000" dirty="0">
              <a:solidFill>
                <a:srgbClr val="0070C0"/>
              </a:solidFill>
            </a:endParaRPr>
          </a:p>
          <a:p>
            <a:r>
              <a:rPr lang="de-CH" sz="2400" dirty="0" smtClean="0">
                <a:solidFill>
                  <a:srgbClr val="FF0000"/>
                </a:solidFill>
              </a:rPr>
              <a:t>Vater </a:t>
            </a:r>
            <a:r>
              <a:rPr lang="de-CH" sz="2400" dirty="0" smtClean="0">
                <a:solidFill>
                  <a:srgbClr val="0070C0"/>
                </a:solidFill>
              </a:rPr>
              <a:t>[ab] = Haupt, Quelle</a:t>
            </a:r>
          </a:p>
          <a:p>
            <a:endParaRPr lang="de-CH" sz="2400" b="1" dirty="0" smtClean="0">
              <a:solidFill>
                <a:srgbClr val="0070C0"/>
              </a:solidFill>
            </a:endParaRPr>
          </a:p>
        </p:txBody>
      </p:sp>
    </p:spTree>
    <p:extLst>
      <p:ext uri="{BB962C8B-B14F-4D97-AF65-F5344CB8AC3E}">
        <p14:creationId xmlns:p14="http://schemas.microsoft.com/office/powerpoint/2010/main" val="101325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4770537"/>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3. 1-3</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r>
              <a:rPr lang="de-CH" sz="2400" dirty="0">
                <a:solidFill>
                  <a:srgbClr val="006600"/>
                </a:solidFill>
              </a:rPr>
              <a:t>Aber die Schlange war listiger als alle Tiere auf dem Felde, die Gott der HERR gemacht hatte, und sprach zu der Frau: Ja, sollte Gott gesagt haben: Ihr sollt nicht essen von allen Bäumen im Garten? </a:t>
            </a:r>
          </a:p>
          <a:p>
            <a:pPr>
              <a:spcBef>
                <a:spcPts val="1200"/>
              </a:spcBef>
            </a:pPr>
            <a:r>
              <a:rPr lang="de-CH" sz="2400" dirty="0" smtClean="0">
                <a:solidFill>
                  <a:srgbClr val="006600"/>
                </a:solidFill>
              </a:rPr>
              <a:t>Da </a:t>
            </a:r>
            <a:r>
              <a:rPr lang="de-CH" sz="2400" dirty="0">
                <a:solidFill>
                  <a:srgbClr val="006600"/>
                </a:solidFill>
              </a:rPr>
              <a:t>sprach die Frau zu der Schlange: Wir essen von den Früchten der Bäume im Garten; </a:t>
            </a:r>
            <a:r>
              <a:rPr lang="de-CH" sz="2400" dirty="0" smtClean="0">
                <a:solidFill>
                  <a:srgbClr val="006600"/>
                </a:solidFill>
              </a:rPr>
              <a:t>aber </a:t>
            </a:r>
            <a:r>
              <a:rPr lang="de-CH" sz="2400" dirty="0">
                <a:solidFill>
                  <a:srgbClr val="006600"/>
                </a:solidFill>
              </a:rPr>
              <a:t>von den Früchten des Baumes mitten im Garten hat Gott gesagt: Esset nicht davon, rühret sie auch nicht an, dass ihr nicht sterbet!</a:t>
            </a:r>
          </a:p>
          <a:p>
            <a:r>
              <a:rPr lang="de-CH" sz="2400" dirty="0" smtClean="0"/>
              <a:t> </a:t>
            </a:r>
            <a:endParaRPr lang="de-CH" sz="2400" b="1" dirty="0" smtClean="0">
              <a:solidFill>
                <a:srgbClr val="0070C0"/>
              </a:solidFill>
            </a:endParaRPr>
          </a:p>
        </p:txBody>
      </p:sp>
    </p:spTree>
    <p:extLst>
      <p:ext uri="{BB962C8B-B14F-4D97-AF65-F5344CB8AC3E}">
        <p14:creationId xmlns:p14="http://schemas.microsoft.com/office/powerpoint/2010/main" val="1067824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3693319"/>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pPr marL="342900" indent="-342900">
              <a:buAutoNum type="arabicPeriod"/>
            </a:pPr>
            <a:r>
              <a:rPr lang="de-CH" b="1" u="sng" dirty="0" smtClean="0">
                <a:solidFill>
                  <a:srgbClr val="0070C0"/>
                </a:solidFill>
              </a:rPr>
              <a:t>Mose 3. 1-3</a:t>
            </a:r>
          </a:p>
          <a:p>
            <a:pPr marL="285750" indent="-285750">
              <a:spcBef>
                <a:spcPts val="1200"/>
              </a:spcBef>
              <a:buFont typeface="Arial" panose="020B0604020202020204" pitchFamily="34" charset="0"/>
              <a:buChar char="•"/>
            </a:pPr>
            <a:r>
              <a:rPr lang="de-CH" sz="2400" dirty="0" smtClean="0"/>
              <a:t>Die Frau kennt das Wort (Gebot) Gottes auch </a:t>
            </a:r>
            <a:r>
              <a:rPr lang="de-CH" sz="2400" dirty="0" smtClean="0">
                <a:sym typeface="Wingdings" panose="05000000000000000000" pitchFamily="2" charset="2"/>
              </a:rPr>
              <a:t> der Mann hat es ihr gesagt</a:t>
            </a:r>
          </a:p>
          <a:p>
            <a:pPr marL="285750" indent="-285750">
              <a:spcBef>
                <a:spcPts val="1200"/>
              </a:spcBef>
              <a:buFont typeface="Arial" panose="020B0604020202020204" pitchFamily="34" charset="0"/>
              <a:buChar char="•"/>
            </a:pPr>
            <a:r>
              <a:rPr lang="de-CH" sz="2400" dirty="0">
                <a:sym typeface="Wingdings" panose="05000000000000000000" pitchFamily="2" charset="2"/>
              </a:rPr>
              <a:t>Satan geht nicht die Frau an, weil sie verführbarer ist, sondern weil sie die Repräsentantin des Hauses ist</a:t>
            </a:r>
            <a:r>
              <a:rPr lang="de-CH" sz="2400" dirty="0" smtClean="0">
                <a:sym typeface="Wingdings" panose="05000000000000000000" pitchFamily="2" charset="2"/>
              </a:rPr>
              <a:t>.</a:t>
            </a:r>
          </a:p>
          <a:p>
            <a:pPr>
              <a:spcBef>
                <a:spcPts val="1200"/>
              </a:spcBef>
            </a:pPr>
            <a:r>
              <a:rPr lang="de-CH" sz="2400" dirty="0" smtClean="0">
                <a:sym typeface="Wingdings" panose="05000000000000000000" pitchFamily="2" charset="2"/>
              </a:rPr>
              <a:t>      Der Mann steht hinter der Frau. Wenn die Welt Jesus   </a:t>
            </a:r>
            <a:br>
              <a:rPr lang="de-CH" sz="2400" dirty="0" smtClean="0">
                <a:sym typeface="Wingdings" panose="05000000000000000000" pitchFamily="2" charset="2"/>
              </a:rPr>
            </a:br>
            <a:r>
              <a:rPr lang="de-CH" sz="2400" dirty="0" smtClean="0">
                <a:sym typeface="Wingdings" panose="05000000000000000000" pitchFamily="2" charset="2"/>
              </a:rPr>
              <a:t>           sucht, trifft sie auch zuerst auf die Frau, die Gemeinde.</a:t>
            </a:r>
          </a:p>
        </p:txBody>
      </p:sp>
    </p:spTree>
    <p:extLst>
      <p:ext uri="{BB962C8B-B14F-4D97-AF65-F5344CB8AC3E}">
        <p14:creationId xmlns:p14="http://schemas.microsoft.com/office/powerpoint/2010/main" val="130465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5847755"/>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pPr marL="342900" indent="-342900">
              <a:buAutoNum type="arabicPeriod"/>
            </a:pPr>
            <a:r>
              <a:rPr lang="de-CH" b="1" u="sng" dirty="0" smtClean="0">
                <a:solidFill>
                  <a:srgbClr val="0070C0"/>
                </a:solidFill>
              </a:rPr>
              <a:t>Mose 3. 1-3</a:t>
            </a:r>
          </a:p>
          <a:p>
            <a:pPr marL="285750" indent="-285750">
              <a:spcBef>
                <a:spcPts val="1200"/>
              </a:spcBef>
              <a:buFont typeface="Arial" panose="020B0604020202020204" pitchFamily="34" charset="0"/>
              <a:buChar char="•"/>
            </a:pPr>
            <a:r>
              <a:rPr lang="de-CH" sz="2400" dirty="0" smtClean="0">
                <a:sym typeface="Wingdings" panose="05000000000000000000" pitchFamily="2" charset="2"/>
              </a:rPr>
              <a:t>Als die Frau von der Frucht isst passiert noch nichts; erst wenn der Mann, das Fundament, davon isst, kommt das Haus ins Wanken.</a:t>
            </a:r>
          </a:p>
          <a:p>
            <a:pPr>
              <a:spcBef>
                <a:spcPts val="1200"/>
              </a:spcBef>
            </a:pPr>
            <a:r>
              <a:rPr lang="de-CH" sz="2400" dirty="0" smtClean="0">
                <a:sym typeface="Wingdings" panose="05000000000000000000" pitchFamily="2" charset="2"/>
              </a:rPr>
              <a:t>     </a:t>
            </a:r>
            <a:r>
              <a:rPr lang="de-CH" sz="2400" dirty="0" smtClean="0">
                <a:solidFill>
                  <a:srgbClr val="0070C0"/>
                </a:solidFill>
                <a:sym typeface="Wingdings" panose="05000000000000000000" pitchFamily="2" charset="2"/>
              </a:rPr>
              <a:t> Schaden am Gebäude kann repariert werden, wenn das </a:t>
            </a:r>
            <a:br>
              <a:rPr lang="de-CH" sz="2400" dirty="0" smtClean="0">
                <a:solidFill>
                  <a:srgbClr val="0070C0"/>
                </a:solidFill>
                <a:sym typeface="Wingdings" panose="05000000000000000000" pitchFamily="2" charset="2"/>
              </a:rPr>
            </a:br>
            <a:r>
              <a:rPr lang="de-CH" sz="2400" dirty="0" smtClean="0">
                <a:solidFill>
                  <a:srgbClr val="0070C0"/>
                </a:solidFill>
                <a:sym typeface="Wingdings" panose="05000000000000000000" pitchFamily="2" charset="2"/>
              </a:rPr>
              <a:t>           Fundament kaputt ist, stürzt das ganze Haus ein.</a:t>
            </a:r>
            <a:r>
              <a:rPr lang="de-CH" sz="2400" dirty="0" smtClean="0">
                <a:sym typeface="Wingdings" panose="05000000000000000000" pitchFamily="2" charset="2"/>
              </a:rPr>
              <a:t/>
            </a:r>
            <a:br>
              <a:rPr lang="de-CH" sz="2400" dirty="0" smtClean="0">
                <a:sym typeface="Wingdings" panose="05000000000000000000" pitchFamily="2" charset="2"/>
              </a:rPr>
            </a:br>
            <a:endParaRPr lang="de-CH" sz="2400" dirty="0" smtClean="0">
              <a:sym typeface="Wingdings" panose="05000000000000000000" pitchFamily="2" charset="2"/>
            </a:endParaRPr>
          </a:p>
          <a:p>
            <a:pPr>
              <a:spcBef>
                <a:spcPts val="1200"/>
              </a:spcBef>
            </a:pPr>
            <a:r>
              <a:rPr lang="de-CH" sz="2400" dirty="0" smtClean="0">
                <a:sym typeface="Wingdings" panose="05000000000000000000" pitchFamily="2" charset="2"/>
              </a:rPr>
              <a:t>Auch hier: Das Fundament ist nicht der sichtbare Teil des Gebäudes. Meist wird der Aufbau bewundert</a:t>
            </a:r>
            <a:r>
              <a:rPr lang="de-CH" sz="2400" dirty="0" smtClean="0"/>
              <a:t> </a:t>
            </a:r>
          </a:p>
          <a:p>
            <a:pPr>
              <a:spcBef>
                <a:spcPts val="1200"/>
              </a:spcBef>
            </a:pPr>
            <a:r>
              <a:rPr lang="de-CH" sz="2400" dirty="0" smtClean="0">
                <a:sym typeface="Wingdings" panose="05000000000000000000" pitchFamily="2" charset="2"/>
              </a:rPr>
              <a:t>    </a:t>
            </a:r>
            <a:r>
              <a:rPr lang="de-CH" sz="2400" dirty="0" smtClean="0">
                <a:solidFill>
                  <a:srgbClr val="0070C0"/>
                </a:solidFill>
                <a:sym typeface="Wingdings" panose="05000000000000000000" pitchFamily="2" charset="2"/>
              </a:rPr>
              <a:t> Grund, weshalb Jesus nur männliche Jünger beruft, weil </a:t>
            </a:r>
            <a:br>
              <a:rPr lang="de-CH" sz="2400" dirty="0" smtClean="0">
                <a:solidFill>
                  <a:srgbClr val="0070C0"/>
                </a:solidFill>
                <a:sym typeface="Wingdings" panose="05000000000000000000" pitchFamily="2" charset="2"/>
              </a:rPr>
            </a:br>
            <a:r>
              <a:rPr lang="de-CH" sz="2400" dirty="0" smtClean="0">
                <a:solidFill>
                  <a:srgbClr val="0070C0"/>
                </a:solidFill>
                <a:sym typeface="Wingdings" panose="05000000000000000000" pitchFamily="2" charset="2"/>
              </a:rPr>
              <a:t>          das Fundament wieder hergestellt werden muss.</a:t>
            </a:r>
            <a:endParaRPr lang="de-CH" sz="2400" dirty="0" smtClean="0">
              <a:solidFill>
                <a:srgbClr val="0070C0"/>
              </a:solidFill>
            </a:endParaRPr>
          </a:p>
          <a:p>
            <a:pPr>
              <a:spcBef>
                <a:spcPts val="1200"/>
              </a:spcBef>
            </a:pPr>
            <a:endParaRPr lang="de-CH" sz="2400" b="1" dirty="0" smtClean="0">
              <a:solidFill>
                <a:srgbClr val="0070C0"/>
              </a:solidFill>
            </a:endParaRPr>
          </a:p>
        </p:txBody>
      </p:sp>
    </p:spTree>
    <p:extLst>
      <p:ext uri="{BB962C8B-B14F-4D97-AF65-F5344CB8AC3E}">
        <p14:creationId xmlns:p14="http://schemas.microsoft.com/office/powerpoint/2010/main" val="264063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4862870"/>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a:t>
            </a:r>
            <a:r>
              <a:rPr lang="de-CH" b="1" u="sng" dirty="0">
                <a:solidFill>
                  <a:srgbClr val="0070C0"/>
                </a:solidFill>
              </a:rPr>
              <a:t>3, </a:t>
            </a:r>
            <a:r>
              <a:rPr lang="de-CH" b="1" u="sng" dirty="0" smtClean="0">
                <a:solidFill>
                  <a:srgbClr val="0070C0"/>
                </a:solidFill>
              </a:rPr>
              <a:t>9-13</a:t>
            </a:r>
          </a:p>
          <a:p>
            <a:pPr>
              <a:spcBef>
                <a:spcPts val="1200"/>
              </a:spcBef>
            </a:pPr>
            <a:r>
              <a:rPr lang="de-CH" sz="2000" dirty="0" smtClean="0">
                <a:solidFill>
                  <a:srgbClr val="006600"/>
                </a:solidFill>
              </a:rPr>
              <a:t>Und </a:t>
            </a:r>
            <a:r>
              <a:rPr lang="de-CH" sz="2000" dirty="0">
                <a:solidFill>
                  <a:srgbClr val="006600"/>
                </a:solidFill>
              </a:rPr>
              <a:t>Gott der HERR rief Adam und sprach zu ihm: Wo bist du? </a:t>
            </a:r>
          </a:p>
          <a:p>
            <a:pPr>
              <a:spcBef>
                <a:spcPts val="1200"/>
              </a:spcBef>
            </a:pPr>
            <a:r>
              <a:rPr lang="de-CH" sz="2000" dirty="0">
                <a:solidFill>
                  <a:srgbClr val="006600"/>
                </a:solidFill>
              </a:rPr>
              <a:t>10 Und er sprach: Ich hörte dich im Garten und fürchtete mich; denn ich bin nackt, darum versteckte ich mich. </a:t>
            </a:r>
          </a:p>
          <a:p>
            <a:pPr>
              <a:spcBef>
                <a:spcPts val="1200"/>
              </a:spcBef>
            </a:pPr>
            <a:r>
              <a:rPr lang="de-CH" sz="2000" dirty="0">
                <a:solidFill>
                  <a:srgbClr val="006600"/>
                </a:solidFill>
              </a:rPr>
              <a:t>11 Und er sprach: Wer hat dir gesagt, dass du nackt bist? Hast du nicht gegessen von dem Baum, von dem ich dir gebot, du solltest nicht davon essen? </a:t>
            </a:r>
          </a:p>
          <a:p>
            <a:pPr>
              <a:spcBef>
                <a:spcPts val="1200"/>
              </a:spcBef>
            </a:pPr>
            <a:r>
              <a:rPr lang="de-CH" sz="2000" dirty="0">
                <a:solidFill>
                  <a:srgbClr val="006600"/>
                </a:solidFill>
              </a:rPr>
              <a:t>12 Da sprach Adam: Die Frau, die du mir zugesellt hast, gab mir von dem Baum und ich aß. </a:t>
            </a:r>
          </a:p>
          <a:p>
            <a:pPr>
              <a:spcBef>
                <a:spcPts val="1200"/>
              </a:spcBef>
            </a:pPr>
            <a:r>
              <a:rPr lang="de-CH" sz="2000" dirty="0">
                <a:solidFill>
                  <a:srgbClr val="006600"/>
                </a:solidFill>
              </a:rPr>
              <a:t>13 Da sprach Gott der HERR zur Frau: Warum hast du das getan? Die Frau sprach: Die Schlange betrog mich, sodass ich aß</a:t>
            </a:r>
            <a:r>
              <a:rPr lang="de-CH" sz="2000" dirty="0" smtClean="0">
                <a:solidFill>
                  <a:srgbClr val="006600"/>
                </a:solidFill>
              </a:rPr>
              <a:t>.</a:t>
            </a:r>
            <a:endParaRPr lang="de-CH" sz="2000" dirty="0">
              <a:solidFill>
                <a:srgbClr val="006600"/>
              </a:solidFill>
            </a:endParaRPr>
          </a:p>
        </p:txBody>
      </p:sp>
    </p:spTree>
    <p:extLst>
      <p:ext uri="{BB962C8B-B14F-4D97-AF65-F5344CB8AC3E}">
        <p14:creationId xmlns:p14="http://schemas.microsoft.com/office/powerpoint/2010/main" val="1447115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764704"/>
            <a:ext cx="7992888" cy="5324535"/>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a:t>
            </a:r>
            <a:r>
              <a:rPr lang="de-CH" b="1" u="sng" dirty="0">
                <a:solidFill>
                  <a:srgbClr val="0070C0"/>
                </a:solidFill>
              </a:rPr>
              <a:t>3, </a:t>
            </a:r>
            <a:r>
              <a:rPr lang="de-CH" b="1" u="sng" dirty="0" smtClean="0">
                <a:solidFill>
                  <a:srgbClr val="0070C0"/>
                </a:solidFill>
              </a:rPr>
              <a:t>9-13</a:t>
            </a:r>
          </a:p>
          <a:p>
            <a:pPr marL="342900" indent="-342900">
              <a:spcBef>
                <a:spcPts val="1200"/>
              </a:spcBef>
              <a:buFont typeface="Arial" panose="020B0604020202020204" pitchFamily="34" charset="0"/>
              <a:buChar char="•"/>
            </a:pPr>
            <a:r>
              <a:rPr lang="de-CH" sz="2400" b="1" dirty="0" smtClean="0">
                <a:sym typeface="Wingdings" panose="05000000000000000000" pitchFamily="2" charset="2"/>
              </a:rPr>
              <a:t>Der Mann wird zur Rechenschaft gezogen</a:t>
            </a:r>
            <a:br>
              <a:rPr lang="de-CH" sz="2400" b="1" dirty="0" smtClean="0">
                <a:sym typeface="Wingdings" panose="05000000000000000000" pitchFamily="2" charset="2"/>
              </a:rPr>
            </a:br>
            <a:r>
              <a:rPr lang="de-CH" sz="2400" dirty="0" smtClean="0">
                <a:sym typeface="Wingdings" panose="05000000000000000000" pitchFamily="2" charset="2"/>
              </a:rPr>
              <a:t> er ist verantwortlich, nicht die Frau</a:t>
            </a:r>
          </a:p>
          <a:p>
            <a:pPr marL="342900" indent="-342900">
              <a:spcBef>
                <a:spcPts val="1200"/>
              </a:spcBef>
              <a:buFont typeface="Arial" panose="020B0604020202020204" pitchFamily="34" charset="0"/>
              <a:buChar char="•"/>
            </a:pPr>
            <a:r>
              <a:rPr lang="de-CH" sz="2400" b="1" dirty="0">
                <a:sym typeface="Wingdings" panose="05000000000000000000" pitchFamily="2" charset="2"/>
              </a:rPr>
              <a:t>Der Mann versagt, indem er entgegen dem Gebot Gottes, von der Frucht isst </a:t>
            </a:r>
            <a:r>
              <a:rPr lang="de-CH" sz="2400" dirty="0">
                <a:sym typeface="Wingdings" panose="05000000000000000000" pitchFamily="2" charset="2"/>
              </a:rPr>
              <a:t>und nicht nachfragt, wo die Frau sie her hat.</a:t>
            </a:r>
          </a:p>
          <a:p>
            <a:pPr marL="342900" indent="-342900">
              <a:spcBef>
                <a:spcPts val="1200"/>
              </a:spcBef>
              <a:buFont typeface="Arial" panose="020B0604020202020204" pitchFamily="34" charset="0"/>
              <a:buChar char="•"/>
            </a:pPr>
            <a:r>
              <a:rPr lang="de-CH" sz="2400" b="1" dirty="0" smtClean="0">
                <a:sym typeface="Wingdings" panose="05000000000000000000" pitchFamily="2" charset="2"/>
              </a:rPr>
              <a:t>Der Mann versagt indem er Gott beschuldigt und sich versucht aus der Verantwortung zu stehlen</a:t>
            </a:r>
            <a:br>
              <a:rPr lang="de-CH" sz="2400" b="1" dirty="0" smtClean="0">
                <a:sym typeface="Wingdings" panose="05000000000000000000" pitchFamily="2" charset="2"/>
              </a:rPr>
            </a:br>
            <a:r>
              <a:rPr lang="de-CH" sz="2400" dirty="0" smtClean="0">
                <a:sym typeface="Wingdings" panose="05000000000000000000" pitchFamily="2" charset="2"/>
              </a:rPr>
              <a:t> die Frau, die du mir gegeben hast …</a:t>
            </a:r>
          </a:p>
          <a:p>
            <a:pPr marL="342900" indent="-342900">
              <a:spcBef>
                <a:spcPts val="1200"/>
              </a:spcBef>
              <a:buFont typeface="Arial" panose="020B0604020202020204" pitchFamily="34" charset="0"/>
              <a:buChar char="•"/>
            </a:pPr>
            <a:r>
              <a:rPr lang="de-CH" sz="2400" b="1" dirty="0">
                <a:sym typeface="Wingdings" panose="05000000000000000000" pitchFamily="2" charset="2"/>
              </a:rPr>
              <a:t>Der Mann versagt indem er </a:t>
            </a:r>
            <a:r>
              <a:rPr lang="de-CH" sz="2400" b="1" dirty="0" smtClean="0">
                <a:sym typeface="Wingdings" panose="05000000000000000000" pitchFamily="2" charset="2"/>
              </a:rPr>
              <a:t>die Frau beschuldigt</a:t>
            </a:r>
            <a:br>
              <a:rPr lang="de-CH" sz="2400" b="1" dirty="0" smtClean="0">
                <a:sym typeface="Wingdings" panose="05000000000000000000" pitchFamily="2" charset="2"/>
              </a:rPr>
            </a:br>
            <a:r>
              <a:rPr lang="de-CH" sz="2400" dirty="0" smtClean="0">
                <a:sym typeface="Wingdings" panose="05000000000000000000" pitchFamily="2" charset="2"/>
              </a:rPr>
              <a:t> er hat den Auftrag und das Mandat sie zu beschützen</a:t>
            </a:r>
            <a:endParaRPr lang="de-CH" sz="2400" b="1" dirty="0" smtClean="0"/>
          </a:p>
        </p:txBody>
      </p:sp>
    </p:spTree>
    <p:extLst>
      <p:ext uri="{BB962C8B-B14F-4D97-AF65-F5344CB8AC3E}">
        <p14:creationId xmlns:p14="http://schemas.microsoft.com/office/powerpoint/2010/main" val="201075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6324808"/>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sz="2400" b="1" u="sng" dirty="0" smtClean="0">
                <a:solidFill>
                  <a:srgbClr val="0070C0"/>
                </a:solidFill>
              </a:rPr>
              <a:t>Das Mandat und die Merkmale des Mannes</a:t>
            </a:r>
          </a:p>
          <a:p>
            <a:endParaRPr lang="de-CH" sz="2400" b="1" u="sng" dirty="0" smtClean="0">
              <a:solidFill>
                <a:srgbClr val="0070C0"/>
              </a:solidFill>
            </a:endParaRPr>
          </a:p>
          <a:p>
            <a:pPr marL="342900" indent="-342900">
              <a:lnSpc>
                <a:spcPct val="150000"/>
              </a:lnSpc>
              <a:buFont typeface="+mj-lt"/>
              <a:buAutoNum type="arabicPeriod"/>
            </a:pPr>
            <a:r>
              <a:rPr lang="de-CH" sz="2400" dirty="0" smtClean="0"/>
              <a:t>Ist in der Gegenwart Gottes</a:t>
            </a:r>
          </a:p>
          <a:p>
            <a:pPr marL="342900" indent="-342900">
              <a:lnSpc>
                <a:spcPct val="150000"/>
              </a:lnSpc>
              <a:buFont typeface="+mj-lt"/>
              <a:buAutoNum type="arabicPeriod"/>
            </a:pPr>
            <a:r>
              <a:rPr lang="de-CH" sz="2400" dirty="0" smtClean="0"/>
              <a:t>arbeitet</a:t>
            </a:r>
          </a:p>
          <a:p>
            <a:pPr marL="342900" indent="-342900">
              <a:lnSpc>
                <a:spcPct val="150000"/>
              </a:lnSpc>
              <a:buFont typeface="+mj-lt"/>
              <a:buAutoNum type="arabicPeriod"/>
            </a:pPr>
            <a:r>
              <a:rPr lang="de-CH" sz="2400" dirty="0" smtClean="0"/>
              <a:t>kultiviert</a:t>
            </a:r>
          </a:p>
          <a:p>
            <a:pPr marL="342900" indent="-342900">
              <a:lnSpc>
                <a:spcPct val="150000"/>
              </a:lnSpc>
              <a:buFont typeface="+mj-lt"/>
              <a:buAutoNum type="arabicPeriod"/>
            </a:pPr>
            <a:r>
              <a:rPr lang="de-CH" sz="2400" dirty="0" smtClean="0"/>
              <a:t>beschützt</a:t>
            </a:r>
          </a:p>
          <a:p>
            <a:pPr marL="342900" indent="-342900">
              <a:lnSpc>
                <a:spcPct val="150000"/>
              </a:lnSpc>
              <a:buFont typeface="+mj-lt"/>
              <a:buAutoNum type="arabicPeriod"/>
            </a:pPr>
            <a:r>
              <a:rPr lang="de-CH" sz="2400" dirty="0" smtClean="0"/>
              <a:t>kennt das Wort (Gebot) Gottes</a:t>
            </a:r>
          </a:p>
          <a:p>
            <a:pPr>
              <a:lnSpc>
                <a:spcPct val="150000"/>
              </a:lnSpc>
            </a:pPr>
            <a:r>
              <a:rPr lang="de-CH" sz="2400" b="1" dirty="0" smtClean="0"/>
              <a:t>Mandat</a:t>
            </a:r>
            <a:r>
              <a:rPr lang="de-CH" sz="2400" dirty="0" smtClean="0"/>
              <a:t> des Vaters, des Hauptes, der Quelle, des Fundaments</a:t>
            </a:r>
          </a:p>
          <a:p>
            <a:pPr>
              <a:lnSpc>
                <a:spcPct val="150000"/>
              </a:lnSpc>
            </a:pPr>
            <a:r>
              <a:rPr lang="de-CH" sz="2400" b="1" dirty="0" smtClean="0"/>
              <a:t>Haltung</a:t>
            </a:r>
            <a:r>
              <a:rPr lang="de-CH" sz="2400" dirty="0" smtClean="0"/>
              <a:t> der Liebe, der Fürsorge, des Gebens</a:t>
            </a:r>
            <a:br>
              <a:rPr lang="de-CH" sz="2400" dirty="0" smtClean="0"/>
            </a:br>
            <a:r>
              <a:rPr lang="de-CH" b="1" u="sng" dirty="0" smtClean="0"/>
              <a:t/>
            </a:r>
            <a:br>
              <a:rPr lang="de-CH" b="1" u="sng" dirty="0" smtClean="0"/>
            </a:br>
            <a:r>
              <a:rPr lang="de-CH" sz="2400" dirty="0" smtClean="0"/>
              <a:t> </a:t>
            </a:r>
            <a:endParaRPr lang="de-CH" sz="2400" b="1" dirty="0" smtClean="0"/>
          </a:p>
        </p:txBody>
      </p:sp>
    </p:spTree>
    <p:extLst>
      <p:ext uri="{BB962C8B-B14F-4D97-AF65-F5344CB8AC3E}">
        <p14:creationId xmlns:p14="http://schemas.microsoft.com/office/powerpoint/2010/main" val="287664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6063198"/>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sz="2400" b="1" u="sng" dirty="0" smtClean="0">
                <a:solidFill>
                  <a:srgbClr val="0070C0"/>
                </a:solidFill>
              </a:rPr>
              <a:t>Eine Frau sollte nach folgendem </a:t>
            </a:r>
            <a:r>
              <a:rPr lang="de-CH" sz="2400" b="1" u="sng" dirty="0" err="1" smtClean="0">
                <a:solidFill>
                  <a:srgbClr val="0070C0"/>
                </a:solidFill>
              </a:rPr>
              <a:t>ausschau</a:t>
            </a:r>
            <a:r>
              <a:rPr lang="de-CH" sz="2400" b="1" u="sng" dirty="0" smtClean="0">
                <a:solidFill>
                  <a:srgbClr val="0070C0"/>
                </a:solidFill>
              </a:rPr>
              <a:t> halten:</a:t>
            </a:r>
          </a:p>
          <a:p>
            <a:pPr marL="342900" indent="-342900">
              <a:lnSpc>
                <a:spcPct val="150000"/>
              </a:lnSpc>
              <a:spcBef>
                <a:spcPts val="1200"/>
              </a:spcBef>
              <a:buFont typeface="+mj-lt"/>
              <a:buAutoNum type="arabicPeriod"/>
            </a:pPr>
            <a:r>
              <a:rPr lang="de-CH" sz="2400" dirty="0" smtClean="0"/>
              <a:t>Ist er in der Gegenwart Gottes?</a:t>
            </a:r>
          </a:p>
          <a:p>
            <a:pPr marL="342900" indent="-342900">
              <a:lnSpc>
                <a:spcPct val="150000"/>
              </a:lnSpc>
              <a:buFont typeface="+mj-lt"/>
              <a:buAutoNum type="arabicPeriod"/>
            </a:pPr>
            <a:r>
              <a:rPr lang="de-CH" sz="2400" dirty="0" smtClean="0"/>
              <a:t>Arbeitet er, kann er mich ernähren und versorgen?</a:t>
            </a:r>
          </a:p>
          <a:p>
            <a:pPr marL="342900" indent="-342900">
              <a:lnSpc>
                <a:spcPct val="150000"/>
              </a:lnSpc>
              <a:buFont typeface="+mj-lt"/>
              <a:buAutoNum type="arabicPeriod"/>
            </a:pPr>
            <a:r>
              <a:rPr lang="de-CH" sz="2400" dirty="0" smtClean="0"/>
              <a:t>Kann er mich kultivieren, zur Entfaltung bringen?</a:t>
            </a:r>
          </a:p>
          <a:p>
            <a:pPr marL="342900" indent="-342900">
              <a:lnSpc>
                <a:spcPct val="150000"/>
              </a:lnSpc>
              <a:buFont typeface="+mj-lt"/>
              <a:buAutoNum type="arabicPeriod"/>
            </a:pPr>
            <a:r>
              <a:rPr lang="de-CH" sz="2400" dirty="0" smtClean="0"/>
              <a:t>Kann er mich beschützen, ist er bereit für mich zu kämpfen?</a:t>
            </a:r>
          </a:p>
          <a:p>
            <a:pPr marL="342900" indent="-342900">
              <a:lnSpc>
                <a:spcPct val="150000"/>
              </a:lnSpc>
              <a:buFont typeface="+mj-lt"/>
              <a:buAutoNum type="arabicPeriod"/>
            </a:pPr>
            <a:r>
              <a:rPr lang="de-CH" sz="2400" dirty="0" smtClean="0"/>
              <a:t>Kann er mir das Wort Gottes lehren?</a:t>
            </a:r>
          </a:p>
          <a:p>
            <a:pPr>
              <a:spcBef>
                <a:spcPts val="1200"/>
              </a:spcBef>
            </a:pPr>
            <a:r>
              <a:rPr lang="de-CH" b="1" u="sng" dirty="0" smtClean="0">
                <a:solidFill>
                  <a:srgbClr val="0070C0"/>
                </a:solidFill>
              </a:rPr>
              <a:t>Sprüche 24,3:</a:t>
            </a:r>
          </a:p>
          <a:p>
            <a:r>
              <a:rPr lang="de-CH" sz="2000" dirty="0" smtClean="0">
                <a:solidFill>
                  <a:srgbClr val="006600"/>
                </a:solidFill>
              </a:rPr>
              <a:t>Durch </a:t>
            </a:r>
            <a:r>
              <a:rPr lang="de-CH" sz="2000" dirty="0">
                <a:solidFill>
                  <a:srgbClr val="006600"/>
                </a:solidFill>
              </a:rPr>
              <a:t>Weisheit wird ein Haus gebaut und durch Verstand erhalten, </a:t>
            </a:r>
            <a:r>
              <a:rPr lang="de-CH" sz="2000" dirty="0" smtClean="0">
                <a:solidFill>
                  <a:srgbClr val="006600"/>
                </a:solidFill>
              </a:rPr>
              <a:t>und </a:t>
            </a:r>
            <a:r>
              <a:rPr lang="de-CH" sz="2000" dirty="0">
                <a:solidFill>
                  <a:srgbClr val="006600"/>
                </a:solidFill>
              </a:rPr>
              <a:t>durch ordentliches Haushalten werden die Kammern voll kostbarer, lieblicher </a:t>
            </a:r>
            <a:r>
              <a:rPr lang="de-CH" sz="2000" dirty="0" smtClean="0">
                <a:solidFill>
                  <a:srgbClr val="006600"/>
                </a:solidFill>
              </a:rPr>
              <a:t>Habe</a:t>
            </a:r>
          </a:p>
          <a:p>
            <a:endParaRPr lang="de-CH" sz="2000" dirty="0">
              <a:solidFill>
                <a:srgbClr val="006600"/>
              </a:solidFill>
            </a:endParaRPr>
          </a:p>
          <a:p>
            <a:pPr marL="342900" indent="-342900">
              <a:buFont typeface="Arial" panose="020B0604020202020204" pitchFamily="34" charset="0"/>
              <a:buChar char="•"/>
            </a:pPr>
            <a:r>
              <a:rPr lang="de-CH" sz="2400" dirty="0" smtClean="0"/>
              <a:t>Falsche Beweggründe</a:t>
            </a:r>
            <a:endParaRPr lang="de-CH" sz="2400" dirty="0"/>
          </a:p>
        </p:txBody>
      </p:sp>
    </p:spTree>
    <p:extLst>
      <p:ext uri="{BB962C8B-B14F-4D97-AF65-F5344CB8AC3E}">
        <p14:creationId xmlns:p14="http://schemas.microsoft.com/office/powerpoint/2010/main" val="361469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6324808"/>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sz="2400" b="1" u="sng" dirty="0" smtClean="0">
                <a:solidFill>
                  <a:srgbClr val="0070C0"/>
                </a:solidFill>
              </a:rPr>
              <a:t>Das Mandat und die Merkmale der Frau</a:t>
            </a:r>
          </a:p>
          <a:p>
            <a:endParaRPr lang="de-CH" sz="2400" b="1" u="sng" dirty="0" smtClean="0">
              <a:solidFill>
                <a:srgbClr val="0070C0"/>
              </a:solidFill>
            </a:endParaRPr>
          </a:p>
          <a:p>
            <a:pPr marL="342900" indent="-342900">
              <a:lnSpc>
                <a:spcPct val="150000"/>
              </a:lnSpc>
              <a:buFont typeface="+mj-lt"/>
              <a:buAutoNum type="arabicPeriod"/>
            </a:pPr>
            <a:r>
              <a:rPr lang="de-CH" sz="2400" dirty="0" smtClean="0"/>
              <a:t>Ist in der Gegenwart </a:t>
            </a:r>
            <a:r>
              <a:rPr lang="de-CH" sz="2400" dirty="0" smtClean="0"/>
              <a:t>Gottes</a:t>
            </a:r>
          </a:p>
          <a:p>
            <a:pPr marL="342900" indent="-342900">
              <a:lnSpc>
                <a:spcPct val="150000"/>
              </a:lnSpc>
              <a:buFont typeface="+mj-lt"/>
              <a:buAutoNum type="arabicPeriod"/>
            </a:pPr>
            <a:r>
              <a:rPr lang="de-CH" sz="2400" dirty="0" smtClean="0"/>
              <a:t>Ist in der Gegenwart des Mannes</a:t>
            </a:r>
            <a:endParaRPr lang="de-CH" sz="2400" dirty="0" smtClean="0"/>
          </a:p>
          <a:p>
            <a:pPr marL="342900" indent="-342900">
              <a:lnSpc>
                <a:spcPct val="150000"/>
              </a:lnSpc>
              <a:buFont typeface="+mj-lt"/>
              <a:buAutoNum type="arabicPeriod"/>
            </a:pPr>
            <a:r>
              <a:rPr lang="de-CH" sz="2400" dirty="0" smtClean="0"/>
              <a:t>unterstützt, hilft</a:t>
            </a:r>
          </a:p>
          <a:p>
            <a:pPr marL="342900" indent="-342900">
              <a:lnSpc>
                <a:spcPct val="150000"/>
              </a:lnSpc>
              <a:buFont typeface="+mj-lt"/>
              <a:buAutoNum type="arabicPeriod"/>
            </a:pPr>
            <a:r>
              <a:rPr lang="de-CH" sz="2400" dirty="0" smtClean="0"/>
              <a:t>empfängt und multipliziert</a:t>
            </a:r>
          </a:p>
          <a:p>
            <a:pPr marL="342900" indent="-342900">
              <a:lnSpc>
                <a:spcPct val="150000"/>
              </a:lnSpc>
              <a:buFont typeface="+mj-lt"/>
              <a:buAutoNum type="arabicPeriod"/>
            </a:pPr>
            <a:r>
              <a:rPr lang="de-CH" sz="2400" dirty="0" smtClean="0"/>
              <a:t>repräsentiert</a:t>
            </a:r>
          </a:p>
          <a:p>
            <a:pPr>
              <a:lnSpc>
                <a:spcPct val="150000"/>
              </a:lnSpc>
            </a:pPr>
            <a:r>
              <a:rPr lang="de-CH" sz="2400" b="1" dirty="0" smtClean="0"/>
              <a:t>Mandat</a:t>
            </a:r>
            <a:r>
              <a:rPr lang="de-CH" sz="2400" dirty="0" smtClean="0"/>
              <a:t> der Verwaltung</a:t>
            </a:r>
            <a:r>
              <a:rPr lang="de-CH" sz="2400" dirty="0"/>
              <a:t>, der </a:t>
            </a:r>
            <a:r>
              <a:rPr lang="de-CH" sz="2400" dirty="0" smtClean="0"/>
              <a:t>Veredelung, der Repräsentation </a:t>
            </a:r>
          </a:p>
          <a:p>
            <a:pPr>
              <a:lnSpc>
                <a:spcPct val="150000"/>
              </a:lnSpc>
            </a:pPr>
            <a:r>
              <a:rPr lang="de-CH" sz="2400" b="1" dirty="0" smtClean="0"/>
              <a:t>Haltung</a:t>
            </a:r>
            <a:r>
              <a:rPr lang="de-CH" sz="2400" dirty="0" smtClean="0"/>
              <a:t> des Respektes, der Unterstützung, des Empfangens</a:t>
            </a:r>
            <a:br>
              <a:rPr lang="de-CH" sz="2400" dirty="0" smtClean="0"/>
            </a:br>
            <a:r>
              <a:rPr lang="de-CH" b="1" u="sng" dirty="0" smtClean="0"/>
              <a:t/>
            </a:r>
            <a:br>
              <a:rPr lang="de-CH" b="1" u="sng" dirty="0" smtClean="0"/>
            </a:br>
            <a:r>
              <a:rPr lang="de-CH" sz="2400" dirty="0" smtClean="0"/>
              <a:t> </a:t>
            </a:r>
            <a:endParaRPr lang="de-CH" sz="2400" b="1" dirty="0" smtClean="0"/>
          </a:p>
        </p:txBody>
      </p:sp>
    </p:spTree>
    <p:extLst>
      <p:ext uri="{BB962C8B-B14F-4D97-AF65-F5344CB8AC3E}">
        <p14:creationId xmlns:p14="http://schemas.microsoft.com/office/powerpoint/2010/main" val="339787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5324535"/>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pPr>
              <a:spcBef>
                <a:spcPts val="1200"/>
              </a:spcBef>
            </a:pPr>
            <a:r>
              <a:rPr lang="de-CH" b="1" u="sng" dirty="0" smtClean="0">
                <a:solidFill>
                  <a:srgbClr val="0070C0"/>
                </a:solidFill>
              </a:rPr>
              <a:t>Matthäus 19,3-9:</a:t>
            </a:r>
          </a:p>
          <a:p>
            <a:r>
              <a:rPr lang="de-CH" dirty="0">
                <a:solidFill>
                  <a:srgbClr val="006600"/>
                </a:solidFill>
              </a:rPr>
              <a:t>Einige Pharisäer kamen zu Jesus. Sie wollten ihm eine Falle stellen und fragten ihn deshalb: »Ist es einem Mann erlaubt, sich aus jedem beliebigen Grund von seiner Frau zu scheiden?« </a:t>
            </a:r>
          </a:p>
          <a:p>
            <a:r>
              <a:rPr lang="de-CH" dirty="0" smtClean="0">
                <a:solidFill>
                  <a:srgbClr val="006600"/>
                </a:solidFill>
              </a:rPr>
              <a:t>Jesus </a:t>
            </a:r>
            <a:r>
              <a:rPr lang="de-CH" dirty="0">
                <a:solidFill>
                  <a:srgbClr val="006600"/>
                </a:solidFill>
              </a:rPr>
              <a:t>entgegnete: »Habt ihr nicht gelesen, dass der Schöpfer am Anfang die Menschen als Mann und Frau </a:t>
            </a:r>
            <a:r>
              <a:rPr lang="de-CH" dirty="0" smtClean="0">
                <a:solidFill>
                  <a:srgbClr val="006600"/>
                </a:solidFill>
              </a:rPr>
              <a:t>erschuf</a:t>
            </a:r>
            <a:r>
              <a:rPr lang="de-CH" dirty="0">
                <a:solidFill>
                  <a:srgbClr val="006600"/>
                </a:solidFill>
              </a:rPr>
              <a:t> und dass er gesagt hat: ›Deshalb wird ein Mann Vater und Mutter verlassen und sich an seine Frau binden, und die zwei werden ein </a:t>
            </a:r>
            <a:r>
              <a:rPr lang="de-CH" dirty="0" smtClean="0">
                <a:solidFill>
                  <a:srgbClr val="006600"/>
                </a:solidFill>
              </a:rPr>
              <a:t>Leib sein?</a:t>
            </a:r>
            <a:endParaRPr lang="de-CH" dirty="0">
              <a:solidFill>
                <a:srgbClr val="006600"/>
              </a:solidFill>
            </a:endParaRPr>
          </a:p>
          <a:p>
            <a:r>
              <a:rPr lang="de-CH" dirty="0" smtClean="0">
                <a:solidFill>
                  <a:srgbClr val="006600"/>
                </a:solidFill>
              </a:rPr>
              <a:t>Sie </a:t>
            </a:r>
            <a:r>
              <a:rPr lang="de-CH" dirty="0">
                <a:solidFill>
                  <a:srgbClr val="006600"/>
                </a:solidFill>
              </a:rPr>
              <a:t>sind also nicht mehr zwei, sondern sie sind ein Leib. Darum: Was Gott zusammengefügt hat, soll der Mensch nicht trennen.« – </a:t>
            </a:r>
          </a:p>
          <a:p>
            <a:r>
              <a:rPr lang="de-CH" dirty="0">
                <a:solidFill>
                  <a:srgbClr val="006600"/>
                </a:solidFill>
              </a:rPr>
              <a:t> »Wie kommt es dann aber«, fragten die Pharisäer, »dass es nach dem Gesetz des Mose zulässig </a:t>
            </a:r>
            <a:r>
              <a:rPr lang="de-CH" dirty="0" smtClean="0">
                <a:solidFill>
                  <a:srgbClr val="006600"/>
                </a:solidFill>
              </a:rPr>
              <a:t>ist, </a:t>
            </a:r>
            <a:r>
              <a:rPr lang="de-CH" dirty="0">
                <a:solidFill>
                  <a:srgbClr val="006600"/>
                </a:solidFill>
              </a:rPr>
              <a:t>der Frau eine Scheidungsurkunde zu geben und sie daraufhin fortzuschicken</a:t>
            </a:r>
            <a:r>
              <a:rPr lang="de-CH" dirty="0" smtClean="0">
                <a:solidFill>
                  <a:srgbClr val="006600"/>
                </a:solidFill>
              </a:rPr>
              <a:t>?« </a:t>
            </a:r>
            <a:endParaRPr lang="de-CH" dirty="0">
              <a:solidFill>
                <a:srgbClr val="006600"/>
              </a:solidFill>
            </a:endParaRPr>
          </a:p>
          <a:p>
            <a:r>
              <a:rPr lang="de-CH" dirty="0">
                <a:solidFill>
                  <a:srgbClr val="006600"/>
                </a:solidFill>
              </a:rPr>
              <a:t> Jesus gab ihnen zur Antwort: »Nur wegen eurer Uneinsichtigkeit hat Mose euch erlaubt, euch von euren Frauen zu scheiden. Am Anfang jedoch war es nicht so. </a:t>
            </a:r>
          </a:p>
          <a:p>
            <a:r>
              <a:rPr lang="de-CH" dirty="0">
                <a:solidFill>
                  <a:srgbClr val="006600"/>
                </a:solidFill>
              </a:rPr>
              <a:t> Ich sage euch: Wer sich von seiner Frau scheidet und eine andere heiratet – es sei denn, seine Frau ist ihm untreu </a:t>
            </a:r>
            <a:r>
              <a:rPr lang="de-CH" dirty="0" smtClean="0">
                <a:solidFill>
                  <a:srgbClr val="006600"/>
                </a:solidFill>
              </a:rPr>
              <a:t>geworden </a:t>
            </a:r>
            <a:r>
              <a:rPr lang="de-CH" dirty="0">
                <a:solidFill>
                  <a:srgbClr val="006600"/>
                </a:solidFill>
              </a:rPr>
              <a:t>–, der begeht </a:t>
            </a:r>
            <a:r>
              <a:rPr lang="de-CH" dirty="0" smtClean="0">
                <a:solidFill>
                  <a:srgbClr val="006600"/>
                </a:solidFill>
              </a:rPr>
              <a:t>Ehebruch.« </a:t>
            </a:r>
            <a:endParaRPr lang="de-CH" sz="2400" b="1" dirty="0" smtClean="0">
              <a:solidFill>
                <a:srgbClr val="006600"/>
              </a:solidFill>
            </a:endParaRPr>
          </a:p>
        </p:txBody>
      </p:sp>
    </p:spTree>
    <p:extLst>
      <p:ext uri="{BB962C8B-B14F-4D97-AF65-F5344CB8AC3E}">
        <p14:creationId xmlns:p14="http://schemas.microsoft.com/office/powerpoint/2010/main" val="3659266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5478423"/>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pPr>
              <a:spcBef>
                <a:spcPts val="1200"/>
              </a:spcBef>
            </a:pPr>
            <a:r>
              <a:rPr lang="de-CH" b="1" u="sng" dirty="0" smtClean="0">
                <a:solidFill>
                  <a:srgbClr val="0070C0"/>
                </a:solidFill>
              </a:rPr>
              <a:t>1. Mose 2, 15</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r>
              <a:rPr lang="de-CH" sz="2400" dirty="0">
                <a:solidFill>
                  <a:srgbClr val="006600"/>
                </a:solidFill>
              </a:rPr>
              <a:t>Gott, der Herr, brachte den Menschen in den Garten Eden. Er sollte ihn bebauen und bewahren. </a:t>
            </a:r>
            <a:endParaRPr lang="de-CH" sz="2400" dirty="0" smtClean="0">
              <a:solidFill>
                <a:srgbClr val="006600"/>
              </a:solidFill>
            </a:endParaRPr>
          </a:p>
          <a:p>
            <a:pPr marL="342900" indent="-342900">
              <a:spcBef>
                <a:spcPts val="1200"/>
              </a:spcBef>
              <a:buFont typeface="Arial" panose="020B0604020202020204" pitchFamily="34" charset="0"/>
              <a:buChar char="•"/>
            </a:pPr>
            <a:r>
              <a:rPr lang="de-CH" sz="2400" dirty="0" smtClean="0">
                <a:solidFill>
                  <a:srgbClr val="FF0000"/>
                </a:solidFill>
              </a:rPr>
              <a:t>Mensch</a:t>
            </a:r>
            <a:r>
              <a:rPr lang="de-CH" sz="2400" dirty="0" smtClean="0">
                <a:solidFill>
                  <a:srgbClr val="0070C0"/>
                </a:solidFill>
              </a:rPr>
              <a:t> [Adam] = menschliches Wesen, menschliche Gattung</a:t>
            </a:r>
          </a:p>
          <a:p>
            <a:pPr marL="342900" indent="-342900">
              <a:spcBef>
                <a:spcPts val="1200"/>
              </a:spcBef>
              <a:buFont typeface="Arial" panose="020B0604020202020204" pitchFamily="34" charset="0"/>
              <a:buChar char="•"/>
            </a:pPr>
            <a:r>
              <a:rPr lang="de-CH" sz="2400" dirty="0" smtClean="0">
                <a:solidFill>
                  <a:srgbClr val="FF0000"/>
                </a:solidFill>
              </a:rPr>
              <a:t>Eden </a:t>
            </a:r>
            <a:r>
              <a:rPr lang="de-CH" sz="2400" dirty="0" smtClean="0">
                <a:solidFill>
                  <a:srgbClr val="0070C0"/>
                </a:solidFill>
              </a:rPr>
              <a:t> geistliche Position = Ort der Freude, des Wohlgefallens, in Gottes Wohlwollen, in seiner Gegenwart</a:t>
            </a:r>
          </a:p>
          <a:p>
            <a:pPr marL="342900" indent="-342900">
              <a:spcBef>
                <a:spcPts val="1200"/>
              </a:spcBef>
              <a:buFont typeface="Arial" panose="020B0604020202020204" pitchFamily="34" charset="0"/>
              <a:buChar char="•"/>
            </a:pPr>
            <a:r>
              <a:rPr lang="de-CH" sz="2400" dirty="0" smtClean="0">
                <a:solidFill>
                  <a:srgbClr val="FF0000"/>
                </a:solidFill>
              </a:rPr>
              <a:t>bebauen </a:t>
            </a:r>
            <a:r>
              <a:rPr lang="de-CH" sz="2400" dirty="0" smtClean="0">
                <a:solidFill>
                  <a:srgbClr val="0070C0"/>
                </a:solidFill>
              </a:rPr>
              <a:t>[</a:t>
            </a:r>
            <a:r>
              <a:rPr lang="de-CH" sz="2400" dirty="0" err="1" smtClean="0">
                <a:solidFill>
                  <a:srgbClr val="0070C0"/>
                </a:solidFill>
              </a:rPr>
              <a:t>abad</a:t>
            </a:r>
            <a:r>
              <a:rPr lang="de-CH" sz="2400" dirty="0" smtClean="0">
                <a:solidFill>
                  <a:srgbClr val="0070C0"/>
                </a:solidFill>
              </a:rPr>
              <a:t>] = arbeiten; dienend als Verwalter</a:t>
            </a:r>
          </a:p>
          <a:p>
            <a:pPr marL="342900" indent="-342900">
              <a:spcBef>
                <a:spcPts val="1200"/>
              </a:spcBef>
              <a:buFont typeface="Arial" panose="020B0604020202020204" pitchFamily="34" charset="0"/>
              <a:buChar char="•"/>
            </a:pPr>
            <a:r>
              <a:rPr lang="de-CH" sz="2400" dirty="0" smtClean="0">
                <a:solidFill>
                  <a:srgbClr val="FF0000"/>
                </a:solidFill>
              </a:rPr>
              <a:t>bewahren</a:t>
            </a:r>
            <a:r>
              <a:rPr lang="de-CH" sz="2400" dirty="0" smtClean="0">
                <a:solidFill>
                  <a:srgbClr val="0070C0"/>
                </a:solidFill>
              </a:rPr>
              <a:t> [</a:t>
            </a:r>
            <a:r>
              <a:rPr lang="de-CH" sz="2400" dirty="0" err="1" smtClean="0">
                <a:solidFill>
                  <a:srgbClr val="0070C0"/>
                </a:solidFill>
              </a:rPr>
              <a:t>ahamar</a:t>
            </a:r>
            <a:r>
              <a:rPr lang="de-CH" sz="2400" dirty="0" smtClean="0">
                <a:solidFill>
                  <a:srgbClr val="0070C0"/>
                </a:solidFill>
              </a:rPr>
              <a:t>] = bewachen, beschützen, aufpassen, erhalten </a:t>
            </a:r>
            <a:r>
              <a:rPr lang="de-CH" sz="2400" dirty="0" smtClean="0">
                <a:solidFill>
                  <a:srgbClr val="0070C0"/>
                </a:solidFill>
                <a:sym typeface="Wingdings" panose="05000000000000000000" pitchFamily="2" charset="2"/>
              </a:rPr>
              <a:t> aufleben lassen, gedeihen lassen, pflegen, kultivieren  das beste aus etwas machen</a:t>
            </a:r>
            <a:endParaRPr lang="de-CH" sz="2400" dirty="0" smtClean="0">
              <a:solidFill>
                <a:srgbClr val="FF0000"/>
              </a:solidFill>
            </a:endParaRPr>
          </a:p>
        </p:txBody>
      </p:sp>
    </p:spTree>
    <p:extLst>
      <p:ext uri="{BB962C8B-B14F-4D97-AF65-F5344CB8AC3E}">
        <p14:creationId xmlns:p14="http://schemas.microsoft.com/office/powerpoint/2010/main" val="405512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4401205"/>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2, 16 +17</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r>
              <a:rPr lang="de-CH" sz="2400" dirty="0">
                <a:solidFill>
                  <a:srgbClr val="006600"/>
                </a:solidFill>
              </a:rPr>
              <a:t>Und Gott der HERR gebot dem Menschen und sprach: Du darfst essen von allen Bäumen im Garten, </a:t>
            </a:r>
            <a:r>
              <a:rPr lang="de-CH" sz="2400" dirty="0" smtClean="0">
                <a:solidFill>
                  <a:srgbClr val="006600"/>
                </a:solidFill>
              </a:rPr>
              <a:t>aber </a:t>
            </a:r>
            <a:r>
              <a:rPr lang="de-CH" sz="2400" dirty="0">
                <a:solidFill>
                  <a:srgbClr val="006600"/>
                </a:solidFill>
              </a:rPr>
              <a:t>von dem Baum der Erkenntnis des Guten und Bösen sollst du nicht essen; denn an dem Tage, da du von ihm isst, musst du des Todes sterben. </a:t>
            </a:r>
            <a:endParaRPr lang="de-CH" sz="2400" dirty="0" smtClean="0">
              <a:solidFill>
                <a:srgbClr val="006600"/>
              </a:solidFill>
            </a:endParaRPr>
          </a:p>
          <a:p>
            <a:endParaRPr lang="de-CH" sz="2400" dirty="0"/>
          </a:p>
          <a:p>
            <a:r>
              <a:rPr lang="de-CH" sz="2400" dirty="0" smtClean="0">
                <a:solidFill>
                  <a:srgbClr val="0070C0"/>
                </a:solidFill>
              </a:rPr>
              <a:t>Erstes Gebot</a:t>
            </a:r>
            <a:endParaRPr lang="de-CH" sz="2400" dirty="0">
              <a:solidFill>
                <a:srgbClr val="0070C0"/>
              </a:solidFill>
            </a:endParaRPr>
          </a:p>
          <a:p>
            <a:pPr>
              <a:spcBef>
                <a:spcPts val="1200"/>
              </a:spcBef>
            </a:pPr>
            <a:endParaRPr lang="de-CH" sz="2400" dirty="0" smtClean="0">
              <a:solidFill>
                <a:srgbClr val="FF0000"/>
              </a:solidFill>
            </a:endParaRPr>
          </a:p>
        </p:txBody>
      </p:sp>
    </p:spTree>
    <p:extLst>
      <p:ext uri="{BB962C8B-B14F-4D97-AF65-F5344CB8AC3E}">
        <p14:creationId xmlns:p14="http://schemas.microsoft.com/office/powerpoint/2010/main" val="2607681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4247317"/>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2, 18</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r>
              <a:rPr lang="de-CH" sz="2400" dirty="0">
                <a:solidFill>
                  <a:srgbClr val="006600"/>
                </a:solidFill>
              </a:rPr>
              <a:t>Dann sprach Gott, der Herr: Es ist nicht gut, dass der Mensch allein bleibt. Ich will ihm eine Hilfe machen, die </a:t>
            </a:r>
            <a:r>
              <a:rPr lang="de-CH" sz="2400" dirty="0" smtClean="0">
                <a:solidFill>
                  <a:srgbClr val="006600"/>
                </a:solidFill>
              </a:rPr>
              <a:t>um ihn sei.</a:t>
            </a:r>
          </a:p>
          <a:p>
            <a:endParaRPr lang="de-CH" sz="2400" dirty="0">
              <a:solidFill>
                <a:srgbClr val="FF0000"/>
              </a:solidFill>
            </a:endParaRPr>
          </a:p>
          <a:p>
            <a:pPr marL="342900" indent="-342900">
              <a:buFont typeface="Arial" panose="020B0604020202020204" pitchFamily="34" charset="0"/>
              <a:buChar char="•"/>
            </a:pPr>
            <a:r>
              <a:rPr lang="de-CH" sz="2400" dirty="0" smtClean="0">
                <a:solidFill>
                  <a:srgbClr val="FF0000"/>
                </a:solidFill>
              </a:rPr>
              <a:t>Um ihn sei </a:t>
            </a:r>
            <a:r>
              <a:rPr lang="de-CH" sz="2400" dirty="0" smtClean="0">
                <a:solidFill>
                  <a:srgbClr val="0070C0"/>
                </a:solidFill>
              </a:rPr>
              <a:t>[</a:t>
            </a:r>
            <a:r>
              <a:rPr lang="de-CH" sz="2400" dirty="0" err="1" smtClean="0">
                <a:solidFill>
                  <a:srgbClr val="0070C0"/>
                </a:solidFill>
              </a:rPr>
              <a:t>neged</a:t>
            </a:r>
            <a:r>
              <a:rPr lang="de-CH" sz="2400" dirty="0" smtClean="0">
                <a:solidFill>
                  <a:srgbClr val="0070C0"/>
                </a:solidFill>
              </a:rPr>
              <a:t>] = Gegenstück, Gegenüber, in seiner Nähe sein, in seiner Gegenwart sein</a:t>
            </a:r>
          </a:p>
          <a:p>
            <a:pPr marL="342900" indent="-342900">
              <a:buFont typeface="Arial" panose="020B0604020202020204" pitchFamily="34" charset="0"/>
              <a:buChar char="•"/>
            </a:pPr>
            <a:endParaRPr lang="de-CH" sz="2400" dirty="0" smtClean="0">
              <a:solidFill>
                <a:srgbClr val="0070C0"/>
              </a:solidFill>
            </a:endParaRPr>
          </a:p>
          <a:p>
            <a:pPr marL="342900" indent="-342900">
              <a:buFont typeface="Arial" panose="020B0604020202020204" pitchFamily="34" charset="0"/>
              <a:buChar char="•"/>
            </a:pPr>
            <a:r>
              <a:rPr lang="de-CH" sz="2400" dirty="0" smtClean="0">
                <a:solidFill>
                  <a:srgbClr val="FF0000"/>
                </a:solidFill>
              </a:rPr>
              <a:t>Hilfe</a:t>
            </a:r>
            <a:r>
              <a:rPr lang="de-CH" sz="2400" dirty="0" smtClean="0">
                <a:solidFill>
                  <a:srgbClr val="0070C0"/>
                </a:solidFill>
              </a:rPr>
              <a:t> macht klar, dass der Mensch hilfsbedürftig ist; auf Gemeinschaft angelegt ist und nicht aufs alleine sein. </a:t>
            </a:r>
          </a:p>
        </p:txBody>
      </p:sp>
    </p:spTree>
    <p:extLst>
      <p:ext uri="{BB962C8B-B14F-4D97-AF65-F5344CB8AC3E}">
        <p14:creationId xmlns:p14="http://schemas.microsoft.com/office/powerpoint/2010/main" val="151081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5478423"/>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2, 21-22</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r>
              <a:rPr lang="de-CH" sz="2400" dirty="0" smtClean="0">
                <a:solidFill>
                  <a:srgbClr val="006600"/>
                </a:solidFill>
              </a:rPr>
              <a:t>Da ließ Gott, der Herr, den Menschen in einen tiefen Schlaf versinken. Er entnahm ihm eine seiner </a:t>
            </a:r>
            <a:r>
              <a:rPr lang="de-CH" sz="2400" dirty="0" smtClean="0">
                <a:solidFill>
                  <a:srgbClr val="FF0000"/>
                </a:solidFill>
              </a:rPr>
              <a:t>Rippen </a:t>
            </a:r>
            <a:r>
              <a:rPr lang="de-CH" sz="2400" dirty="0" smtClean="0">
                <a:solidFill>
                  <a:srgbClr val="006600"/>
                </a:solidFill>
              </a:rPr>
              <a:t>und schloss die Stelle wieder mit Fleisch. Dann baute Gott, der Herr, eine Frau aus der Rippe, die er dem Menschen entnommen hatte, und brachte sie zu ihm. </a:t>
            </a:r>
          </a:p>
          <a:p>
            <a:endParaRPr lang="de-CH" sz="2400" dirty="0"/>
          </a:p>
          <a:p>
            <a:pPr marL="342900" indent="-342900">
              <a:buFont typeface="Arial" panose="020B0604020202020204" pitchFamily="34" charset="0"/>
              <a:buChar char="•"/>
            </a:pPr>
            <a:r>
              <a:rPr lang="de-CH" sz="2400" dirty="0" smtClean="0">
                <a:solidFill>
                  <a:srgbClr val="FF0000"/>
                </a:solidFill>
              </a:rPr>
              <a:t>Rippe:</a:t>
            </a:r>
            <a:r>
              <a:rPr lang="de-CH" sz="2400" dirty="0" smtClean="0"/>
              <a:t> </a:t>
            </a:r>
            <a:r>
              <a:rPr lang="de-CH" sz="2400" dirty="0" smtClean="0">
                <a:solidFill>
                  <a:srgbClr val="0070C0"/>
                </a:solidFill>
              </a:rPr>
              <a:t>[min </a:t>
            </a:r>
            <a:r>
              <a:rPr lang="de-CH" sz="2400" dirty="0" err="1" smtClean="0">
                <a:solidFill>
                  <a:srgbClr val="0070C0"/>
                </a:solidFill>
              </a:rPr>
              <a:t>tsela</a:t>
            </a:r>
            <a:r>
              <a:rPr lang="de-CH" sz="2400" dirty="0" smtClean="0">
                <a:solidFill>
                  <a:srgbClr val="0070C0"/>
                </a:solidFill>
              </a:rPr>
              <a:t>] = ein Teil von </a:t>
            </a:r>
            <a:br>
              <a:rPr lang="de-CH" sz="2400" dirty="0" smtClean="0">
                <a:solidFill>
                  <a:srgbClr val="0070C0"/>
                </a:solidFill>
              </a:rPr>
            </a:br>
            <a:r>
              <a:rPr lang="de-CH" sz="2400" dirty="0" smtClean="0">
                <a:solidFill>
                  <a:srgbClr val="0070C0"/>
                </a:solidFill>
              </a:rPr>
              <a:t>			 etwas gekrümmtes, Tür, Blatt, Türblatt,</a:t>
            </a:r>
            <a:br>
              <a:rPr lang="de-CH" sz="2400" dirty="0" smtClean="0">
                <a:solidFill>
                  <a:srgbClr val="0070C0"/>
                </a:solidFill>
              </a:rPr>
            </a:br>
            <a:r>
              <a:rPr lang="de-CH" sz="2400" dirty="0" smtClean="0">
                <a:solidFill>
                  <a:srgbClr val="0070C0"/>
                </a:solidFill>
              </a:rPr>
              <a:t>                                    Seite, Brett, Rippe</a:t>
            </a:r>
          </a:p>
          <a:p>
            <a:r>
              <a:rPr lang="de-CH" sz="1600" u="sng" dirty="0" err="1" smtClean="0">
                <a:solidFill>
                  <a:srgbClr val="0070C0"/>
                </a:solidFill>
              </a:rPr>
              <a:t>Joh</a:t>
            </a:r>
            <a:r>
              <a:rPr lang="de-CH" sz="1600" u="sng" dirty="0" smtClean="0">
                <a:solidFill>
                  <a:srgbClr val="0070C0"/>
                </a:solidFill>
              </a:rPr>
              <a:t> 19,34 </a:t>
            </a:r>
            <a:r>
              <a:rPr lang="de-CH" sz="1600" dirty="0">
                <a:solidFill>
                  <a:srgbClr val="006600"/>
                </a:solidFill>
              </a:rPr>
              <a:t>Einer der Soldaten bohrte jedoch einen Speer in seine Seite, und Blut und Wasser flossen heraus. </a:t>
            </a:r>
            <a:endParaRPr lang="de-CH" sz="1600" dirty="0" smtClean="0">
              <a:solidFill>
                <a:srgbClr val="006600"/>
              </a:solidFill>
            </a:endParaRPr>
          </a:p>
          <a:p>
            <a:r>
              <a:rPr lang="de-CH" sz="1600" u="sng" dirty="0">
                <a:solidFill>
                  <a:srgbClr val="0070C0"/>
                </a:solidFill>
              </a:rPr>
              <a:t>1. Mose </a:t>
            </a:r>
            <a:r>
              <a:rPr lang="de-CH" sz="1600" u="sng" dirty="0" smtClean="0">
                <a:solidFill>
                  <a:srgbClr val="0070C0"/>
                </a:solidFill>
              </a:rPr>
              <a:t>6,16 </a:t>
            </a:r>
            <a:r>
              <a:rPr lang="de-CH" sz="1600" dirty="0"/>
              <a:t> </a:t>
            </a:r>
            <a:r>
              <a:rPr lang="de-CH" sz="1600" dirty="0">
                <a:solidFill>
                  <a:srgbClr val="006600"/>
                </a:solidFill>
              </a:rPr>
              <a:t>…….und setz an der Seite eine Tür ein.</a:t>
            </a:r>
            <a:endParaRPr lang="de-CH" sz="1600" u="sng" dirty="0">
              <a:solidFill>
                <a:srgbClr val="006600"/>
              </a:solidFill>
            </a:endParaRPr>
          </a:p>
        </p:txBody>
      </p:sp>
    </p:spTree>
    <p:extLst>
      <p:ext uri="{BB962C8B-B14F-4D97-AF65-F5344CB8AC3E}">
        <p14:creationId xmlns:p14="http://schemas.microsoft.com/office/powerpoint/2010/main" val="395988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5724644"/>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2, 21-22</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r>
              <a:rPr lang="de-CH" sz="2400" dirty="0">
                <a:solidFill>
                  <a:srgbClr val="006600"/>
                </a:solidFill>
              </a:rPr>
              <a:t>Da ließ Gott, der Herr, </a:t>
            </a:r>
            <a:r>
              <a:rPr lang="de-CH" sz="2400" dirty="0" smtClean="0">
                <a:solidFill>
                  <a:srgbClr val="006600"/>
                </a:solidFill>
              </a:rPr>
              <a:t>den Menschen in </a:t>
            </a:r>
            <a:r>
              <a:rPr lang="de-CH" sz="2400" dirty="0">
                <a:solidFill>
                  <a:srgbClr val="006600"/>
                </a:solidFill>
              </a:rPr>
              <a:t>einen tiefen Schlaf versinken. Er entnahm ihm eine seiner Rippen und schloss die Stelle wieder mit Fleisch. </a:t>
            </a:r>
            <a:r>
              <a:rPr lang="de-CH" sz="2400" dirty="0" smtClean="0">
                <a:solidFill>
                  <a:srgbClr val="006600"/>
                </a:solidFill>
              </a:rPr>
              <a:t>Dann </a:t>
            </a:r>
            <a:r>
              <a:rPr lang="de-CH" sz="2400" dirty="0" smtClean="0">
                <a:solidFill>
                  <a:srgbClr val="FF0000"/>
                </a:solidFill>
              </a:rPr>
              <a:t>baute</a:t>
            </a:r>
            <a:r>
              <a:rPr lang="de-CH" sz="2400" dirty="0" smtClean="0"/>
              <a:t> </a:t>
            </a:r>
            <a:r>
              <a:rPr lang="de-CH" sz="2400" dirty="0">
                <a:solidFill>
                  <a:srgbClr val="006600"/>
                </a:solidFill>
              </a:rPr>
              <a:t>Gott, der Herr, eine Frau aus der Rippe, die er </a:t>
            </a:r>
            <a:r>
              <a:rPr lang="de-CH" sz="2400" dirty="0" smtClean="0">
                <a:solidFill>
                  <a:srgbClr val="006600"/>
                </a:solidFill>
              </a:rPr>
              <a:t>dem Menschen </a:t>
            </a:r>
            <a:r>
              <a:rPr lang="de-CH" sz="2400" dirty="0">
                <a:solidFill>
                  <a:srgbClr val="006600"/>
                </a:solidFill>
              </a:rPr>
              <a:t>entnommen hatte, und brachte sie zu ihm. </a:t>
            </a:r>
          </a:p>
          <a:p>
            <a:endParaRPr lang="de-CH" sz="2400" dirty="0" smtClean="0">
              <a:solidFill>
                <a:srgbClr val="FF0000"/>
              </a:solidFill>
            </a:endParaRPr>
          </a:p>
          <a:p>
            <a:r>
              <a:rPr lang="de-CH" b="1" u="sng" dirty="0" smtClean="0">
                <a:solidFill>
                  <a:srgbClr val="0070C0"/>
                </a:solidFill>
              </a:rPr>
              <a:t>Vers 7</a:t>
            </a:r>
            <a:r>
              <a:rPr lang="de-CH" b="1" dirty="0" smtClean="0">
                <a:solidFill>
                  <a:srgbClr val="0070C0"/>
                </a:solidFill>
              </a:rPr>
              <a:t>:  </a:t>
            </a:r>
            <a:r>
              <a:rPr lang="de-CH" sz="2400" dirty="0" smtClean="0">
                <a:solidFill>
                  <a:srgbClr val="006600"/>
                </a:solidFill>
              </a:rPr>
              <a:t>Da</a:t>
            </a:r>
            <a:r>
              <a:rPr lang="de-CH" sz="2400" dirty="0" smtClean="0"/>
              <a:t> </a:t>
            </a:r>
            <a:r>
              <a:rPr lang="de-CH" sz="2400" dirty="0">
                <a:solidFill>
                  <a:srgbClr val="FF0000"/>
                </a:solidFill>
              </a:rPr>
              <a:t>formte</a:t>
            </a:r>
            <a:r>
              <a:rPr lang="de-CH" sz="2400" dirty="0"/>
              <a:t> </a:t>
            </a:r>
            <a:r>
              <a:rPr lang="de-CH" sz="2400" dirty="0">
                <a:solidFill>
                  <a:srgbClr val="006600"/>
                </a:solidFill>
              </a:rPr>
              <a:t>Gott, der Herr, aus der Erde den Menschen und blies ihm den Atem des Lebens in die Nase. So wurde der Mensch </a:t>
            </a:r>
            <a:r>
              <a:rPr lang="de-CH" sz="2400" dirty="0" smtClean="0">
                <a:solidFill>
                  <a:srgbClr val="006600"/>
                </a:solidFill>
              </a:rPr>
              <a:t>lebendig</a:t>
            </a:r>
            <a:endParaRPr lang="de-CH" sz="2400" b="1" dirty="0">
              <a:solidFill>
                <a:srgbClr val="006600"/>
              </a:solidFill>
            </a:endParaRPr>
          </a:p>
          <a:p>
            <a:pPr marL="342900" indent="-342900">
              <a:buFont typeface="Arial" panose="020B0604020202020204" pitchFamily="34" charset="0"/>
              <a:buChar char="•"/>
            </a:pPr>
            <a:r>
              <a:rPr lang="de-CH" sz="2400" dirty="0" smtClean="0">
                <a:solidFill>
                  <a:srgbClr val="FF0000"/>
                </a:solidFill>
              </a:rPr>
              <a:t>formte</a:t>
            </a:r>
            <a:r>
              <a:rPr lang="de-CH" sz="2400" dirty="0" smtClean="0">
                <a:solidFill>
                  <a:srgbClr val="0070C0"/>
                </a:solidFill>
              </a:rPr>
              <a:t> (Mensch) [</a:t>
            </a:r>
            <a:r>
              <a:rPr lang="de-CH" sz="2400" dirty="0" err="1" smtClean="0">
                <a:solidFill>
                  <a:srgbClr val="0070C0"/>
                </a:solidFill>
              </a:rPr>
              <a:t>yatsar</a:t>
            </a:r>
            <a:r>
              <a:rPr lang="de-CH" sz="2400" dirty="0" smtClean="0">
                <a:solidFill>
                  <a:srgbClr val="0070C0"/>
                </a:solidFill>
              </a:rPr>
              <a:t>] = in Form bringen, modellieren, wie ein Töpfer</a:t>
            </a:r>
          </a:p>
          <a:p>
            <a:pPr marL="342900" indent="-342900">
              <a:buFont typeface="Arial" panose="020B0604020202020204" pitchFamily="34" charset="0"/>
              <a:buChar char="•"/>
            </a:pPr>
            <a:r>
              <a:rPr lang="de-CH" sz="2400" dirty="0" smtClean="0">
                <a:solidFill>
                  <a:srgbClr val="FF0000"/>
                </a:solidFill>
              </a:rPr>
              <a:t>baute</a:t>
            </a:r>
            <a:r>
              <a:rPr lang="de-CH" sz="2400" dirty="0" smtClean="0">
                <a:solidFill>
                  <a:srgbClr val="0070C0"/>
                </a:solidFill>
              </a:rPr>
              <a:t> (Frau) [</a:t>
            </a:r>
            <a:r>
              <a:rPr lang="de-CH" sz="2400" dirty="0" err="1" smtClean="0">
                <a:solidFill>
                  <a:srgbClr val="0070C0"/>
                </a:solidFill>
              </a:rPr>
              <a:t>banah</a:t>
            </a:r>
            <a:r>
              <a:rPr lang="de-CH" sz="2400" dirty="0" smtClean="0">
                <a:solidFill>
                  <a:srgbClr val="0070C0"/>
                </a:solidFill>
              </a:rPr>
              <a:t>] = erbauen, schaffen, gestalten</a:t>
            </a:r>
          </a:p>
        </p:txBody>
      </p:sp>
    </p:spTree>
    <p:extLst>
      <p:ext uri="{BB962C8B-B14F-4D97-AF65-F5344CB8AC3E}">
        <p14:creationId xmlns:p14="http://schemas.microsoft.com/office/powerpoint/2010/main" val="345193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2400657"/>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2, 21-22</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endParaRPr lang="de-CH" sz="2400" dirty="0"/>
          </a:p>
          <a:p>
            <a:pPr marL="342900" indent="-342900">
              <a:buFont typeface="Arial" panose="020B0604020202020204" pitchFamily="34" charset="0"/>
              <a:buChar char="•"/>
            </a:pPr>
            <a:r>
              <a:rPr lang="de-CH" sz="2400" dirty="0" smtClean="0">
                <a:solidFill>
                  <a:srgbClr val="0070C0"/>
                </a:solidFill>
              </a:rPr>
              <a:t>Unterschiedliche Grundmaterialien</a:t>
            </a:r>
          </a:p>
          <a:p>
            <a:pPr marL="342900" indent="-342900">
              <a:buFont typeface="Arial" panose="020B0604020202020204" pitchFamily="34" charset="0"/>
              <a:buChar char="•"/>
            </a:pPr>
            <a:r>
              <a:rPr lang="de-CH" sz="2400" dirty="0" smtClean="0">
                <a:solidFill>
                  <a:srgbClr val="0070C0"/>
                </a:solidFill>
              </a:rPr>
              <a:t>Unterschiedliche Art des Gestalten</a:t>
            </a:r>
            <a:endParaRPr lang="de-CH" sz="2400" dirty="0">
              <a:solidFill>
                <a:srgbClr val="0070C0"/>
              </a:solidFill>
            </a:endParaRPr>
          </a:p>
        </p:txBody>
      </p:sp>
    </p:spTree>
    <p:extLst>
      <p:ext uri="{BB962C8B-B14F-4D97-AF65-F5344CB8AC3E}">
        <p14:creationId xmlns:p14="http://schemas.microsoft.com/office/powerpoint/2010/main" val="115264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336983" y="154601"/>
            <a:ext cx="8424936" cy="523220"/>
          </a:xfrm>
          <a:prstGeom prst="rect">
            <a:avLst/>
          </a:prstGeom>
          <a:noFill/>
        </p:spPr>
        <p:txBody>
          <a:bodyPr wrap="square" rtlCol="0">
            <a:spAutoFit/>
          </a:bodyPr>
          <a:lstStyle/>
          <a:p>
            <a:pPr algn="ctr"/>
            <a:r>
              <a:rPr lang="de-CH" sz="2800" b="1" dirty="0" smtClean="0"/>
              <a:t>Familienwerte</a:t>
            </a:r>
            <a:endParaRPr lang="de-CH" sz="2800" b="1" dirty="0"/>
          </a:p>
        </p:txBody>
      </p:sp>
      <p:sp>
        <p:nvSpPr>
          <p:cNvPr id="3" name="Textfeld 2"/>
          <p:cNvSpPr txBox="1"/>
          <p:nvPr/>
        </p:nvSpPr>
        <p:spPr>
          <a:xfrm>
            <a:off x="734683" y="677821"/>
            <a:ext cx="7992888" cy="4247317"/>
          </a:xfrm>
          <a:prstGeom prst="rect">
            <a:avLst/>
          </a:prstGeom>
          <a:noFill/>
        </p:spPr>
        <p:txBody>
          <a:bodyPr wrap="square" rtlCol="0">
            <a:spAutoFit/>
          </a:bodyPr>
          <a:lstStyle/>
          <a:p>
            <a:pPr marL="457200" indent="-457200">
              <a:spcBef>
                <a:spcPts val="1200"/>
              </a:spcBef>
              <a:buAutoNum type="arabicPeriod"/>
            </a:pPr>
            <a:r>
              <a:rPr lang="de-CH" sz="2400" b="1" dirty="0" smtClean="0">
                <a:solidFill>
                  <a:srgbClr val="C00000"/>
                </a:solidFill>
              </a:rPr>
              <a:t>Mann und Frau</a:t>
            </a:r>
          </a:p>
          <a:p>
            <a:endParaRPr lang="de-CH" b="1" u="sng" dirty="0" smtClean="0">
              <a:solidFill>
                <a:srgbClr val="0070C0"/>
              </a:solidFill>
            </a:endParaRPr>
          </a:p>
          <a:p>
            <a:r>
              <a:rPr lang="de-CH" b="1" u="sng" dirty="0" smtClean="0">
                <a:solidFill>
                  <a:srgbClr val="0070C0"/>
                </a:solidFill>
              </a:rPr>
              <a:t>1. Mose 2, 23</a:t>
            </a:r>
            <a:br>
              <a:rPr lang="de-CH" b="1" u="sng" dirty="0" smtClean="0">
                <a:solidFill>
                  <a:srgbClr val="0070C0"/>
                </a:solidFill>
              </a:rPr>
            </a:br>
            <a:r>
              <a:rPr lang="de-CH" b="1" u="sng" dirty="0" smtClean="0">
                <a:solidFill>
                  <a:srgbClr val="0070C0"/>
                </a:solidFill>
              </a:rPr>
              <a:t/>
            </a:r>
            <a:br>
              <a:rPr lang="de-CH" b="1" u="sng" dirty="0" smtClean="0">
                <a:solidFill>
                  <a:srgbClr val="0070C0"/>
                </a:solidFill>
              </a:rPr>
            </a:br>
            <a:r>
              <a:rPr lang="de-CH" sz="2400" dirty="0">
                <a:solidFill>
                  <a:srgbClr val="006600"/>
                </a:solidFill>
              </a:rPr>
              <a:t>Da sprach der Mensch: Das ist endlich Gebein von meinem Gebein und Fleisch von meinem Fleisch! Die soll »</a:t>
            </a:r>
            <a:r>
              <a:rPr lang="de-CH" sz="2400" dirty="0" err="1">
                <a:solidFill>
                  <a:srgbClr val="006600"/>
                </a:solidFill>
              </a:rPr>
              <a:t>Männin</a:t>
            </a:r>
            <a:r>
              <a:rPr lang="de-CH" sz="2400" dirty="0">
                <a:solidFill>
                  <a:srgbClr val="006600"/>
                </a:solidFill>
              </a:rPr>
              <a:t>« heißen; denn vom Mann ist sie </a:t>
            </a:r>
            <a:r>
              <a:rPr lang="de-CH" sz="2400" dirty="0" smtClean="0">
                <a:solidFill>
                  <a:srgbClr val="006600"/>
                </a:solidFill>
              </a:rPr>
              <a:t>genommen</a:t>
            </a:r>
          </a:p>
          <a:p>
            <a:endParaRPr lang="de-CH" sz="2400" b="1" dirty="0" smtClean="0">
              <a:solidFill>
                <a:srgbClr val="FF0000"/>
              </a:solidFill>
            </a:endParaRPr>
          </a:p>
          <a:p>
            <a:r>
              <a:rPr lang="de-CH" sz="2400" dirty="0" err="1" smtClean="0">
                <a:solidFill>
                  <a:srgbClr val="FF0000"/>
                </a:solidFill>
              </a:rPr>
              <a:t>Männin</a:t>
            </a:r>
            <a:r>
              <a:rPr lang="de-CH" sz="2400" dirty="0" smtClean="0">
                <a:solidFill>
                  <a:srgbClr val="FF0000"/>
                </a:solidFill>
              </a:rPr>
              <a:t> </a:t>
            </a:r>
            <a:r>
              <a:rPr lang="de-CH" sz="2400" dirty="0" smtClean="0">
                <a:solidFill>
                  <a:srgbClr val="0070C0"/>
                </a:solidFill>
              </a:rPr>
              <a:t>[</a:t>
            </a:r>
            <a:r>
              <a:rPr lang="de-CH" sz="2400" dirty="0" err="1" smtClean="0">
                <a:solidFill>
                  <a:srgbClr val="0070C0"/>
                </a:solidFill>
              </a:rPr>
              <a:t>isch-scha</a:t>
            </a:r>
            <a:r>
              <a:rPr lang="de-CH" sz="2400" dirty="0" smtClean="0">
                <a:solidFill>
                  <a:srgbClr val="0070C0"/>
                </a:solidFill>
              </a:rPr>
              <a:t>] = weibliche Form von Mann, 				            Frau, ein weibliches Wesen</a:t>
            </a:r>
          </a:p>
          <a:p>
            <a:endParaRPr lang="de-CH" sz="2400" dirty="0" smtClean="0">
              <a:solidFill>
                <a:srgbClr val="0070C0"/>
              </a:solidFill>
            </a:endParaRPr>
          </a:p>
          <a:p>
            <a:r>
              <a:rPr lang="de-CH" sz="2400" dirty="0" smtClean="0">
                <a:solidFill>
                  <a:srgbClr val="0070C0"/>
                </a:solidFill>
              </a:rPr>
              <a:t>(ähnlich wie Englisch: male – </a:t>
            </a:r>
            <a:r>
              <a:rPr lang="de-CH" sz="2400" dirty="0" err="1" smtClean="0">
                <a:solidFill>
                  <a:srgbClr val="0070C0"/>
                </a:solidFill>
              </a:rPr>
              <a:t>female</a:t>
            </a:r>
            <a:r>
              <a:rPr lang="de-CH" sz="2400" dirty="0" smtClean="0">
                <a:solidFill>
                  <a:srgbClr val="0070C0"/>
                </a:solidFill>
              </a:rPr>
              <a:t> / man – </a:t>
            </a:r>
            <a:r>
              <a:rPr lang="de-CH" sz="2400" dirty="0" err="1" smtClean="0">
                <a:solidFill>
                  <a:srgbClr val="0070C0"/>
                </a:solidFill>
              </a:rPr>
              <a:t>woman</a:t>
            </a:r>
            <a:r>
              <a:rPr lang="de-CH" sz="2400" dirty="0">
                <a:solidFill>
                  <a:srgbClr val="0070C0"/>
                </a:solidFill>
              </a:rPr>
              <a:t>)</a:t>
            </a:r>
            <a:endParaRPr lang="de-CH" sz="2400" dirty="0" smtClean="0">
              <a:solidFill>
                <a:srgbClr val="0070C0"/>
              </a:solidFill>
            </a:endParaRPr>
          </a:p>
        </p:txBody>
      </p:sp>
    </p:spTree>
    <p:extLst>
      <p:ext uri="{BB962C8B-B14F-4D97-AF65-F5344CB8AC3E}">
        <p14:creationId xmlns:p14="http://schemas.microsoft.com/office/powerpoint/2010/main" val="5425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548</Words>
  <Application>Microsoft Office PowerPoint</Application>
  <PresentationFormat>Bildschirmpräsentation (4:3)</PresentationFormat>
  <Paragraphs>153</Paragraphs>
  <Slides>18</Slides>
  <Notes>1</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Erste Frucht 3</dc:title>
  <dc:creator>aschwab</dc:creator>
  <cp:lastModifiedBy>aschwab</cp:lastModifiedBy>
  <cp:revision>88</cp:revision>
  <dcterms:created xsi:type="dcterms:W3CDTF">2015-01-03T20:06:13Z</dcterms:created>
  <dcterms:modified xsi:type="dcterms:W3CDTF">2015-11-08T07:28:34Z</dcterms:modified>
</cp:coreProperties>
</file>